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rawings/drawing1.xml" ContentType="application/vnd.openxmlformats-officedocument.drawingml.chartshapes+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omments/comment1.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2"/>
  </p:notesMasterIdLst>
  <p:handoutMasterIdLst>
    <p:handoutMasterId r:id="rId153"/>
  </p:handoutMasterIdLst>
  <p:sldIdLst>
    <p:sldId id="308" r:id="rId2"/>
    <p:sldId id="335" r:id="rId3"/>
    <p:sldId id="336" r:id="rId4"/>
    <p:sldId id="340" r:id="rId5"/>
    <p:sldId id="339" r:id="rId6"/>
    <p:sldId id="262" r:id="rId7"/>
    <p:sldId id="263" r:id="rId8"/>
    <p:sldId id="264" r:id="rId9"/>
    <p:sldId id="265" r:id="rId10"/>
    <p:sldId id="266" r:id="rId11"/>
    <p:sldId id="316" r:id="rId12"/>
    <p:sldId id="268" r:id="rId13"/>
    <p:sldId id="269" r:id="rId14"/>
    <p:sldId id="270" r:id="rId15"/>
    <p:sldId id="271" r:id="rId16"/>
    <p:sldId id="272" r:id="rId17"/>
    <p:sldId id="273" r:id="rId18"/>
    <p:sldId id="274" r:id="rId19"/>
    <p:sldId id="315"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17" r:id="rId41"/>
    <p:sldId id="296" r:id="rId42"/>
    <p:sldId id="320" r:id="rId43"/>
    <p:sldId id="321" r:id="rId44"/>
    <p:sldId id="322" r:id="rId45"/>
    <p:sldId id="323" r:id="rId46"/>
    <p:sldId id="330" r:id="rId47"/>
    <p:sldId id="331" r:id="rId48"/>
    <p:sldId id="306" r:id="rId49"/>
    <p:sldId id="297" r:id="rId50"/>
    <p:sldId id="334" r:id="rId51"/>
    <p:sldId id="333" r:id="rId52"/>
    <p:sldId id="299" r:id="rId53"/>
    <p:sldId id="300" r:id="rId54"/>
    <p:sldId id="301" r:id="rId55"/>
    <p:sldId id="302" r:id="rId56"/>
    <p:sldId id="303" r:id="rId57"/>
    <p:sldId id="304" r:id="rId58"/>
    <p:sldId id="309" r:id="rId59"/>
    <p:sldId id="310" r:id="rId60"/>
    <p:sldId id="311" r:id="rId61"/>
    <p:sldId id="312" r:id="rId62"/>
    <p:sldId id="314" r:id="rId63"/>
    <p:sldId id="341" r:id="rId64"/>
    <p:sldId id="338"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60" r:id="rId84"/>
    <p:sldId id="361" r:id="rId85"/>
    <p:sldId id="362" r:id="rId86"/>
    <p:sldId id="363" r:id="rId87"/>
    <p:sldId id="364" r:id="rId88"/>
    <p:sldId id="365" r:id="rId89"/>
    <p:sldId id="366" r:id="rId90"/>
    <p:sldId id="367" r:id="rId91"/>
    <p:sldId id="368" r:id="rId92"/>
    <p:sldId id="369" r:id="rId93"/>
    <p:sldId id="370" r:id="rId94"/>
    <p:sldId id="371" r:id="rId95"/>
    <p:sldId id="372" r:id="rId96"/>
    <p:sldId id="373" r:id="rId97"/>
    <p:sldId id="374" r:id="rId98"/>
    <p:sldId id="375" r:id="rId99"/>
    <p:sldId id="376" r:id="rId100"/>
    <p:sldId id="377" r:id="rId101"/>
    <p:sldId id="378" r:id="rId102"/>
    <p:sldId id="379" r:id="rId103"/>
    <p:sldId id="380" r:id="rId104"/>
    <p:sldId id="381" r:id="rId105"/>
    <p:sldId id="382" r:id="rId106"/>
    <p:sldId id="383" r:id="rId107"/>
    <p:sldId id="384" r:id="rId108"/>
    <p:sldId id="385" r:id="rId109"/>
    <p:sldId id="386" r:id="rId110"/>
    <p:sldId id="387" r:id="rId111"/>
    <p:sldId id="388" r:id="rId112"/>
    <p:sldId id="389" r:id="rId113"/>
    <p:sldId id="390" r:id="rId114"/>
    <p:sldId id="391" r:id="rId115"/>
    <p:sldId id="392" r:id="rId116"/>
    <p:sldId id="393" r:id="rId117"/>
    <p:sldId id="394" r:id="rId118"/>
    <p:sldId id="395" r:id="rId119"/>
    <p:sldId id="396" r:id="rId120"/>
    <p:sldId id="397" r:id="rId121"/>
    <p:sldId id="398" r:id="rId122"/>
    <p:sldId id="399" r:id="rId123"/>
    <p:sldId id="400" r:id="rId124"/>
    <p:sldId id="401" r:id="rId125"/>
    <p:sldId id="402" r:id="rId126"/>
    <p:sldId id="403" r:id="rId127"/>
    <p:sldId id="404" r:id="rId128"/>
    <p:sldId id="405" r:id="rId129"/>
    <p:sldId id="406" r:id="rId130"/>
    <p:sldId id="407" r:id="rId131"/>
    <p:sldId id="408" r:id="rId132"/>
    <p:sldId id="409" r:id="rId133"/>
    <p:sldId id="410" r:id="rId134"/>
    <p:sldId id="411" r:id="rId135"/>
    <p:sldId id="412" r:id="rId136"/>
    <p:sldId id="413" r:id="rId137"/>
    <p:sldId id="414" r:id="rId138"/>
    <p:sldId id="415" r:id="rId139"/>
    <p:sldId id="416" r:id="rId140"/>
    <p:sldId id="417" r:id="rId141"/>
    <p:sldId id="418" r:id="rId142"/>
    <p:sldId id="419" r:id="rId143"/>
    <p:sldId id="420" r:id="rId144"/>
    <p:sldId id="421" r:id="rId145"/>
    <p:sldId id="422" r:id="rId146"/>
    <p:sldId id="423" r:id="rId147"/>
    <p:sldId id="424" r:id="rId148"/>
    <p:sldId id="425" r:id="rId149"/>
    <p:sldId id="426" r:id="rId150"/>
    <p:sldId id="427" r:id="rId151"/>
  </p:sldIdLst>
  <p:sldSz cx="9144000" cy="6858000" type="screen4x3"/>
  <p:notesSz cx="7086600" cy="10210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16">
          <p15:clr>
            <a:srgbClr val="A4A3A4"/>
          </p15:clr>
        </p15:guide>
        <p15:guide id="2" pos="22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CC66"/>
    <a:srgbClr val="0099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36" autoAdjust="0"/>
  </p:normalViewPr>
  <p:slideViewPr>
    <p:cSldViewPr>
      <p:cViewPr varScale="1">
        <p:scale>
          <a:sx n="88" d="100"/>
          <a:sy n="88" d="100"/>
        </p:scale>
        <p:origin x="-120" y="-41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86" y="-102"/>
      </p:cViewPr>
      <p:guideLst>
        <p:guide orient="horz" pos="3216"/>
        <p:guide pos="2232"/>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handoutMaster" Target="handoutMasters/handoutMaster1.xml"/><Relationship Id="rId154" Type="http://schemas.openxmlformats.org/officeDocument/2006/relationships/printerSettings" Target="printerSettings/printerSettings1.bin"/><Relationship Id="rId155" Type="http://schemas.openxmlformats.org/officeDocument/2006/relationships/commentAuthors" Target="commentAuthors.xml"/><Relationship Id="rId156" Type="http://schemas.openxmlformats.org/officeDocument/2006/relationships/presProps" Target="presProps.xml"/><Relationship Id="rId157" Type="http://schemas.openxmlformats.org/officeDocument/2006/relationships/viewProps" Target="viewProps.xml"/><Relationship Id="rId158" Type="http://schemas.openxmlformats.org/officeDocument/2006/relationships/theme" Target="theme/theme1.xml"/><Relationship Id="rId15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unako\Desktop\COlour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192.168.1.42\Shared%20Items\Public\Projects\Consultancy\GACC\Murang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192.168.1.42\Shared%20Items\Public\Projects\Consultancy\GACC\Murang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192.168.1.42\Shared%20Items\Public\Projects\Consultancy\GACC\Nyeri.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Runako\AppData\Local\Temp\Copy%20of%20GACC%20Data%20Entry%20and%20Graphs%20Kakamega%20Maste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Runako\AppData\Local\Temp\Copy%20of%20GACC%20Data%20Entry%20and%20Graphs%20Kakamega%20Maste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Runako\AppData\Local\Temp\Copy%20of%20GACC%20Data%20Entry%20and%20Graphs%20Kilifi%20Rural%20Master.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Runako\AppData\Local\Temp\Copy%20of%20GACC%20Data%20Entry%20and%20Graphs%20Kilifi%20Rural%20Master.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192.168.1.42\Shared%20Items\Public\Projects\Consultancy\GACC\Kilifi%20Urban.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192.168.1.42\Shared%20Items\Public\Projects\Consultancy\GACC\Kilifi%20Urba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192.168.1.42\Shared%20Items\Public\Projects\Consultancy\GACC\Nyeri.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192.168.1.42\Shared%20Items\Public\Projects\Consultancy\GACC\Muranga.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Runako\AppData\Local\Temp\Copy%20of%20GACC%20Data%20Entry%20and%20Graphs%20Kakamega%20Master.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192.168.1.42\Shared%20Items\Public\Projects\Consultancy\GACC\Kilifi%20rural.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192.168.1.42\Shared%20Items\Public\Projects\Consultancy\GACC\Kilifi%20Urban.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Runako\Desktop\graph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Runako\Desktop\graph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Runako\Desktop\graph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192.168.1.42\Shared%20Items\Public\Projects\Consultancy\GACC\Muranga.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192.168.1.42\Shared%20Items\Public\Projects\Consultancy\GACC\Nyeri.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Runako\AppData\Local\Temp\Copy%20of%20GACC%20Data%20Entry%20and%20Graphs%20Kakamega%20Maste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192.168.1.42\Shared%20Items\Public\Projects\Consultancy\GACC\Kilifi%20Urban.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192.168.1.42\Shared%20Items\Public\Projects\Consultancy\GACC\Kilifi%20rural.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Runako\Desktop\graphs.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Runako\Desktop\graphs.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192.168.1.42\Shared%20Items\Public\Projects\Consultancy\GACC\Murang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192.168.1.42\Shared%20Items\Public\Projects\Consultancy\GACC\Muranga.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192.168.1.42\Shared%20Items\Public\Projects\Consultancy\GACC\Nyeri.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192.168.1.42\Shared%20Items\Public\Projects\Consultancy\GACC\Nyeri.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Runako\AppData\Local\Temp\Copy%20of%20GACC%20Data%20Entry%20and%20Graphs%20Kakamega%20Master.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Runako\AppData\Local\Temp\Copy%20of%20GACC%20Data%20Entry%20and%20Graphs%20Kakamega%20Maste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Runako\Desktop\GACC\book.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192.168.1.42\Shared%20Items\Public\Projects\Consultancy\GACC\Kilifi%20rural.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192.168.1.42\Shared%20Items\Public\Projects\Consultancy\GACC\Kilifi%20rural.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192.168.1.42\Shared%20Items\Public\Projects\Consultancy\GACC\Kilifi%20Urban.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192.168.1.42\Shared%20Items\Public\Projects\Consultancy\GACC\Kilifi%20Urban.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Runako\Desktop\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unako\Desktop\GACC\book.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unako\Desktop\GACC\book.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unako\Desktop\GACC\book.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unako\AppData\Local\Temp\price%20informat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192.168.1.42\Shared%20Items\Public\Projects\Consultancy\GACC\Murang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GB" sz="1400" dirty="0" smtClean="0"/>
              <a:t>Spatial distribution of 15-64</a:t>
            </a:r>
            <a:r>
              <a:rPr lang="en-GB" sz="1400" baseline="0" dirty="0" smtClean="0"/>
              <a:t> employment sector</a:t>
            </a:r>
            <a:endParaRPr lang="en-GB" sz="1400" dirty="0"/>
          </a:p>
        </c:rich>
      </c:tx>
      <c:layout/>
      <c:overlay val="1"/>
    </c:title>
    <c:autoTitleDeleted val="0"/>
    <c:plotArea>
      <c:layout>
        <c:manualLayout>
          <c:layoutTarget val="inner"/>
          <c:xMode val="edge"/>
          <c:yMode val="edge"/>
          <c:x val="0.0924090184227571"/>
          <c:y val="0.138244336840999"/>
          <c:w val="0.687088459152641"/>
          <c:h val="0.672681609778243"/>
        </c:manualLayout>
      </c:layout>
      <c:barChart>
        <c:barDir val="col"/>
        <c:grouping val="clustered"/>
        <c:varyColors val="0"/>
        <c:ser>
          <c:idx val="0"/>
          <c:order val="0"/>
          <c:tx>
            <c:strRef>
              <c:f>Sheet3!$B$1</c:f>
              <c:strCache>
                <c:ptCount val="1"/>
                <c:pt idx="0">
                  <c:v>Working</c:v>
                </c:pt>
              </c:strCache>
            </c:strRef>
          </c:tx>
          <c:invertIfNegative val="0"/>
          <c:cat>
            <c:strRef>
              <c:f>Sheet3!$A$2:$A$9</c:f>
              <c:strCache>
                <c:ptCount val="8"/>
                <c:pt idx="0">
                  <c:v>Nairobi</c:v>
                </c:pt>
                <c:pt idx="1">
                  <c:v>Central</c:v>
                </c:pt>
                <c:pt idx="2">
                  <c:v>Coast</c:v>
                </c:pt>
                <c:pt idx="3">
                  <c:v>Eastern</c:v>
                </c:pt>
                <c:pt idx="4">
                  <c:v>North Eastern</c:v>
                </c:pt>
                <c:pt idx="5">
                  <c:v>Nyanza</c:v>
                </c:pt>
                <c:pt idx="6">
                  <c:v>Rift Valley</c:v>
                </c:pt>
                <c:pt idx="7">
                  <c:v>Western</c:v>
                </c:pt>
              </c:strCache>
            </c:strRef>
          </c:cat>
          <c:val>
            <c:numRef>
              <c:f>Sheet3!$B$2:$B$9</c:f>
              <c:numCache>
                <c:formatCode>General</c:formatCode>
                <c:ptCount val="8"/>
                <c:pt idx="0">
                  <c:v>65.0</c:v>
                </c:pt>
                <c:pt idx="1">
                  <c:v>75.0</c:v>
                </c:pt>
                <c:pt idx="2">
                  <c:v>57.0</c:v>
                </c:pt>
                <c:pt idx="3">
                  <c:v>75.0</c:v>
                </c:pt>
                <c:pt idx="4">
                  <c:v>47.0</c:v>
                </c:pt>
                <c:pt idx="5">
                  <c:v>63.0</c:v>
                </c:pt>
                <c:pt idx="6">
                  <c:v>67.0</c:v>
                </c:pt>
                <c:pt idx="7">
                  <c:v>53.0</c:v>
                </c:pt>
              </c:numCache>
            </c:numRef>
          </c:val>
        </c:ser>
        <c:ser>
          <c:idx val="1"/>
          <c:order val="1"/>
          <c:tx>
            <c:strRef>
              <c:f>Sheet3!$C$1</c:f>
              <c:strCache>
                <c:ptCount val="1"/>
                <c:pt idx="0">
                  <c:v>Not Working</c:v>
                </c:pt>
              </c:strCache>
            </c:strRef>
          </c:tx>
          <c:invertIfNegative val="0"/>
          <c:cat>
            <c:strRef>
              <c:f>Sheet3!$A$2:$A$9</c:f>
              <c:strCache>
                <c:ptCount val="8"/>
                <c:pt idx="0">
                  <c:v>Nairobi</c:v>
                </c:pt>
                <c:pt idx="1">
                  <c:v>Central</c:v>
                </c:pt>
                <c:pt idx="2">
                  <c:v>Coast</c:v>
                </c:pt>
                <c:pt idx="3">
                  <c:v>Eastern</c:v>
                </c:pt>
                <c:pt idx="4">
                  <c:v>North Eastern</c:v>
                </c:pt>
                <c:pt idx="5">
                  <c:v>Nyanza</c:v>
                </c:pt>
                <c:pt idx="6">
                  <c:v>Rift Valley</c:v>
                </c:pt>
                <c:pt idx="7">
                  <c:v>Western</c:v>
                </c:pt>
              </c:strCache>
            </c:strRef>
          </c:cat>
          <c:val>
            <c:numRef>
              <c:f>Sheet3!$C$2:$C$9</c:f>
              <c:numCache>
                <c:formatCode>General</c:formatCode>
                <c:ptCount val="8"/>
                <c:pt idx="0">
                  <c:v>35.0</c:v>
                </c:pt>
                <c:pt idx="1">
                  <c:v>25.0</c:v>
                </c:pt>
                <c:pt idx="2">
                  <c:v>43.0</c:v>
                </c:pt>
                <c:pt idx="3">
                  <c:v>25.0</c:v>
                </c:pt>
                <c:pt idx="4">
                  <c:v>53.0</c:v>
                </c:pt>
                <c:pt idx="5">
                  <c:v>37.0</c:v>
                </c:pt>
                <c:pt idx="6">
                  <c:v>33.0</c:v>
                </c:pt>
                <c:pt idx="7">
                  <c:v>47.0</c:v>
                </c:pt>
              </c:numCache>
            </c:numRef>
          </c:val>
        </c:ser>
        <c:dLbls>
          <c:showLegendKey val="0"/>
          <c:showVal val="0"/>
          <c:showCatName val="0"/>
          <c:showSerName val="0"/>
          <c:showPercent val="0"/>
          <c:showBubbleSize val="0"/>
        </c:dLbls>
        <c:gapWidth val="150"/>
        <c:axId val="595944472"/>
        <c:axId val="595947752"/>
      </c:barChart>
      <c:lineChart>
        <c:grouping val="standard"/>
        <c:varyColors val="0"/>
        <c:ser>
          <c:idx val="2"/>
          <c:order val="2"/>
          <c:tx>
            <c:strRef>
              <c:f>Sheet3!$D$1</c:f>
              <c:strCache>
                <c:ptCount val="1"/>
                <c:pt idx="0">
                  <c:v>Female </c:v>
                </c:pt>
              </c:strCache>
            </c:strRef>
          </c:tx>
          <c:cat>
            <c:strRef>
              <c:f>Sheet3!$A$2:$A$9</c:f>
              <c:strCache>
                <c:ptCount val="8"/>
                <c:pt idx="0">
                  <c:v>Nairobi</c:v>
                </c:pt>
                <c:pt idx="1">
                  <c:v>Central</c:v>
                </c:pt>
                <c:pt idx="2">
                  <c:v>Coast</c:v>
                </c:pt>
                <c:pt idx="3">
                  <c:v>Eastern</c:v>
                </c:pt>
                <c:pt idx="4">
                  <c:v>North Eastern</c:v>
                </c:pt>
                <c:pt idx="5">
                  <c:v>Nyanza</c:v>
                </c:pt>
                <c:pt idx="6">
                  <c:v>Rift Valley</c:v>
                </c:pt>
                <c:pt idx="7">
                  <c:v>Western</c:v>
                </c:pt>
              </c:strCache>
            </c:strRef>
          </c:cat>
          <c:val>
            <c:numRef>
              <c:f>Sheet3!$D$2:$D$9</c:f>
              <c:numCache>
                <c:formatCode>General</c:formatCode>
                <c:ptCount val="8"/>
                <c:pt idx="0">
                  <c:v>34.0</c:v>
                </c:pt>
                <c:pt idx="1">
                  <c:v>52.0</c:v>
                </c:pt>
                <c:pt idx="2">
                  <c:v>37.0</c:v>
                </c:pt>
                <c:pt idx="3">
                  <c:v>51.0</c:v>
                </c:pt>
                <c:pt idx="4">
                  <c:v>34.0</c:v>
                </c:pt>
                <c:pt idx="5">
                  <c:v>53.0</c:v>
                </c:pt>
                <c:pt idx="6">
                  <c:v>46.0</c:v>
                </c:pt>
                <c:pt idx="7">
                  <c:v>49.0</c:v>
                </c:pt>
              </c:numCache>
            </c:numRef>
          </c:val>
          <c:smooth val="0"/>
        </c:ser>
        <c:ser>
          <c:idx val="3"/>
          <c:order val="3"/>
          <c:tx>
            <c:strRef>
              <c:f>Sheet3!$E$1</c:f>
              <c:strCache>
                <c:ptCount val="1"/>
                <c:pt idx="0">
                  <c:v>Male</c:v>
                </c:pt>
              </c:strCache>
            </c:strRef>
          </c:tx>
          <c:cat>
            <c:strRef>
              <c:f>Sheet3!$A$2:$A$9</c:f>
              <c:strCache>
                <c:ptCount val="8"/>
                <c:pt idx="0">
                  <c:v>Nairobi</c:v>
                </c:pt>
                <c:pt idx="1">
                  <c:v>Central</c:v>
                </c:pt>
                <c:pt idx="2">
                  <c:v>Coast</c:v>
                </c:pt>
                <c:pt idx="3">
                  <c:v>Eastern</c:v>
                </c:pt>
                <c:pt idx="4">
                  <c:v>North Eastern</c:v>
                </c:pt>
                <c:pt idx="5">
                  <c:v>Nyanza</c:v>
                </c:pt>
                <c:pt idx="6">
                  <c:v>Rift Valley</c:v>
                </c:pt>
                <c:pt idx="7">
                  <c:v>Western</c:v>
                </c:pt>
              </c:strCache>
            </c:strRef>
          </c:cat>
          <c:val>
            <c:numRef>
              <c:f>Sheet3!$E$2:$E$9</c:f>
              <c:numCache>
                <c:formatCode>General</c:formatCode>
                <c:ptCount val="8"/>
                <c:pt idx="0">
                  <c:v>66.0</c:v>
                </c:pt>
                <c:pt idx="1">
                  <c:v>48.0</c:v>
                </c:pt>
                <c:pt idx="2">
                  <c:v>63.0</c:v>
                </c:pt>
                <c:pt idx="3">
                  <c:v>49.0</c:v>
                </c:pt>
                <c:pt idx="4">
                  <c:v>66.0</c:v>
                </c:pt>
                <c:pt idx="5">
                  <c:v>47.0</c:v>
                </c:pt>
                <c:pt idx="6">
                  <c:v>54.0</c:v>
                </c:pt>
                <c:pt idx="7">
                  <c:v>51.0</c:v>
                </c:pt>
              </c:numCache>
            </c:numRef>
          </c:val>
          <c:smooth val="0"/>
        </c:ser>
        <c:dLbls>
          <c:showLegendKey val="0"/>
          <c:showVal val="0"/>
          <c:showCatName val="0"/>
          <c:showSerName val="0"/>
          <c:showPercent val="0"/>
          <c:showBubbleSize val="0"/>
        </c:dLbls>
        <c:marker val="1"/>
        <c:smooth val="0"/>
        <c:axId val="595958904"/>
        <c:axId val="595953336"/>
      </c:lineChart>
      <c:catAx>
        <c:axId val="595944472"/>
        <c:scaling>
          <c:orientation val="minMax"/>
        </c:scaling>
        <c:delete val="0"/>
        <c:axPos val="b"/>
        <c:numFmt formatCode="General" sourceLinked="0"/>
        <c:majorTickMark val="out"/>
        <c:minorTickMark val="none"/>
        <c:tickLblPos val="nextTo"/>
        <c:crossAx val="595947752"/>
        <c:crosses val="autoZero"/>
        <c:auto val="1"/>
        <c:lblAlgn val="ctr"/>
        <c:lblOffset val="100"/>
        <c:noMultiLvlLbl val="0"/>
      </c:catAx>
      <c:valAx>
        <c:axId val="595947752"/>
        <c:scaling>
          <c:orientation val="minMax"/>
        </c:scaling>
        <c:delete val="0"/>
        <c:axPos val="l"/>
        <c:majorGridlines/>
        <c:title>
          <c:tx>
            <c:rich>
              <a:bodyPr rot="-5400000" vert="horz"/>
              <a:lstStyle/>
              <a:p>
                <a:pPr>
                  <a:defRPr/>
                </a:pPr>
                <a:r>
                  <a:rPr lang="en-GB" dirty="0" smtClean="0"/>
                  <a:t>Percentage (%)</a:t>
                </a:r>
              </a:p>
              <a:p>
                <a:pPr>
                  <a:defRPr/>
                </a:pPr>
                <a:endParaRPr lang="en-GB" dirty="0"/>
              </a:p>
            </c:rich>
          </c:tx>
          <c:layout/>
          <c:overlay val="0"/>
        </c:title>
        <c:numFmt formatCode="General" sourceLinked="1"/>
        <c:majorTickMark val="out"/>
        <c:minorTickMark val="none"/>
        <c:tickLblPos val="nextTo"/>
        <c:crossAx val="595944472"/>
        <c:crosses val="autoZero"/>
        <c:crossBetween val="between"/>
      </c:valAx>
      <c:valAx>
        <c:axId val="595953336"/>
        <c:scaling>
          <c:orientation val="minMax"/>
        </c:scaling>
        <c:delete val="0"/>
        <c:axPos val="r"/>
        <c:title>
          <c:tx>
            <c:rich>
              <a:bodyPr rot="-5400000" vert="horz"/>
              <a:lstStyle/>
              <a:p>
                <a:pPr>
                  <a:defRPr/>
                </a:pPr>
                <a:r>
                  <a:rPr lang="en-GB" dirty="0" smtClean="0"/>
                  <a:t>Percentage (%)</a:t>
                </a:r>
              </a:p>
              <a:p>
                <a:pPr>
                  <a:defRPr/>
                </a:pPr>
                <a:endParaRPr lang="en-GB" dirty="0"/>
              </a:p>
            </c:rich>
          </c:tx>
          <c:layout/>
          <c:overlay val="0"/>
        </c:title>
        <c:numFmt formatCode="General" sourceLinked="1"/>
        <c:majorTickMark val="out"/>
        <c:minorTickMark val="none"/>
        <c:tickLblPos val="nextTo"/>
        <c:crossAx val="595958904"/>
        <c:crosses val="max"/>
        <c:crossBetween val="between"/>
      </c:valAx>
      <c:catAx>
        <c:axId val="595958904"/>
        <c:scaling>
          <c:orientation val="minMax"/>
        </c:scaling>
        <c:delete val="1"/>
        <c:axPos val="b"/>
        <c:numFmt formatCode="General" sourceLinked="1"/>
        <c:majorTickMark val="out"/>
        <c:minorTickMark val="none"/>
        <c:tickLblPos val="nextTo"/>
        <c:crossAx val="595953336"/>
        <c:crosses val="autoZero"/>
        <c:auto val="1"/>
        <c:lblAlgn val="ctr"/>
        <c:lblOffset val="100"/>
        <c:noMultiLvlLbl val="0"/>
      </c:catAx>
    </c:plotArea>
    <c:legend>
      <c:legendPos val="b"/>
      <c:layout>
        <c:manualLayout>
          <c:xMode val="edge"/>
          <c:yMode val="edge"/>
          <c:x val="0.129970226332027"/>
          <c:y val="0.926183139800787"/>
          <c:w val="0.598447638417708"/>
          <c:h val="0.0554261798816094"/>
        </c:manualLayou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TT"/>
            </a:pPr>
            <a:r>
              <a:rPr lang="en-GB" sz="1100" dirty="0"/>
              <a:t>Factors taken into before purchasing a product</a:t>
            </a:r>
          </a:p>
        </c:rich>
      </c:tx>
      <c:overlay val="1"/>
    </c:title>
    <c:autoTitleDeleted val="0"/>
    <c:plotArea>
      <c:layout>
        <c:manualLayout>
          <c:layoutTarget val="inner"/>
          <c:xMode val="edge"/>
          <c:yMode val="edge"/>
          <c:x val="0.141417322834646"/>
          <c:y val="0.280092592592593"/>
          <c:w val="0.413888888888891"/>
          <c:h val="0.689814814814817"/>
        </c:manualLayout>
      </c:layout>
      <c:pieChart>
        <c:varyColors val="1"/>
        <c:ser>
          <c:idx val="0"/>
          <c:order val="0"/>
          <c:dLbls>
            <c:dLbl>
              <c:idx val="2"/>
              <c:delete val="1"/>
              <c:extLst>
                <c:ext xmlns:c15="http://schemas.microsoft.com/office/drawing/2012/chart" uri="{CE6537A1-D6FC-4f65-9D91-7224C49458BB}"/>
              </c:extLst>
            </c:dLbl>
            <c:spPr>
              <a:noFill/>
              <a:ln>
                <a:noFill/>
              </a:ln>
              <a:effectLst/>
            </c:spPr>
            <c:txPr>
              <a:bodyPr/>
              <a:lstStyle/>
              <a:p>
                <a:pPr>
                  <a:defRPr lang="en-TT"/>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Sheet5!$A$17:$A$20</c:f>
              <c:strCache>
                <c:ptCount val="4"/>
                <c:pt idx="0">
                  <c:v>How much item costs</c:v>
                </c:pt>
                <c:pt idx="1">
                  <c:v>Savings to purchase them</c:v>
                </c:pt>
                <c:pt idx="2">
                  <c:v>Recommendation from community leader</c:v>
                </c:pt>
                <c:pt idx="3">
                  <c:v>Other people in the village using product</c:v>
                </c:pt>
              </c:strCache>
            </c:strRef>
          </c:cat>
          <c:val>
            <c:numRef>
              <c:f>Sheet5!$B$17:$B$20</c:f>
              <c:numCache>
                <c:formatCode>0.00%</c:formatCode>
                <c:ptCount val="4"/>
                <c:pt idx="0">
                  <c:v>0.764705882352942</c:v>
                </c:pt>
                <c:pt idx="1">
                  <c:v>0.223529411764706</c:v>
                </c:pt>
                <c:pt idx="2">
                  <c:v>0.0</c:v>
                </c:pt>
                <c:pt idx="3">
                  <c:v>0.011764705882353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77011415741707"/>
          <c:y val="0.119052696846358"/>
          <c:w val="0.335532492173419"/>
          <c:h val="0.880947303153642"/>
        </c:manualLayout>
      </c:layout>
      <c:overlay val="0"/>
      <c:txPr>
        <a:bodyPr/>
        <a:lstStyle/>
        <a:p>
          <a:pPr>
            <a:defRPr lang="en-TT"/>
          </a:pPr>
          <a:endParaRPr lang="en-US"/>
        </a:p>
      </c:txPr>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a:pPr>
            <a:r>
              <a:rPr lang="en-US" sz="1200" smtClean="0"/>
              <a:t>Factors taken before purchasing a product</a:t>
            </a:r>
            <a:endParaRPr lang="en-US" sz="1200"/>
          </a:p>
        </c:rich>
      </c:tx>
      <c:overlay val="0"/>
    </c:title>
    <c:autoTitleDeleted val="0"/>
    <c:plotArea>
      <c:layout/>
      <c:pieChart>
        <c:varyColors val="1"/>
        <c:ser>
          <c:idx val="0"/>
          <c:order val="0"/>
          <c:tx>
            <c:strRef>
              <c:f>'Enter Data Here'!$Y$106</c:f>
              <c:strCache>
                <c:ptCount val="1"/>
                <c:pt idx="0">
                  <c:v>18. Product</c:v>
                </c:pt>
              </c:strCache>
            </c:strRef>
          </c:tx>
          <c:dLbls>
            <c:dLbl>
              <c:idx val="1"/>
              <c:tx>
                <c:rich>
                  <a:bodyPr/>
                  <a:lstStyle/>
                  <a:p>
                    <a:r>
                      <a:rPr lang="en-US"/>
                      <a:t>Savings </a:t>
                    </a:r>
                    <a:r>
                      <a:rPr lang="en-US" smtClean="0"/>
                      <a:t>to </a:t>
                    </a:r>
                    <a:r>
                      <a:rPr lang="en-US" dirty="0"/>
                      <a:t>purchase the item
28%</a:t>
                    </a:r>
                  </a:p>
                </c:rich>
              </c:tx>
              <c:showLegendKey val="0"/>
              <c:showVal val="0"/>
              <c:showCatName val="1"/>
              <c:showSerName val="0"/>
              <c:showPercent val="1"/>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a:lstStyle/>
              <a:p>
                <a:pPr>
                  <a:defRPr lang="en-TT"/>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Lit>
              <c:ptCount val="4"/>
              <c:pt idx="0">
                <c:v>How much the item costs</c:v>
              </c:pt>
              <c:pt idx="1">
                <c:v>Savings that i have to purchase the item</c:v>
              </c:pt>
              <c:pt idx="2">
                <c:v>Recommendation from community leader</c:v>
              </c:pt>
              <c:pt idx="3">
                <c:v>Other people using the product</c:v>
              </c:pt>
            </c:strLit>
          </c:cat>
          <c:val>
            <c:numRef>
              <c:f>'Enter Data Here'!$Y$107:$Y$110</c:f>
              <c:numCache>
                <c:formatCode>General</c:formatCode>
                <c:ptCount val="4"/>
                <c:pt idx="0">
                  <c:v>65.0</c:v>
                </c:pt>
                <c:pt idx="1">
                  <c:v>19.0</c:v>
                </c:pt>
                <c:pt idx="2">
                  <c:v>0.0</c:v>
                </c:pt>
                <c:pt idx="3">
                  <c:v>1.0</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TT" sz="1100"/>
            </a:pPr>
            <a:r>
              <a:rPr lang="en-US" sz="1100"/>
              <a:t>Education of household head</a:t>
            </a:r>
          </a:p>
        </c:rich>
      </c:tx>
      <c:overlay val="0"/>
    </c:title>
    <c:autoTitleDeleted val="0"/>
    <c:plotArea>
      <c:layout/>
      <c:pieChart>
        <c:varyColors val="1"/>
        <c:ser>
          <c:idx val="0"/>
          <c:order val="0"/>
          <c:dLbls>
            <c:dLbl>
              <c:idx val="3"/>
              <c:layout>
                <c:manualLayout>
                  <c:x val="-0.114257821220623"/>
                  <c:y val="0.0102715487560253"/>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TT"/>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Sheet1!$C$1:$C$4</c:f>
              <c:strCache>
                <c:ptCount val="4"/>
                <c:pt idx="0">
                  <c:v>None</c:v>
                </c:pt>
                <c:pt idx="1">
                  <c:v>Primary</c:v>
                </c:pt>
                <c:pt idx="2">
                  <c:v>Secondary</c:v>
                </c:pt>
                <c:pt idx="3">
                  <c:v>University</c:v>
                </c:pt>
              </c:strCache>
            </c:strRef>
          </c:cat>
          <c:val>
            <c:numRef>
              <c:f>Sheet1!$D$1:$D$4</c:f>
              <c:numCache>
                <c:formatCode>0%</c:formatCode>
                <c:ptCount val="4"/>
                <c:pt idx="0">
                  <c:v>0.01</c:v>
                </c:pt>
                <c:pt idx="1">
                  <c:v>0.05</c:v>
                </c:pt>
                <c:pt idx="2">
                  <c:v>0.93</c:v>
                </c:pt>
                <c:pt idx="3">
                  <c:v>0.01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55572329320903"/>
          <c:y val="0.395167010967736"/>
          <c:w val="0.207767375534751"/>
          <c:h val="0.366700398191671"/>
        </c:manualLayout>
      </c:layout>
      <c:overlay val="0"/>
      <c:txPr>
        <a:bodyPr/>
        <a:lstStyle/>
        <a:p>
          <a:pPr>
            <a:defRPr lang="en-TT"/>
          </a:pPr>
          <a:endParaRPr lang="en-US"/>
        </a:p>
      </c:txPr>
    </c:legend>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100"/>
            </a:pPr>
            <a:r>
              <a:rPr lang="en-US" sz="1100" smtClean="0"/>
              <a:t>Education of household head</a:t>
            </a:r>
            <a:endParaRPr lang="en-US" sz="1100"/>
          </a:p>
        </c:rich>
      </c:tx>
      <c:overlay val="0"/>
    </c:title>
    <c:autoTitleDeleted val="0"/>
    <c:plotArea>
      <c:layout>
        <c:manualLayout>
          <c:layoutTarget val="inner"/>
          <c:xMode val="edge"/>
          <c:yMode val="edge"/>
          <c:x val="0.237876769757917"/>
          <c:y val="0.213551144582249"/>
          <c:w val="0.44992505057129"/>
          <c:h val="0.721802843236815"/>
        </c:manualLayout>
      </c:layout>
      <c:pieChart>
        <c:varyColors val="1"/>
        <c:ser>
          <c:idx val="0"/>
          <c:order val="0"/>
          <c:tx>
            <c:strRef>
              <c:f>'Enter Data Here'!$T$106</c:f>
              <c:strCache>
                <c:ptCount val="1"/>
                <c:pt idx="0">
                  <c:v>15. Education</c:v>
                </c:pt>
              </c:strCache>
            </c:strRef>
          </c:tx>
          <c:explosion val="11"/>
          <c:dLbls>
            <c:dLbl>
              <c:idx val="0"/>
              <c:delete val="1"/>
              <c:extLst>
                <c:ext xmlns:c15="http://schemas.microsoft.com/office/drawing/2012/chart" uri="{CE6537A1-D6FC-4f65-9D91-7224C49458BB}"/>
              </c:extLst>
            </c:dLbl>
            <c:dLbl>
              <c:idx val="1"/>
              <c:tx>
                <c:rich>
                  <a:bodyPr/>
                  <a:lstStyle/>
                  <a:p>
                    <a:r>
                      <a:rPr lang="en-US" smtClean="0"/>
                      <a:t>Primary</a:t>
                    </a:r>
                    <a:r>
                      <a:rPr lang="en-US" dirty="0"/>
                      <a:t>
19%</a:t>
                    </a:r>
                  </a:p>
                </c:rich>
              </c:tx>
              <c:showLegendKey val="0"/>
              <c:showVal val="0"/>
              <c:showCatName val="1"/>
              <c:showSerName val="0"/>
              <c:showPercent val="1"/>
              <c:showBubbleSize val="0"/>
              <c:extLst>
                <c:ext xmlns:c15="http://schemas.microsoft.com/office/drawing/2012/chart" uri="{CE6537A1-D6FC-4f65-9D91-7224C49458BB}">
                  <c15:layout/>
                </c:ext>
              </c:extLst>
            </c:dLbl>
            <c:dLbl>
              <c:idx val="2"/>
              <c:tx>
                <c:rich>
                  <a:bodyPr/>
                  <a:lstStyle/>
                  <a:p>
                    <a:r>
                      <a:rPr lang="en-US" smtClean="0"/>
                      <a:t>Secondary</a:t>
                    </a:r>
                    <a:r>
                      <a:rPr lang="en-US" dirty="0"/>
                      <a:t>
80%</a:t>
                    </a:r>
                  </a:p>
                </c:rich>
              </c:tx>
              <c:showLegendKey val="0"/>
              <c:showVal val="0"/>
              <c:showCatName val="1"/>
              <c:showSerName val="0"/>
              <c:showPercent val="1"/>
              <c:showBubbleSize val="0"/>
              <c:extLst>
                <c:ext xmlns:c15="http://schemas.microsoft.com/office/drawing/2012/chart" uri="{CE6537A1-D6FC-4f65-9D91-7224C49458BB}">
                  <c15:layout/>
                </c:ext>
              </c:extLst>
            </c:dLbl>
            <c:dLbl>
              <c:idx val="3"/>
              <c:tx>
                <c:rich>
                  <a:bodyPr/>
                  <a:lstStyle/>
                  <a:p>
                    <a:r>
                      <a:rPr lang="en-US" smtClean="0"/>
                      <a:t>University</a:t>
                    </a:r>
                    <a:r>
                      <a:rPr lang="en-US" dirty="0"/>
                      <a:t>
1%</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TT"/>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val>
            <c:numRef>
              <c:f>'Enter Data Here'!$T$107:$T$110</c:f>
              <c:numCache>
                <c:formatCode>General</c:formatCode>
                <c:ptCount val="4"/>
                <c:pt idx="0">
                  <c:v>0.0</c:v>
                </c:pt>
                <c:pt idx="1">
                  <c:v>17.0</c:v>
                </c:pt>
                <c:pt idx="2">
                  <c:v>70.0</c:v>
                </c:pt>
                <c:pt idx="3">
                  <c:v>1.0</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100"/>
            </a:pPr>
            <a:r>
              <a:rPr lang="en-US" sz="1100" smtClean="0"/>
              <a:t>Factors taken into account before purchasing a product</a:t>
            </a:r>
            <a:endParaRPr lang="en-US" sz="1100"/>
          </a:p>
        </c:rich>
      </c:tx>
      <c:layout>
        <c:manualLayout>
          <c:xMode val="edge"/>
          <c:yMode val="edge"/>
          <c:x val="0.22957386269531"/>
          <c:y val="0.0522875914845709"/>
        </c:manualLayout>
      </c:layout>
      <c:overlay val="0"/>
    </c:title>
    <c:autoTitleDeleted val="0"/>
    <c:plotArea>
      <c:layout>
        <c:manualLayout>
          <c:layoutTarget val="inner"/>
          <c:xMode val="edge"/>
          <c:yMode val="edge"/>
          <c:x val="0.284648114325008"/>
          <c:y val="0.319318112915748"/>
          <c:w val="0.413295959080219"/>
          <c:h val="0.67713329256124"/>
        </c:manualLayout>
      </c:layout>
      <c:pieChart>
        <c:varyColors val="1"/>
        <c:ser>
          <c:idx val="0"/>
          <c:order val="0"/>
          <c:tx>
            <c:strRef>
              <c:f>'Enter Data Here'!$Y$106</c:f>
              <c:strCache>
                <c:ptCount val="1"/>
                <c:pt idx="0">
                  <c:v>18. Product</c:v>
                </c:pt>
              </c:strCache>
            </c:strRef>
          </c:tx>
          <c:explosion val="7"/>
          <c:dLbls>
            <c:dLbl>
              <c:idx val="0"/>
              <c:tx>
                <c:rich>
                  <a:bodyPr/>
                  <a:lstStyle/>
                  <a:p>
                    <a:r>
                      <a:rPr lang="en-US" smtClean="0"/>
                      <a:t>How much the item costs</a:t>
                    </a:r>
                    <a:r>
                      <a:rPr lang="en-US" dirty="0"/>
                      <a:t>
97%</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35078911988888"/>
                  <c:y val="0.229248338736759"/>
                </c:manualLayout>
              </c:layout>
              <c:tx>
                <c:rich>
                  <a:bodyPr/>
                  <a:lstStyle/>
                  <a:p>
                    <a:r>
                      <a:rPr lang="en-US" dirty="0" smtClean="0"/>
                      <a:t>Savings</a:t>
                    </a:r>
                    <a:r>
                      <a:rPr lang="en-US" baseline="0" dirty="0" smtClean="0"/>
                      <a:t> to purchase the item</a:t>
                    </a:r>
                    <a:r>
                      <a:rPr lang="en-US" dirty="0"/>
                      <a:t>
3%</a:t>
                    </a:r>
                  </a:p>
                </c:rich>
              </c:tx>
              <c:showLegendKey val="0"/>
              <c:showVal val="0"/>
              <c:showCatName val="1"/>
              <c:showSerName val="0"/>
              <c:showPercent val="1"/>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a:lstStyle/>
              <a:p>
                <a:pPr>
                  <a:defRPr lang="en-TT"/>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val>
            <c:numRef>
              <c:f>'Enter Data Here'!$Y$107:$Y$110</c:f>
              <c:numCache>
                <c:formatCode>General</c:formatCode>
                <c:ptCount val="4"/>
                <c:pt idx="0">
                  <c:v>97.0</c:v>
                </c:pt>
                <c:pt idx="1">
                  <c:v>3.0</c:v>
                </c:pt>
                <c:pt idx="2">
                  <c:v>0.0</c:v>
                </c:pt>
                <c:pt idx="3">
                  <c:v>0.0</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TT"/>
            </a:pPr>
            <a:r>
              <a:rPr lang="en-US" sz="1100" dirty="0" smtClean="0"/>
              <a:t>Factors taken into account before purchasing a product</a:t>
            </a:r>
            <a:endParaRPr lang="en-US" sz="1100" dirty="0"/>
          </a:p>
        </c:rich>
      </c:tx>
      <c:layout>
        <c:manualLayout>
          <c:xMode val="edge"/>
          <c:yMode val="edge"/>
          <c:x val="0.12528387898881"/>
          <c:y val="0.0687063527002746"/>
        </c:manualLayout>
      </c:layout>
      <c:overlay val="0"/>
    </c:title>
    <c:autoTitleDeleted val="0"/>
    <c:plotArea>
      <c:layout>
        <c:manualLayout>
          <c:layoutTarget val="inner"/>
          <c:xMode val="edge"/>
          <c:yMode val="edge"/>
          <c:x val="0.254978951730758"/>
          <c:y val="0.230780483683227"/>
          <c:w val="0.462341483630336"/>
          <c:h val="0.668288759667927"/>
        </c:manualLayout>
      </c:layout>
      <c:pieChart>
        <c:varyColors val="1"/>
        <c:ser>
          <c:idx val="0"/>
          <c:order val="0"/>
          <c:tx>
            <c:strRef>
              <c:f>'Enter Data Here'!$Y$107</c:f>
              <c:strCache>
                <c:ptCount val="1"/>
                <c:pt idx="0">
                  <c:v>18. Product</c:v>
                </c:pt>
              </c:strCache>
            </c:strRef>
          </c:tx>
          <c:dLbls>
            <c:dLbl>
              <c:idx val="0"/>
              <c:tx>
                <c:rich>
                  <a:bodyPr/>
                  <a:lstStyle/>
                  <a:p>
                    <a:r>
                      <a:rPr lang="en-US" smtClean="0"/>
                      <a:t>How much the item costs</a:t>
                    </a:r>
                    <a:r>
                      <a:rPr lang="en-US" dirty="0"/>
                      <a:t>
96%</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305961567823414"/>
                  <c:y val="0.155239817543701"/>
                </c:manualLayout>
              </c:layout>
              <c:tx>
                <c:rich>
                  <a:bodyPr/>
                  <a:lstStyle/>
                  <a:p>
                    <a:r>
                      <a:rPr lang="en-US" dirty="0" smtClean="0"/>
                      <a:t>Savings to purchase the item</a:t>
                    </a:r>
                    <a:r>
                      <a:rPr lang="en-US" dirty="0"/>
                      <a:t>
4%</a:t>
                    </a:r>
                  </a:p>
                </c:rich>
              </c:tx>
              <c:showLegendKey val="0"/>
              <c:showVal val="0"/>
              <c:showCatName val="1"/>
              <c:showSerName val="0"/>
              <c:showPercent val="1"/>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a:lstStyle/>
              <a:p>
                <a:pPr>
                  <a:defRPr lang="en-TT"/>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val>
            <c:numRef>
              <c:f>'Enter Data Here'!$Y$108:$Y$111</c:f>
              <c:numCache>
                <c:formatCode>General</c:formatCode>
                <c:ptCount val="4"/>
                <c:pt idx="0">
                  <c:v>80.0</c:v>
                </c:pt>
                <c:pt idx="1">
                  <c:v>3.0</c:v>
                </c:pt>
                <c:pt idx="2">
                  <c:v>0.0</c:v>
                </c:pt>
                <c:pt idx="3">
                  <c:v>0.0</c:v>
                </c:pt>
              </c:numCache>
            </c:numRef>
          </c:val>
        </c:ser>
        <c:dLbls>
          <c:showLegendKey val="0"/>
          <c:showVal val="0"/>
          <c:showCatName val="0"/>
          <c:showSerName val="0"/>
          <c:showPercent val="1"/>
          <c:showBubbleSize val="0"/>
          <c:showLeaderLines val="1"/>
        </c:dLbls>
        <c:firstSliceAng val="0"/>
      </c:pieChart>
      <c:spPr>
        <a:noFill/>
        <a:ln w="25400">
          <a:noFill/>
        </a:ln>
      </c:spPr>
    </c:plotArea>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TT" sz="1100"/>
            </a:pPr>
            <a:r>
              <a:rPr lang="en-US" sz="1100" dirty="0" smtClean="0"/>
              <a:t>Education of household head</a:t>
            </a:r>
            <a:endParaRPr lang="en-US" sz="1100" dirty="0"/>
          </a:p>
        </c:rich>
      </c:tx>
      <c:overlay val="0"/>
    </c:title>
    <c:autoTitleDeleted val="0"/>
    <c:plotArea>
      <c:layout>
        <c:manualLayout>
          <c:layoutTarget val="inner"/>
          <c:xMode val="edge"/>
          <c:yMode val="edge"/>
          <c:x val="0.304803596433745"/>
          <c:y val="0.329303420837338"/>
          <c:w val="0.408472013897557"/>
          <c:h val="0.669440244998775"/>
        </c:manualLayout>
      </c:layout>
      <c:pieChart>
        <c:varyColors val="1"/>
        <c:ser>
          <c:idx val="0"/>
          <c:order val="0"/>
          <c:tx>
            <c:strRef>
              <c:f>'Enter Data Here'!$T$107</c:f>
              <c:strCache>
                <c:ptCount val="1"/>
                <c:pt idx="0">
                  <c:v>15. Education</c:v>
                </c:pt>
              </c:strCache>
            </c:strRef>
          </c:tx>
          <c:dLbls>
            <c:dLbl>
              <c:idx val="0"/>
              <c:tx>
                <c:rich>
                  <a:bodyPr/>
                  <a:lstStyle/>
                  <a:p>
                    <a:r>
                      <a:rPr lang="en-US" smtClean="0"/>
                      <a:t>None</a:t>
                    </a:r>
                    <a:r>
                      <a:rPr lang="en-US" dirty="0"/>
                      <a:t>
3%</a:t>
                    </a:r>
                  </a:p>
                </c:rich>
              </c:tx>
              <c:showLegendKey val="0"/>
              <c:showVal val="0"/>
              <c:showCatName val="1"/>
              <c:showSerName val="0"/>
              <c:showPercent val="1"/>
              <c:showBubbleSize val="0"/>
              <c:extLst>
                <c:ext xmlns:c15="http://schemas.microsoft.com/office/drawing/2012/chart" uri="{CE6537A1-D6FC-4f65-9D91-7224C49458BB}">
                  <c15:layout/>
                </c:ext>
              </c:extLst>
            </c:dLbl>
            <c:dLbl>
              <c:idx val="1"/>
              <c:tx>
                <c:rich>
                  <a:bodyPr/>
                  <a:lstStyle/>
                  <a:p>
                    <a:r>
                      <a:rPr lang="en-US" smtClean="0"/>
                      <a:t>Primary</a:t>
                    </a:r>
                    <a:r>
                      <a:rPr lang="en-US" dirty="0"/>
                      <a:t>
25%</a:t>
                    </a:r>
                  </a:p>
                </c:rich>
              </c:tx>
              <c:showLegendKey val="0"/>
              <c:showVal val="0"/>
              <c:showCatName val="1"/>
              <c:showSerName val="0"/>
              <c:showPercent val="1"/>
              <c:showBubbleSize val="0"/>
              <c:extLst>
                <c:ext xmlns:c15="http://schemas.microsoft.com/office/drawing/2012/chart" uri="{CE6537A1-D6FC-4f65-9D91-7224C49458BB}">
                  <c15:layout/>
                </c:ext>
              </c:extLst>
            </c:dLbl>
            <c:dLbl>
              <c:idx val="2"/>
              <c:tx>
                <c:rich>
                  <a:bodyPr/>
                  <a:lstStyle/>
                  <a:p>
                    <a:r>
                      <a:rPr lang="en-US" smtClean="0"/>
                      <a:t>Secondary</a:t>
                    </a:r>
                    <a:r>
                      <a:rPr lang="en-US" dirty="0"/>
                      <a:t>
65%</a:t>
                    </a:r>
                  </a:p>
                </c:rich>
              </c:tx>
              <c:showLegendKey val="0"/>
              <c:showVal val="0"/>
              <c:showCatName val="1"/>
              <c:showSerName val="0"/>
              <c:showPercent val="1"/>
              <c:showBubbleSize val="0"/>
              <c:extLst>
                <c:ext xmlns:c15="http://schemas.microsoft.com/office/drawing/2012/chart" uri="{CE6537A1-D6FC-4f65-9D91-7224C49458BB}">
                  <c15:layout/>
                </c:ext>
              </c:extLst>
            </c:dLbl>
            <c:dLbl>
              <c:idx val="3"/>
              <c:tx>
                <c:rich>
                  <a:bodyPr/>
                  <a:lstStyle/>
                  <a:p>
                    <a:r>
                      <a:rPr lang="en-US" smtClean="0"/>
                      <a:t>Tertiary</a:t>
                    </a:r>
                    <a:r>
                      <a:rPr lang="en-US" dirty="0"/>
                      <a:t>
7%</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TT"/>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val>
            <c:numRef>
              <c:f>'Enter Data Here'!$T$108:$T$111</c:f>
              <c:numCache>
                <c:formatCode>General</c:formatCode>
                <c:ptCount val="4"/>
                <c:pt idx="0">
                  <c:v>3.0</c:v>
                </c:pt>
                <c:pt idx="1">
                  <c:v>25.0</c:v>
                </c:pt>
                <c:pt idx="2">
                  <c:v>65.0</c:v>
                </c:pt>
                <c:pt idx="3">
                  <c:v>7.0</c:v>
                </c:pt>
              </c:numCache>
            </c:numRef>
          </c:val>
        </c:ser>
        <c:dLbls>
          <c:showLegendKey val="0"/>
          <c:showVal val="0"/>
          <c:showCatName val="0"/>
          <c:showSerName val="0"/>
          <c:showPercent val="1"/>
          <c:showBubbleSize val="0"/>
          <c:showLeaderLines val="1"/>
        </c:dLbls>
        <c:firstSliceAng val="0"/>
      </c:pieChart>
      <c:spPr>
        <a:noFill/>
        <a:ln w="25400">
          <a:noFill/>
        </a:ln>
      </c:spPr>
    </c:plotArea>
    <c:plotVisOnly val="1"/>
    <c:dispBlanksAs val="zero"/>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100"/>
            </a:pPr>
            <a:r>
              <a:rPr lang="en-US" sz="1100" smtClean="0"/>
              <a:t>Education</a:t>
            </a:r>
            <a:r>
              <a:rPr lang="en-US" sz="1100" baseline="0" smtClean="0"/>
              <a:t> of household head</a:t>
            </a:r>
            <a:endParaRPr lang="en-US" sz="1100"/>
          </a:p>
        </c:rich>
      </c:tx>
      <c:overlay val="0"/>
    </c:title>
    <c:autoTitleDeleted val="0"/>
    <c:plotArea>
      <c:layout>
        <c:manualLayout>
          <c:layoutTarget val="inner"/>
          <c:xMode val="edge"/>
          <c:yMode val="edge"/>
          <c:x val="0.311661791300921"/>
          <c:y val="0.21082895888014"/>
          <c:w val="0.485415423100166"/>
          <c:h val="0.752134004082823"/>
        </c:manualLayout>
      </c:layout>
      <c:pieChart>
        <c:varyColors val="1"/>
        <c:ser>
          <c:idx val="0"/>
          <c:order val="0"/>
          <c:tx>
            <c:strRef>
              <c:f>'Enter Data Here'!$T$106</c:f>
              <c:strCache>
                <c:ptCount val="1"/>
                <c:pt idx="0">
                  <c:v>15. Education</c:v>
                </c:pt>
              </c:strCache>
            </c:strRef>
          </c:tx>
          <c:dLbls>
            <c:dLbl>
              <c:idx val="0"/>
              <c:tx>
                <c:rich>
                  <a:bodyPr/>
                  <a:lstStyle/>
                  <a:p>
                    <a:r>
                      <a:rPr lang="en-US" smtClean="0"/>
                      <a:t>None</a:t>
                    </a:r>
                    <a:r>
                      <a:rPr lang="en-US" dirty="0"/>
                      <a:t>
8%</a:t>
                    </a:r>
                  </a:p>
                </c:rich>
              </c:tx>
              <c:showLegendKey val="0"/>
              <c:showVal val="0"/>
              <c:showCatName val="1"/>
              <c:showSerName val="0"/>
              <c:showPercent val="1"/>
              <c:showBubbleSize val="0"/>
              <c:extLst>
                <c:ext xmlns:c15="http://schemas.microsoft.com/office/drawing/2012/chart" uri="{CE6537A1-D6FC-4f65-9D91-7224C49458BB}">
                  <c15:layout/>
                </c:ext>
              </c:extLst>
            </c:dLbl>
            <c:dLbl>
              <c:idx val="1"/>
              <c:tx>
                <c:rich>
                  <a:bodyPr/>
                  <a:lstStyle/>
                  <a:p>
                    <a:r>
                      <a:rPr lang="en-US" smtClean="0"/>
                      <a:t>Primary</a:t>
                    </a:r>
                    <a:r>
                      <a:rPr lang="en-US" dirty="0"/>
                      <a:t>
29%</a:t>
                    </a:r>
                  </a:p>
                </c:rich>
              </c:tx>
              <c:showLegendKey val="0"/>
              <c:showVal val="0"/>
              <c:showCatName val="1"/>
              <c:showSerName val="0"/>
              <c:showPercent val="1"/>
              <c:showBubbleSize val="0"/>
              <c:extLst>
                <c:ext xmlns:c15="http://schemas.microsoft.com/office/drawing/2012/chart" uri="{CE6537A1-D6FC-4f65-9D91-7224C49458BB}">
                  <c15:layout/>
                </c:ext>
              </c:extLst>
            </c:dLbl>
            <c:dLbl>
              <c:idx val="2"/>
              <c:tx>
                <c:rich>
                  <a:bodyPr/>
                  <a:lstStyle/>
                  <a:p>
                    <a:r>
                      <a:rPr lang="en-US" smtClean="0"/>
                      <a:t>Secondary</a:t>
                    </a:r>
                    <a:r>
                      <a:rPr lang="en-US" dirty="0"/>
                      <a:t>
52%</a:t>
                    </a:r>
                  </a:p>
                </c:rich>
              </c:tx>
              <c:showLegendKey val="0"/>
              <c:showVal val="0"/>
              <c:showCatName val="1"/>
              <c:showSerName val="0"/>
              <c:showPercent val="1"/>
              <c:showBubbleSize val="0"/>
              <c:extLst>
                <c:ext xmlns:c15="http://schemas.microsoft.com/office/drawing/2012/chart" uri="{CE6537A1-D6FC-4f65-9D91-7224C49458BB}">
                  <c15:layout/>
                </c:ext>
              </c:extLst>
            </c:dLbl>
            <c:dLbl>
              <c:idx val="3"/>
              <c:tx>
                <c:rich>
                  <a:bodyPr/>
                  <a:lstStyle/>
                  <a:p>
                    <a:r>
                      <a:rPr lang="en-US" smtClean="0"/>
                      <a:t>Tertiary</a:t>
                    </a:r>
                    <a:r>
                      <a:rPr lang="en-US" dirty="0"/>
                      <a:t>
11%</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TT"/>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val>
            <c:numRef>
              <c:f>'Enter Data Here'!$T$107:$T$110</c:f>
              <c:numCache>
                <c:formatCode>General</c:formatCode>
                <c:ptCount val="4"/>
                <c:pt idx="0">
                  <c:v>8.0</c:v>
                </c:pt>
                <c:pt idx="1">
                  <c:v>29.0</c:v>
                </c:pt>
                <c:pt idx="2">
                  <c:v>52.0</c:v>
                </c:pt>
                <c:pt idx="3">
                  <c:v>11.0</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100"/>
            </a:pPr>
            <a:r>
              <a:rPr lang="en-US" sz="1100" smtClean="0"/>
              <a:t>Factors taken into account before purchasing a product</a:t>
            </a:r>
            <a:endParaRPr lang="en-US" sz="1100"/>
          </a:p>
        </c:rich>
      </c:tx>
      <c:layout>
        <c:manualLayout>
          <c:xMode val="edge"/>
          <c:yMode val="edge"/>
          <c:x val="0.115282858146195"/>
          <c:y val="0.0"/>
        </c:manualLayout>
      </c:layout>
      <c:overlay val="0"/>
    </c:title>
    <c:autoTitleDeleted val="0"/>
    <c:plotArea>
      <c:layout/>
      <c:pieChart>
        <c:varyColors val="1"/>
        <c:ser>
          <c:idx val="0"/>
          <c:order val="0"/>
          <c:tx>
            <c:strRef>
              <c:f>'Enter Data Here'!$Y$106</c:f>
              <c:strCache>
                <c:ptCount val="1"/>
                <c:pt idx="0">
                  <c:v>18. Product</c:v>
                </c:pt>
              </c:strCache>
            </c:strRef>
          </c:tx>
          <c:dLbls>
            <c:dLbl>
              <c:idx val="0"/>
              <c:tx>
                <c:rich>
                  <a:bodyPr/>
                  <a:lstStyle/>
                  <a:p>
                    <a:r>
                      <a:rPr lang="en-US" smtClean="0"/>
                      <a:t>How much the item costs</a:t>
                    </a:r>
                    <a:r>
                      <a:rPr lang="en-US" dirty="0"/>
                      <a:t>
71%</a:t>
                    </a:r>
                  </a:p>
                </c:rich>
              </c:tx>
              <c:showLegendKey val="0"/>
              <c:showVal val="0"/>
              <c:showCatName val="1"/>
              <c:showSerName val="0"/>
              <c:showPercent val="1"/>
              <c:showBubbleSize val="0"/>
              <c:extLst>
                <c:ext xmlns:c15="http://schemas.microsoft.com/office/drawing/2012/chart" uri="{CE6537A1-D6FC-4f65-9D91-7224C49458BB}">
                  <c15:layout/>
                </c:ext>
              </c:extLst>
            </c:dLbl>
            <c:dLbl>
              <c:idx val="1"/>
              <c:tx>
                <c:rich>
                  <a:bodyPr/>
                  <a:lstStyle/>
                  <a:p>
                    <a:r>
                      <a:rPr lang="en-US" smtClean="0"/>
                      <a:t>Savings to purchase the item</a:t>
                    </a:r>
                    <a:r>
                      <a:rPr lang="en-US" dirty="0"/>
                      <a:t>
27%</a:t>
                    </a: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390146553130913"/>
                  <c:y val="0.0787037037037037"/>
                </c:manualLayout>
              </c:layout>
              <c:tx>
                <c:rich>
                  <a:bodyPr/>
                  <a:lstStyle/>
                  <a:p>
                    <a:r>
                      <a:rPr lang="en-US" dirty="0" smtClean="0"/>
                      <a:t>Recommendation</a:t>
                    </a:r>
                    <a:r>
                      <a:rPr lang="en-US" baseline="0" dirty="0" smtClean="0"/>
                      <a:t> </a:t>
                    </a:r>
                    <a:r>
                      <a:rPr lang="en-US" dirty="0" smtClean="0"/>
                      <a:t>from community leader</a:t>
                    </a:r>
                    <a:r>
                      <a:rPr lang="en-US" dirty="0"/>
                      <a:t>
2%</a:t>
                    </a:r>
                  </a:p>
                </c:rich>
              </c:tx>
              <c:showLegendKey val="0"/>
              <c:showVal val="0"/>
              <c:showCatName val="1"/>
              <c:showSerName val="0"/>
              <c:showPercent val="1"/>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spPr>
              <a:noFill/>
              <a:ln>
                <a:noFill/>
              </a:ln>
              <a:effectLst/>
            </c:spPr>
            <c:txPr>
              <a:bodyPr/>
              <a:lstStyle/>
              <a:p>
                <a:pPr>
                  <a:defRPr lang="en-TT"/>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val>
            <c:numRef>
              <c:f>'Enter Data Here'!$Y$107:$Y$110</c:f>
              <c:numCache>
                <c:formatCode>General</c:formatCode>
                <c:ptCount val="4"/>
                <c:pt idx="0">
                  <c:v>71.0</c:v>
                </c:pt>
                <c:pt idx="1">
                  <c:v>27.0</c:v>
                </c:pt>
                <c:pt idx="2">
                  <c:v>2.0</c:v>
                </c:pt>
                <c:pt idx="3">
                  <c:v>0.0</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100"/>
            </a:pPr>
            <a:r>
              <a:rPr lang="en-GB" sz="1100" dirty="0"/>
              <a:t>Segment 1b – Central region- Urban charcoal cook stove users (Nyeri)  – High income</a:t>
            </a:r>
          </a:p>
        </c:rich>
      </c:tx>
      <c:layout>
        <c:manualLayout>
          <c:xMode val="edge"/>
          <c:yMode val="edge"/>
          <c:x val="0.182399529322735"/>
          <c:y val="0.0"/>
        </c:manualLayout>
      </c:layout>
      <c:overlay val="1"/>
    </c:title>
    <c:autoTitleDeleted val="0"/>
    <c:plotArea>
      <c:layout>
        <c:manualLayout>
          <c:layoutTarget val="inner"/>
          <c:xMode val="edge"/>
          <c:yMode val="edge"/>
          <c:x val="0.158304255353445"/>
          <c:y val="0.190305975762318"/>
          <c:w val="0.683391489293112"/>
          <c:h val="0.406257363543706"/>
        </c:manualLayout>
      </c:layout>
      <c:barChart>
        <c:barDir val="col"/>
        <c:grouping val="clustered"/>
        <c:varyColors val="0"/>
        <c:ser>
          <c:idx val="0"/>
          <c:order val="0"/>
          <c:tx>
            <c:strRef>
              <c:f>Sheet1!$J$15</c:f>
              <c:strCache>
                <c:ptCount val="1"/>
                <c:pt idx="0">
                  <c:v>Head of household occupation</c:v>
                </c:pt>
              </c:strCache>
            </c:strRef>
          </c:tx>
          <c:invertIfNegative val="0"/>
          <c:cat>
            <c:strRef>
              <c:f>Sheet1!$I$16:$I$22</c:f>
              <c:strCache>
                <c:ptCount val="7"/>
                <c:pt idx="0">
                  <c:v>Farming</c:v>
                </c:pt>
                <c:pt idx="1">
                  <c:v>Small Scale Business</c:v>
                </c:pt>
                <c:pt idx="2">
                  <c:v>Laborer</c:v>
                </c:pt>
                <c:pt idx="3">
                  <c:v>Unemployed</c:v>
                </c:pt>
                <c:pt idx="4">
                  <c:v>Manager</c:v>
                </c:pt>
                <c:pt idx="5">
                  <c:v>Office Worker</c:v>
                </c:pt>
                <c:pt idx="6">
                  <c:v>Other Secretary</c:v>
                </c:pt>
              </c:strCache>
            </c:strRef>
          </c:cat>
          <c:val>
            <c:numRef>
              <c:f>Sheet1!$J$16:$J$22</c:f>
              <c:numCache>
                <c:formatCode>0%</c:formatCode>
                <c:ptCount val="7"/>
                <c:pt idx="0">
                  <c:v>0.05</c:v>
                </c:pt>
                <c:pt idx="1">
                  <c:v>0.730000000000001</c:v>
                </c:pt>
                <c:pt idx="2">
                  <c:v>0.07</c:v>
                </c:pt>
                <c:pt idx="3">
                  <c:v>0.05</c:v>
                </c:pt>
                <c:pt idx="4">
                  <c:v>0.0</c:v>
                </c:pt>
                <c:pt idx="5">
                  <c:v>0.03</c:v>
                </c:pt>
                <c:pt idx="6">
                  <c:v>0.07</c:v>
                </c:pt>
              </c:numCache>
            </c:numRef>
          </c:val>
        </c:ser>
        <c:ser>
          <c:idx val="1"/>
          <c:order val="1"/>
          <c:tx>
            <c:strRef>
              <c:f>Sheet1!$K$15</c:f>
              <c:strCache>
                <c:ptCount val="1"/>
                <c:pt idx="0">
                  <c:v>Main source of income</c:v>
                </c:pt>
              </c:strCache>
            </c:strRef>
          </c:tx>
          <c:invertIfNegative val="0"/>
          <c:cat>
            <c:strRef>
              <c:f>Sheet1!$I$16:$I$22</c:f>
              <c:strCache>
                <c:ptCount val="7"/>
                <c:pt idx="0">
                  <c:v>Farming</c:v>
                </c:pt>
                <c:pt idx="1">
                  <c:v>Small Scale Business</c:v>
                </c:pt>
                <c:pt idx="2">
                  <c:v>Laborer</c:v>
                </c:pt>
                <c:pt idx="3">
                  <c:v>Unemployed</c:v>
                </c:pt>
                <c:pt idx="4">
                  <c:v>Manager</c:v>
                </c:pt>
                <c:pt idx="5">
                  <c:v>Office Worker</c:v>
                </c:pt>
                <c:pt idx="6">
                  <c:v>Other Secretary</c:v>
                </c:pt>
              </c:strCache>
            </c:strRef>
          </c:cat>
          <c:val>
            <c:numRef>
              <c:f>Sheet1!$K$16:$K$22</c:f>
              <c:numCache>
                <c:formatCode>0%</c:formatCode>
                <c:ptCount val="7"/>
                <c:pt idx="0">
                  <c:v>0.0416666666666667</c:v>
                </c:pt>
                <c:pt idx="1">
                  <c:v>0.78125</c:v>
                </c:pt>
                <c:pt idx="2">
                  <c:v>0.166666666666667</c:v>
                </c:pt>
                <c:pt idx="3">
                  <c:v>0.0104166666666667</c:v>
                </c:pt>
              </c:numCache>
            </c:numRef>
          </c:val>
        </c:ser>
        <c:dLbls>
          <c:showLegendKey val="0"/>
          <c:showVal val="0"/>
          <c:showCatName val="0"/>
          <c:showSerName val="0"/>
          <c:showPercent val="0"/>
          <c:showBubbleSize val="0"/>
        </c:dLbls>
        <c:gapWidth val="150"/>
        <c:axId val="643576264"/>
        <c:axId val="643579336"/>
      </c:barChart>
      <c:catAx>
        <c:axId val="643576264"/>
        <c:scaling>
          <c:orientation val="minMax"/>
        </c:scaling>
        <c:delete val="0"/>
        <c:axPos val="b"/>
        <c:numFmt formatCode="General" sourceLinked="0"/>
        <c:majorTickMark val="out"/>
        <c:minorTickMark val="none"/>
        <c:tickLblPos val="nextTo"/>
        <c:txPr>
          <a:bodyPr/>
          <a:lstStyle/>
          <a:p>
            <a:pPr>
              <a:defRPr lang="en-US" sz="1100"/>
            </a:pPr>
            <a:endParaRPr lang="en-US"/>
          </a:p>
        </c:txPr>
        <c:crossAx val="643579336"/>
        <c:crosses val="autoZero"/>
        <c:auto val="1"/>
        <c:lblAlgn val="ctr"/>
        <c:lblOffset val="100"/>
        <c:noMultiLvlLbl val="0"/>
      </c:catAx>
      <c:valAx>
        <c:axId val="643579336"/>
        <c:scaling>
          <c:orientation val="minMax"/>
        </c:scaling>
        <c:delete val="0"/>
        <c:axPos val="l"/>
        <c:majorGridlines/>
        <c:title>
          <c:tx>
            <c:rich>
              <a:bodyPr rot="-5400000" vert="horz"/>
              <a:lstStyle/>
              <a:p>
                <a:pPr>
                  <a:defRPr lang="en-US" sz="1100"/>
                </a:pPr>
                <a:r>
                  <a:rPr lang="en-GB" sz="1100"/>
                  <a:t>Head of household occupation (%)</a:t>
                </a:r>
              </a:p>
            </c:rich>
          </c:tx>
          <c:layout>
            <c:manualLayout>
              <c:xMode val="edge"/>
              <c:yMode val="edge"/>
              <c:x val="0.0296294222495964"/>
              <c:y val="0.0429079883194549"/>
            </c:manualLayout>
          </c:layout>
          <c:overlay val="0"/>
        </c:title>
        <c:numFmt formatCode="0%" sourceLinked="1"/>
        <c:majorTickMark val="out"/>
        <c:minorTickMark val="none"/>
        <c:tickLblPos val="nextTo"/>
        <c:txPr>
          <a:bodyPr/>
          <a:lstStyle/>
          <a:p>
            <a:pPr>
              <a:defRPr lang="en-US" sz="1100"/>
            </a:pPr>
            <a:endParaRPr lang="en-US"/>
          </a:p>
        </c:txPr>
        <c:crossAx val="643576264"/>
        <c:crosses val="autoZero"/>
        <c:crossBetween val="between"/>
      </c:valAx>
    </c:plotArea>
    <c:legend>
      <c:legendPos val="b"/>
      <c:overlay val="0"/>
      <c:txPr>
        <a:bodyPr/>
        <a:lstStyle/>
        <a:p>
          <a:pPr>
            <a:defRPr lang="en-US" sz="11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Sheet1!$C$1</c:f>
              <c:strCache>
                <c:ptCount val="1"/>
                <c:pt idx="0">
                  <c:v>Urban </c:v>
                </c:pt>
              </c:strCache>
            </c:strRef>
          </c:tx>
          <c:invertIfNegative val="0"/>
          <c:cat>
            <c:strRef>
              <c:f>Sheet1!$B$2:$B$8</c:f>
              <c:strCache>
                <c:ptCount val="7"/>
                <c:pt idx="0">
                  <c:v>Firewood</c:v>
                </c:pt>
                <c:pt idx="1">
                  <c:v>Charcoal</c:v>
                </c:pt>
                <c:pt idx="2">
                  <c:v>Kerosene</c:v>
                </c:pt>
                <c:pt idx="3">
                  <c:v>Gas</c:v>
                </c:pt>
                <c:pt idx="4">
                  <c:v>Electricity</c:v>
                </c:pt>
                <c:pt idx="5">
                  <c:v>Other</c:v>
                </c:pt>
                <c:pt idx="6">
                  <c:v>Not Stated</c:v>
                </c:pt>
              </c:strCache>
            </c:strRef>
          </c:cat>
          <c:val>
            <c:numRef>
              <c:f>Sheet1!$C$2:$C$8</c:f>
              <c:numCache>
                <c:formatCode>General</c:formatCode>
                <c:ptCount val="7"/>
                <c:pt idx="0">
                  <c:v>6.6</c:v>
                </c:pt>
                <c:pt idx="1">
                  <c:v>36.9</c:v>
                </c:pt>
                <c:pt idx="2">
                  <c:v>41.6</c:v>
                </c:pt>
                <c:pt idx="3">
                  <c:v>13.1</c:v>
                </c:pt>
                <c:pt idx="4">
                  <c:v>1.1</c:v>
                </c:pt>
                <c:pt idx="5">
                  <c:v>0.1</c:v>
                </c:pt>
                <c:pt idx="6">
                  <c:v>0.6</c:v>
                </c:pt>
              </c:numCache>
            </c:numRef>
          </c:val>
        </c:ser>
        <c:ser>
          <c:idx val="1"/>
          <c:order val="1"/>
          <c:tx>
            <c:strRef>
              <c:f>Sheet1!$D$1</c:f>
              <c:strCache>
                <c:ptCount val="1"/>
                <c:pt idx="0">
                  <c:v>Rural</c:v>
                </c:pt>
              </c:strCache>
            </c:strRef>
          </c:tx>
          <c:invertIfNegative val="0"/>
          <c:cat>
            <c:strRef>
              <c:f>Sheet1!$B$2:$B$8</c:f>
              <c:strCache>
                <c:ptCount val="7"/>
                <c:pt idx="0">
                  <c:v>Firewood</c:v>
                </c:pt>
                <c:pt idx="1">
                  <c:v>Charcoal</c:v>
                </c:pt>
                <c:pt idx="2">
                  <c:v>Kerosene</c:v>
                </c:pt>
                <c:pt idx="3">
                  <c:v>Gas</c:v>
                </c:pt>
                <c:pt idx="4">
                  <c:v>Electricity</c:v>
                </c:pt>
                <c:pt idx="5">
                  <c:v>Other</c:v>
                </c:pt>
                <c:pt idx="6">
                  <c:v>Not Stated</c:v>
                </c:pt>
              </c:strCache>
            </c:strRef>
          </c:cat>
          <c:val>
            <c:numRef>
              <c:f>Sheet1!$D$2:$D$8</c:f>
              <c:numCache>
                <c:formatCode>General</c:formatCode>
                <c:ptCount val="7"/>
                <c:pt idx="0">
                  <c:v>86.0</c:v>
                </c:pt>
                <c:pt idx="1">
                  <c:v>10.4</c:v>
                </c:pt>
                <c:pt idx="2">
                  <c:v>2.0</c:v>
                </c:pt>
                <c:pt idx="3">
                  <c:v>0.6</c:v>
                </c:pt>
                <c:pt idx="4">
                  <c:v>0.3</c:v>
                </c:pt>
                <c:pt idx="5">
                  <c:v>0.2</c:v>
                </c:pt>
                <c:pt idx="6">
                  <c:v>0.5</c:v>
                </c:pt>
              </c:numCache>
            </c:numRef>
          </c:val>
        </c:ser>
        <c:dLbls>
          <c:showLegendKey val="0"/>
          <c:showVal val="0"/>
          <c:showCatName val="0"/>
          <c:showSerName val="0"/>
          <c:showPercent val="0"/>
          <c:showBubbleSize val="0"/>
        </c:dLbls>
        <c:gapWidth val="150"/>
        <c:overlap val="100"/>
        <c:axId val="596231384"/>
        <c:axId val="596238520"/>
      </c:barChart>
      <c:lineChart>
        <c:grouping val="standard"/>
        <c:varyColors val="0"/>
        <c:ser>
          <c:idx val="2"/>
          <c:order val="2"/>
          <c:tx>
            <c:strRef>
              <c:f>Sheet1!$E$1</c:f>
              <c:strCache>
                <c:ptCount val="1"/>
                <c:pt idx="0">
                  <c:v>Total Kenya</c:v>
                </c:pt>
              </c:strCache>
            </c:strRef>
          </c:tx>
          <c:spPr>
            <a:ln w="19050">
              <a:solidFill>
                <a:schemeClr val="tx2">
                  <a:lumMod val="50000"/>
                </a:schemeClr>
              </a:solidFill>
            </a:ln>
          </c:spPr>
          <c:marker>
            <c:symbol val="diamond"/>
            <c:size val="7"/>
            <c:spPr>
              <a:solidFill>
                <a:schemeClr val="accent1">
                  <a:lumMod val="50000"/>
                </a:schemeClr>
              </a:solidFill>
            </c:spPr>
          </c:marker>
          <c:cat>
            <c:strRef>
              <c:f>Sheet1!$B$2:$B$8</c:f>
              <c:strCache>
                <c:ptCount val="7"/>
                <c:pt idx="0">
                  <c:v>Firewood</c:v>
                </c:pt>
                <c:pt idx="1">
                  <c:v>Charcoal</c:v>
                </c:pt>
                <c:pt idx="2">
                  <c:v>Kerosene</c:v>
                </c:pt>
                <c:pt idx="3">
                  <c:v>Gas</c:v>
                </c:pt>
                <c:pt idx="4">
                  <c:v>Electricity</c:v>
                </c:pt>
                <c:pt idx="5">
                  <c:v>Other</c:v>
                </c:pt>
                <c:pt idx="6">
                  <c:v>Not Stated</c:v>
                </c:pt>
              </c:strCache>
            </c:strRef>
          </c:cat>
          <c:val>
            <c:numRef>
              <c:f>Sheet1!$E$2:$E$8</c:f>
              <c:numCache>
                <c:formatCode>General</c:formatCode>
                <c:ptCount val="7"/>
                <c:pt idx="0">
                  <c:v>66.6</c:v>
                </c:pt>
                <c:pt idx="1">
                  <c:v>16.9</c:v>
                </c:pt>
                <c:pt idx="2">
                  <c:v>11.7</c:v>
                </c:pt>
                <c:pt idx="3">
                  <c:v>3.6</c:v>
                </c:pt>
                <c:pt idx="4">
                  <c:v>0.5</c:v>
                </c:pt>
                <c:pt idx="5">
                  <c:v>0.2</c:v>
                </c:pt>
                <c:pt idx="6">
                  <c:v>0.5</c:v>
                </c:pt>
              </c:numCache>
            </c:numRef>
          </c:val>
          <c:smooth val="0"/>
        </c:ser>
        <c:dLbls>
          <c:showLegendKey val="0"/>
          <c:showVal val="0"/>
          <c:showCatName val="0"/>
          <c:showSerName val="0"/>
          <c:showPercent val="0"/>
          <c:showBubbleSize val="0"/>
        </c:dLbls>
        <c:marker val="1"/>
        <c:smooth val="0"/>
        <c:axId val="596249960"/>
        <c:axId val="596244200"/>
      </c:lineChart>
      <c:catAx>
        <c:axId val="596231384"/>
        <c:scaling>
          <c:orientation val="minMax"/>
        </c:scaling>
        <c:delete val="0"/>
        <c:axPos val="b"/>
        <c:title>
          <c:tx>
            <c:rich>
              <a:bodyPr/>
              <a:lstStyle/>
              <a:p>
                <a:pPr>
                  <a:defRPr/>
                </a:pPr>
                <a:r>
                  <a:rPr lang="en-US"/>
                  <a:t>Fuel Used</a:t>
                </a:r>
              </a:p>
            </c:rich>
          </c:tx>
          <c:layout/>
          <c:overlay val="0"/>
        </c:title>
        <c:numFmt formatCode="General" sourceLinked="0"/>
        <c:majorTickMark val="out"/>
        <c:minorTickMark val="none"/>
        <c:tickLblPos val="nextTo"/>
        <c:crossAx val="596238520"/>
        <c:crosses val="autoZero"/>
        <c:auto val="1"/>
        <c:lblAlgn val="ctr"/>
        <c:lblOffset val="100"/>
        <c:noMultiLvlLbl val="0"/>
      </c:catAx>
      <c:valAx>
        <c:axId val="596238520"/>
        <c:scaling>
          <c:orientation val="minMax"/>
        </c:scaling>
        <c:delete val="0"/>
        <c:axPos val="l"/>
        <c:majorGridlines/>
        <c:title>
          <c:tx>
            <c:rich>
              <a:bodyPr rot="-5400000" vert="horz"/>
              <a:lstStyle/>
              <a:p>
                <a:pPr>
                  <a:defRPr/>
                </a:pPr>
                <a:r>
                  <a:rPr lang="en-US"/>
                  <a:t>Percentage used in cooking (%)</a:t>
                </a:r>
              </a:p>
            </c:rich>
          </c:tx>
          <c:layout/>
          <c:overlay val="0"/>
        </c:title>
        <c:numFmt formatCode="General" sourceLinked="1"/>
        <c:majorTickMark val="out"/>
        <c:minorTickMark val="none"/>
        <c:tickLblPos val="nextTo"/>
        <c:crossAx val="596231384"/>
        <c:crosses val="autoZero"/>
        <c:crossBetween val="between"/>
      </c:valAx>
      <c:valAx>
        <c:axId val="596244200"/>
        <c:scaling>
          <c:orientation val="minMax"/>
        </c:scaling>
        <c:delete val="0"/>
        <c:axPos val="r"/>
        <c:title>
          <c:tx>
            <c:rich>
              <a:bodyPr rot="-5400000" vert="horz"/>
              <a:lstStyle/>
              <a:p>
                <a:pPr>
                  <a:defRPr/>
                </a:pPr>
                <a:r>
                  <a:rPr lang="en-US" dirty="0"/>
                  <a:t>Percentage used </a:t>
                </a:r>
                <a:r>
                  <a:rPr lang="en-US" dirty="0" smtClean="0"/>
                  <a:t>in cooking </a:t>
                </a:r>
                <a:r>
                  <a:rPr lang="en-US" dirty="0"/>
                  <a:t>Kenya (%)</a:t>
                </a:r>
              </a:p>
            </c:rich>
          </c:tx>
          <c:layout/>
          <c:overlay val="0"/>
        </c:title>
        <c:numFmt formatCode="General" sourceLinked="1"/>
        <c:majorTickMark val="out"/>
        <c:minorTickMark val="none"/>
        <c:tickLblPos val="nextTo"/>
        <c:crossAx val="596249960"/>
        <c:crosses val="max"/>
        <c:crossBetween val="between"/>
      </c:valAx>
      <c:catAx>
        <c:axId val="596249960"/>
        <c:scaling>
          <c:orientation val="minMax"/>
        </c:scaling>
        <c:delete val="1"/>
        <c:axPos val="b"/>
        <c:numFmt formatCode="General" sourceLinked="1"/>
        <c:majorTickMark val="out"/>
        <c:minorTickMark val="none"/>
        <c:tickLblPos val="nextTo"/>
        <c:crossAx val="596244200"/>
        <c:crosses val="autoZero"/>
        <c:auto val="1"/>
        <c:lblAlgn val="ctr"/>
        <c:lblOffset val="100"/>
        <c:noMultiLvlLbl val="0"/>
      </c:catAx>
    </c:plotArea>
    <c:legend>
      <c:legendPos val="r"/>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en-US" sz="1100"/>
            </a:pPr>
            <a:r>
              <a:rPr lang="en-GB" sz="1100" dirty="0"/>
              <a:t>Segment 1a - Central region- rural fuel wood cook stove users (Murang’a)  – Low income</a:t>
            </a:r>
          </a:p>
        </c:rich>
      </c:tx>
      <c:layout>
        <c:manualLayout>
          <c:xMode val="edge"/>
          <c:yMode val="edge"/>
          <c:x val="0.12274416751384"/>
          <c:y val="0.0418848052425265"/>
        </c:manualLayout>
      </c:layout>
      <c:overlay val="1"/>
    </c:title>
    <c:autoTitleDeleted val="0"/>
    <c:plotArea>
      <c:layout>
        <c:manualLayout>
          <c:layoutTarget val="inner"/>
          <c:xMode val="edge"/>
          <c:yMode val="edge"/>
          <c:x val="0.16888183746987"/>
          <c:y val="0.188839458344819"/>
          <c:w val="0.662236325060259"/>
          <c:h val="0.423034883941438"/>
        </c:manualLayout>
      </c:layout>
      <c:barChart>
        <c:barDir val="col"/>
        <c:grouping val="clustered"/>
        <c:varyColors val="0"/>
        <c:ser>
          <c:idx val="0"/>
          <c:order val="0"/>
          <c:tx>
            <c:strRef>
              <c:f>Sheet1!$E$1</c:f>
              <c:strCache>
                <c:ptCount val="1"/>
                <c:pt idx="0">
                  <c:v>Head of household occupation</c:v>
                </c:pt>
              </c:strCache>
            </c:strRef>
          </c:tx>
          <c:invertIfNegative val="0"/>
          <c:cat>
            <c:strRef>
              <c:f>Sheet1!$D$2:$D$7</c:f>
              <c:strCache>
                <c:ptCount val="6"/>
                <c:pt idx="0">
                  <c:v>Farming</c:v>
                </c:pt>
                <c:pt idx="1">
                  <c:v>Small Scale Business</c:v>
                </c:pt>
                <c:pt idx="2">
                  <c:v>Laborer</c:v>
                </c:pt>
                <c:pt idx="3">
                  <c:v>Unemployed</c:v>
                </c:pt>
                <c:pt idx="4">
                  <c:v>Other</c:v>
                </c:pt>
                <c:pt idx="5">
                  <c:v>Office Worker</c:v>
                </c:pt>
              </c:strCache>
            </c:strRef>
          </c:cat>
          <c:val>
            <c:numRef>
              <c:f>Sheet1!$E$2:$E$7</c:f>
              <c:numCache>
                <c:formatCode>0%</c:formatCode>
                <c:ptCount val="6"/>
                <c:pt idx="0">
                  <c:v>0.770000000000001</c:v>
                </c:pt>
                <c:pt idx="1">
                  <c:v>0.12</c:v>
                </c:pt>
                <c:pt idx="2">
                  <c:v>0.01</c:v>
                </c:pt>
                <c:pt idx="3">
                  <c:v>0.04</c:v>
                </c:pt>
                <c:pt idx="4">
                  <c:v>0.03</c:v>
                </c:pt>
                <c:pt idx="5">
                  <c:v>0.03</c:v>
                </c:pt>
              </c:numCache>
            </c:numRef>
          </c:val>
        </c:ser>
        <c:ser>
          <c:idx val="1"/>
          <c:order val="1"/>
          <c:tx>
            <c:strRef>
              <c:f>Sheet1!$F$1</c:f>
              <c:strCache>
                <c:ptCount val="1"/>
                <c:pt idx="0">
                  <c:v>Main source of income</c:v>
                </c:pt>
              </c:strCache>
            </c:strRef>
          </c:tx>
          <c:invertIfNegative val="0"/>
          <c:cat>
            <c:strRef>
              <c:f>Sheet1!$D$2:$D$7</c:f>
              <c:strCache>
                <c:ptCount val="6"/>
                <c:pt idx="0">
                  <c:v>Farming</c:v>
                </c:pt>
                <c:pt idx="1">
                  <c:v>Small Scale Business</c:v>
                </c:pt>
                <c:pt idx="2">
                  <c:v>Laborer</c:v>
                </c:pt>
                <c:pt idx="3">
                  <c:v>Unemployed</c:v>
                </c:pt>
                <c:pt idx="4">
                  <c:v>Other</c:v>
                </c:pt>
                <c:pt idx="5">
                  <c:v>Office Worker</c:v>
                </c:pt>
              </c:strCache>
            </c:strRef>
          </c:cat>
          <c:val>
            <c:numRef>
              <c:f>Sheet1!$F$2:$F$7</c:f>
              <c:numCache>
                <c:formatCode>0%</c:formatCode>
                <c:ptCount val="6"/>
                <c:pt idx="0">
                  <c:v>0.760000000000001</c:v>
                </c:pt>
                <c:pt idx="1">
                  <c:v>0.12</c:v>
                </c:pt>
                <c:pt idx="2">
                  <c:v>0.01</c:v>
                </c:pt>
                <c:pt idx="3">
                  <c:v>0.02</c:v>
                </c:pt>
                <c:pt idx="4">
                  <c:v>0.09</c:v>
                </c:pt>
              </c:numCache>
            </c:numRef>
          </c:val>
        </c:ser>
        <c:dLbls>
          <c:showLegendKey val="0"/>
          <c:showVal val="0"/>
          <c:showCatName val="0"/>
          <c:showSerName val="0"/>
          <c:showPercent val="0"/>
          <c:showBubbleSize val="0"/>
        </c:dLbls>
        <c:gapWidth val="150"/>
        <c:axId val="643510056"/>
        <c:axId val="643513128"/>
      </c:barChart>
      <c:catAx>
        <c:axId val="643510056"/>
        <c:scaling>
          <c:orientation val="minMax"/>
        </c:scaling>
        <c:delete val="0"/>
        <c:axPos val="b"/>
        <c:numFmt formatCode="General" sourceLinked="0"/>
        <c:majorTickMark val="out"/>
        <c:minorTickMark val="none"/>
        <c:tickLblPos val="nextTo"/>
        <c:txPr>
          <a:bodyPr/>
          <a:lstStyle/>
          <a:p>
            <a:pPr>
              <a:defRPr lang="en-US" sz="1100"/>
            </a:pPr>
            <a:endParaRPr lang="en-US"/>
          </a:p>
        </c:txPr>
        <c:crossAx val="643513128"/>
        <c:crosses val="autoZero"/>
        <c:auto val="1"/>
        <c:lblAlgn val="ctr"/>
        <c:lblOffset val="100"/>
        <c:noMultiLvlLbl val="0"/>
      </c:catAx>
      <c:valAx>
        <c:axId val="643513128"/>
        <c:scaling>
          <c:orientation val="minMax"/>
        </c:scaling>
        <c:delete val="0"/>
        <c:axPos val="l"/>
        <c:majorGridlines/>
        <c:title>
          <c:tx>
            <c:rich>
              <a:bodyPr rot="-5400000" vert="horz"/>
              <a:lstStyle/>
              <a:p>
                <a:pPr>
                  <a:defRPr lang="en-US" sz="1100"/>
                </a:pPr>
                <a:r>
                  <a:rPr lang="en-US" sz="1100"/>
                  <a:t>Head of household occupation (%)</a:t>
                </a:r>
              </a:p>
            </c:rich>
          </c:tx>
          <c:overlay val="0"/>
        </c:title>
        <c:numFmt formatCode="0%" sourceLinked="1"/>
        <c:majorTickMark val="out"/>
        <c:minorTickMark val="none"/>
        <c:tickLblPos val="nextTo"/>
        <c:txPr>
          <a:bodyPr/>
          <a:lstStyle/>
          <a:p>
            <a:pPr>
              <a:defRPr lang="en-US" sz="1100"/>
            </a:pPr>
            <a:endParaRPr lang="en-US"/>
          </a:p>
        </c:txPr>
        <c:crossAx val="643510056"/>
        <c:crosses val="autoZero"/>
        <c:crossBetween val="between"/>
      </c:valAx>
    </c:plotArea>
    <c:legend>
      <c:legendPos val="b"/>
      <c:overlay val="0"/>
      <c:txPr>
        <a:bodyPr/>
        <a:lstStyle/>
        <a:p>
          <a:pPr>
            <a:defRPr lang="en-US"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en-US" sz="1100"/>
            </a:pPr>
            <a:r>
              <a:rPr lang="en-GB" sz="1100" dirty="0"/>
              <a:t>Segment 2 –Western Region – Rural fuel wood cook stove users (Kakamega) – Middle Income</a:t>
            </a:r>
          </a:p>
        </c:rich>
      </c:tx>
      <c:overlay val="1"/>
    </c:title>
    <c:autoTitleDeleted val="0"/>
    <c:plotArea>
      <c:layout>
        <c:manualLayout>
          <c:layoutTarget val="inner"/>
          <c:xMode val="edge"/>
          <c:yMode val="edge"/>
          <c:x val="0.0785684995462953"/>
          <c:y val="0.206558733967152"/>
          <c:w val="0.842863000907409"/>
          <c:h val="0.550548736408387"/>
        </c:manualLayout>
      </c:layout>
      <c:barChart>
        <c:barDir val="col"/>
        <c:grouping val="clustered"/>
        <c:varyColors val="0"/>
        <c:ser>
          <c:idx val="0"/>
          <c:order val="0"/>
          <c:tx>
            <c:strRef>
              <c:f>Sheet2!$G$4</c:f>
              <c:strCache>
                <c:ptCount val="1"/>
                <c:pt idx="0">
                  <c:v>Head of household occupation</c:v>
                </c:pt>
              </c:strCache>
            </c:strRef>
          </c:tx>
          <c:invertIfNegative val="0"/>
          <c:cat>
            <c:strRef>
              <c:f>Sheet2!$F$5:$F$8</c:f>
              <c:strCache>
                <c:ptCount val="4"/>
                <c:pt idx="0">
                  <c:v>Farming</c:v>
                </c:pt>
                <c:pt idx="1">
                  <c:v>Small Scale Business</c:v>
                </c:pt>
                <c:pt idx="2">
                  <c:v>Laborer</c:v>
                </c:pt>
                <c:pt idx="3">
                  <c:v>Unemployed</c:v>
                </c:pt>
              </c:strCache>
            </c:strRef>
          </c:cat>
          <c:val>
            <c:numRef>
              <c:f>Sheet2!$G$5:$G$8</c:f>
              <c:numCache>
                <c:formatCode>0.00%</c:formatCode>
                <c:ptCount val="4"/>
                <c:pt idx="0">
                  <c:v>0.473684210526316</c:v>
                </c:pt>
                <c:pt idx="1">
                  <c:v>0.347368421052633</c:v>
                </c:pt>
                <c:pt idx="2">
                  <c:v>0.178947368421053</c:v>
                </c:pt>
                <c:pt idx="3">
                  <c:v>0.0</c:v>
                </c:pt>
              </c:numCache>
            </c:numRef>
          </c:val>
        </c:ser>
        <c:ser>
          <c:idx val="1"/>
          <c:order val="1"/>
          <c:tx>
            <c:strRef>
              <c:f>Sheet2!$H$4</c:f>
              <c:strCache>
                <c:ptCount val="1"/>
                <c:pt idx="0">
                  <c:v>Main source of income</c:v>
                </c:pt>
              </c:strCache>
            </c:strRef>
          </c:tx>
          <c:invertIfNegative val="0"/>
          <c:cat>
            <c:strRef>
              <c:f>Sheet2!$F$5:$F$8</c:f>
              <c:strCache>
                <c:ptCount val="4"/>
                <c:pt idx="0">
                  <c:v>Farming</c:v>
                </c:pt>
                <c:pt idx="1">
                  <c:v>Small Scale Business</c:v>
                </c:pt>
                <c:pt idx="2">
                  <c:v>Laborer</c:v>
                </c:pt>
                <c:pt idx="3">
                  <c:v>Unemployed</c:v>
                </c:pt>
              </c:strCache>
            </c:strRef>
          </c:cat>
          <c:val>
            <c:numRef>
              <c:f>Sheet2!$H$5:$H$8</c:f>
              <c:numCache>
                <c:formatCode>0.00%</c:formatCode>
                <c:ptCount val="4"/>
                <c:pt idx="0">
                  <c:v>0.463157894736842</c:v>
                </c:pt>
                <c:pt idx="1">
                  <c:v>0.357894736842105</c:v>
                </c:pt>
                <c:pt idx="2">
                  <c:v>0.178947368421053</c:v>
                </c:pt>
              </c:numCache>
            </c:numRef>
          </c:val>
        </c:ser>
        <c:dLbls>
          <c:showLegendKey val="0"/>
          <c:showVal val="0"/>
          <c:showCatName val="0"/>
          <c:showSerName val="0"/>
          <c:showPercent val="0"/>
          <c:showBubbleSize val="0"/>
        </c:dLbls>
        <c:gapWidth val="150"/>
        <c:axId val="643485800"/>
        <c:axId val="643488872"/>
      </c:barChart>
      <c:catAx>
        <c:axId val="643485800"/>
        <c:scaling>
          <c:orientation val="minMax"/>
        </c:scaling>
        <c:delete val="0"/>
        <c:axPos val="b"/>
        <c:numFmt formatCode="General" sourceLinked="0"/>
        <c:majorTickMark val="out"/>
        <c:minorTickMark val="none"/>
        <c:tickLblPos val="nextTo"/>
        <c:txPr>
          <a:bodyPr/>
          <a:lstStyle/>
          <a:p>
            <a:pPr>
              <a:defRPr lang="en-US" sz="1100"/>
            </a:pPr>
            <a:endParaRPr lang="en-US"/>
          </a:p>
        </c:txPr>
        <c:crossAx val="643488872"/>
        <c:crosses val="autoZero"/>
        <c:auto val="1"/>
        <c:lblAlgn val="ctr"/>
        <c:lblOffset val="100"/>
        <c:noMultiLvlLbl val="0"/>
      </c:catAx>
      <c:valAx>
        <c:axId val="643488872"/>
        <c:scaling>
          <c:orientation val="minMax"/>
        </c:scaling>
        <c:delete val="0"/>
        <c:axPos val="l"/>
        <c:majorGridlines/>
        <c:numFmt formatCode="0%" sourceLinked="0"/>
        <c:majorTickMark val="out"/>
        <c:minorTickMark val="none"/>
        <c:tickLblPos val="nextTo"/>
        <c:txPr>
          <a:bodyPr/>
          <a:lstStyle/>
          <a:p>
            <a:pPr>
              <a:defRPr lang="en-US" sz="1100"/>
            </a:pPr>
            <a:endParaRPr lang="en-US"/>
          </a:p>
        </c:txPr>
        <c:crossAx val="643485800"/>
        <c:crosses val="autoZero"/>
        <c:crossBetween val="between"/>
      </c:valAx>
    </c:plotArea>
    <c:legend>
      <c:legendPos val="b"/>
      <c:overlay val="0"/>
      <c:txPr>
        <a:bodyPr/>
        <a:lstStyle/>
        <a:p>
          <a:pPr>
            <a:defRPr lang="en-US"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en-US"/>
            </a:pPr>
            <a:r>
              <a:rPr lang="en-GB" dirty="0"/>
              <a:t>Segment 3a Coastal – Rural charcoal cook stove users  (Kilifi)– High Income</a:t>
            </a:r>
          </a:p>
        </c:rich>
      </c:tx>
      <c:overlay val="1"/>
    </c:title>
    <c:autoTitleDeleted val="0"/>
    <c:plotArea>
      <c:layout>
        <c:manualLayout>
          <c:layoutTarget val="inner"/>
          <c:xMode val="edge"/>
          <c:yMode val="edge"/>
          <c:x val="0.165451275185774"/>
          <c:y val="0.168492270593922"/>
          <c:w val="0.657439972022054"/>
          <c:h val="0.467642273631276"/>
        </c:manualLayout>
      </c:layout>
      <c:barChart>
        <c:barDir val="col"/>
        <c:grouping val="clustered"/>
        <c:varyColors val="0"/>
        <c:ser>
          <c:idx val="0"/>
          <c:order val="0"/>
          <c:tx>
            <c:strRef>
              <c:f>Sheet1!$E$3</c:f>
              <c:strCache>
                <c:ptCount val="1"/>
                <c:pt idx="0">
                  <c:v>Occupation</c:v>
                </c:pt>
              </c:strCache>
            </c:strRef>
          </c:tx>
          <c:invertIfNegative val="0"/>
          <c:cat>
            <c:strRef>
              <c:f>Sheet1!$D$4:$D$10</c:f>
              <c:strCache>
                <c:ptCount val="7"/>
                <c:pt idx="0">
                  <c:v>Farmer</c:v>
                </c:pt>
                <c:pt idx="1">
                  <c:v>Small Business Owner</c:v>
                </c:pt>
                <c:pt idx="2">
                  <c:v>Laborer</c:v>
                </c:pt>
                <c:pt idx="3">
                  <c:v>Other-Hotel Worker</c:v>
                </c:pt>
                <c:pt idx="4">
                  <c:v>Manager</c:v>
                </c:pt>
                <c:pt idx="5">
                  <c:v>Office Worker</c:v>
                </c:pt>
                <c:pt idx="6">
                  <c:v>Unemployed</c:v>
                </c:pt>
              </c:strCache>
            </c:strRef>
          </c:cat>
          <c:val>
            <c:numRef>
              <c:f>Sheet1!$E$4:$E$10</c:f>
              <c:numCache>
                <c:formatCode>0.00%</c:formatCode>
                <c:ptCount val="7"/>
                <c:pt idx="0">
                  <c:v>0.131578947368421</c:v>
                </c:pt>
                <c:pt idx="1">
                  <c:v>0.407894736842105</c:v>
                </c:pt>
                <c:pt idx="2">
                  <c:v>0.0657894736842105</c:v>
                </c:pt>
                <c:pt idx="3">
                  <c:v>0.263157894736842</c:v>
                </c:pt>
                <c:pt idx="4">
                  <c:v>0.0657894736842105</c:v>
                </c:pt>
                <c:pt idx="5">
                  <c:v>0.0526315789473684</c:v>
                </c:pt>
                <c:pt idx="6">
                  <c:v>0.0131578947368421</c:v>
                </c:pt>
              </c:numCache>
            </c:numRef>
          </c:val>
        </c:ser>
        <c:ser>
          <c:idx val="1"/>
          <c:order val="1"/>
          <c:tx>
            <c:strRef>
              <c:f>Sheet1!$F$3</c:f>
              <c:strCache>
                <c:ptCount val="1"/>
                <c:pt idx="0">
                  <c:v>Main source of Income</c:v>
                </c:pt>
              </c:strCache>
            </c:strRef>
          </c:tx>
          <c:invertIfNegative val="0"/>
          <c:cat>
            <c:strRef>
              <c:f>Sheet1!$D$4:$D$10</c:f>
              <c:strCache>
                <c:ptCount val="7"/>
                <c:pt idx="0">
                  <c:v>Farmer</c:v>
                </c:pt>
                <c:pt idx="1">
                  <c:v>Small Business Owner</c:v>
                </c:pt>
                <c:pt idx="2">
                  <c:v>Laborer</c:v>
                </c:pt>
                <c:pt idx="3">
                  <c:v>Other-Hotel Worker</c:v>
                </c:pt>
                <c:pt idx="4">
                  <c:v>Manager</c:v>
                </c:pt>
                <c:pt idx="5">
                  <c:v>Office Worker</c:v>
                </c:pt>
                <c:pt idx="6">
                  <c:v>Unemployed</c:v>
                </c:pt>
              </c:strCache>
            </c:strRef>
          </c:cat>
          <c:val>
            <c:numRef>
              <c:f>Sheet1!$F$4:$F$10</c:f>
              <c:numCache>
                <c:formatCode>0.00%</c:formatCode>
                <c:ptCount val="7"/>
                <c:pt idx="0">
                  <c:v>0.0641025641025641</c:v>
                </c:pt>
                <c:pt idx="1">
                  <c:v>0.653600000000002</c:v>
                </c:pt>
                <c:pt idx="2">
                  <c:v>0.0769230769230769</c:v>
                </c:pt>
                <c:pt idx="3">
                  <c:v>0.115384615384615</c:v>
                </c:pt>
                <c:pt idx="4">
                  <c:v>0.02</c:v>
                </c:pt>
                <c:pt idx="5">
                  <c:v>0.06</c:v>
                </c:pt>
                <c:pt idx="6">
                  <c:v>0.01</c:v>
                </c:pt>
              </c:numCache>
            </c:numRef>
          </c:val>
        </c:ser>
        <c:dLbls>
          <c:showLegendKey val="0"/>
          <c:showVal val="0"/>
          <c:showCatName val="0"/>
          <c:showSerName val="0"/>
          <c:showPercent val="0"/>
          <c:showBubbleSize val="0"/>
        </c:dLbls>
        <c:gapWidth val="150"/>
        <c:axId val="657888648"/>
        <c:axId val="657920536"/>
      </c:barChart>
      <c:catAx>
        <c:axId val="657888648"/>
        <c:scaling>
          <c:orientation val="minMax"/>
        </c:scaling>
        <c:delete val="0"/>
        <c:axPos val="b"/>
        <c:numFmt formatCode="General" sourceLinked="0"/>
        <c:majorTickMark val="out"/>
        <c:minorTickMark val="none"/>
        <c:tickLblPos val="nextTo"/>
        <c:txPr>
          <a:bodyPr/>
          <a:lstStyle/>
          <a:p>
            <a:pPr>
              <a:defRPr lang="en-US"/>
            </a:pPr>
            <a:endParaRPr lang="en-US"/>
          </a:p>
        </c:txPr>
        <c:crossAx val="657920536"/>
        <c:crosses val="autoZero"/>
        <c:auto val="1"/>
        <c:lblAlgn val="ctr"/>
        <c:lblOffset val="100"/>
        <c:noMultiLvlLbl val="0"/>
      </c:catAx>
      <c:valAx>
        <c:axId val="657920536"/>
        <c:scaling>
          <c:orientation val="minMax"/>
        </c:scaling>
        <c:delete val="0"/>
        <c:axPos val="l"/>
        <c:majorGridlines/>
        <c:title>
          <c:tx>
            <c:rich>
              <a:bodyPr rot="-5400000" vert="horz"/>
              <a:lstStyle/>
              <a:p>
                <a:pPr>
                  <a:defRPr lang="en-US"/>
                </a:pPr>
                <a:r>
                  <a:rPr lang="en-GB"/>
                  <a:t>Head of household occupation (%)</a:t>
                </a:r>
              </a:p>
            </c:rich>
          </c:tx>
          <c:overlay val="0"/>
        </c:title>
        <c:numFmt formatCode="0%" sourceLinked="0"/>
        <c:majorTickMark val="out"/>
        <c:minorTickMark val="none"/>
        <c:tickLblPos val="nextTo"/>
        <c:txPr>
          <a:bodyPr/>
          <a:lstStyle/>
          <a:p>
            <a:pPr>
              <a:defRPr lang="en-US"/>
            </a:pPr>
            <a:endParaRPr lang="en-US"/>
          </a:p>
        </c:txPr>
        <c:crossAx val="657888648"/>
        <c:crosses val="autoZero"/>
        <c:crossBetween val="between"/>
      </c:valAx>
    </c:plotArea>
    <c:legend>
      <c:legendPos val="b"/>
      <c:overlay val="0"/>
      <c:txPr>
        <a:bodyPr/>
        <a:lstStyle/>
        <a:p>
          <a:pPr>
            <a:defRPr lang="en-US"/>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en-US"/>
            </a:pPr>
            <a:r>
              <a:rPr lang="en-GB" dirty="0"/>
              <a:t>Segment 3b Coastal – Urban charcoal cook stove users  (Kilifi)– Middle Income</a:t>
            </a:r>
          </a:p>
        </c:rich>
      </c:tx>
      <c:layout>
        <c:manualLayout>
          <c:xMode val="edge"/>
          <c:yMode val="edge"/>
          <c:x val="0.13217298051395"/>
          <c:y val="0.0249222243444996"/>
        </c:manualLayout>
      </c:layout>
      <c:overlay val="1"/>
    </c:title>
    <c:autoTitleDeleted val="0"/>
    <c:plotArea>
      <c:layout>
        <c:manualLayout>
          <c:layoutTarget val="inner"/>
          <c:xMode val="edge"/>
          <c:yMode val="edge"/>
          <c:x val="0.17106109172181"/>
          <c:y val="0.198634706912025"/>
          <c:w val="0.645825078710548"/>
          <c:h val="0.365432390128101"/>
        </c:manualLayout>
      </c:layout>
      <c:barChart>
        <c:barDir val="col"/>
        <c:grouping val="clustered"/>
        <c:varyColors val="0"/>
        <c:ser>
          <c:idx val="0"/>
          <c:order val="0"/>
          <c:tx>
            <c:strRef>
              <c:f>Sheet1!$I$10</c:f>
              <c:strCache>
                <c:ptCount val="1"/>
                <c:pt idx="0">
                  <c:v>Occupation</c:v>
                </c:pt>
              </c:strCache>
            </c:strRef>
          </c:tx>
          <c:invertIfNegative val="0"/>
          <c:cat>
            <c:strRef>
              <c:f>Sheet1!$H$11:$H$16</c:f>
              <c:strCache>
                <c:ptCount val="6"/>
                <c:pt idx="0">
                  <c:v>Farmer</c:v>
                </c:pt>
                <c:pt idx="1">
                  <c:v>Small Business Owner</c:v>
                </c:pt>
                <c:pt idx="2">
                  <c:v>Laborer</c:v>
                </c:pt>
                <c:pt idx="3">
                  <c:v>Manager</c:v>
                </c:pt>
                <c:pt idx="4">
                  <c:v>Office Worker</c:v>
                </c:pt>
                <c:pt idx="5">
                  <c:v>Other - teacher</c:v>
                </c:pt>
              </c:strCache>
            </c:strRef>
          </c:cat>
          <c:val>
            <c:numRef>
              <c:f>Sheet1!$I$11:$I$16</c:f>
              <c:numCache>
                <c:formatCode>0.00%</c:formatCode>
                <c:ptCount val="6"/>
                <c:pt idx="0">
                  <c:v>0.0133333333333333</c:v>
                </c:pt>
                <c:pt idx="1">
                  <c:v>0.53</c:v>
                </c:pt>
                <c:pt idx="2">
                  <c:v>0.0333</c:v>
                </c:pt>
                <c:pt idx="3">
                  <c:v>0.0666666666666667</c:v>
                </c:pt>
                <c:pt idx="4">
                  <c:v>0.25</c:v>
                </c:pt>
                <c:pt idx="5">
                  <c:v>0.106666666666667</c:v>
                </c:pt>
              </c:numCache>
            </c:numRef>
          </c:val>
        </c:ser>
        <c:ser>
          <c:idx val="1"/>
          <c:order val="1"/>
          <c:tx>
            <c:strRef>
              <c:f>Sheet1!$J$10</c:f>
              <c:strCache>
                <c:ptCount val="1"/>
                <c:pt idx="0">
                  <c:v>Main source of income</c:v>
                </c:pt>
              </c:strCache>
            </c:strRef>
          </c:tx>
          <c:invertIfNegative val="0"/>
          <c:cat>
            <c:strRef>
              <c:f>Sheet1!$H$11:$H$16</c:f>
              <c:strCache>
                <c:ptCount val="6"/>
                <c:pt idx="0">
                  <c:v>Farmer</c:v>
                </c:pt>
                <c:pt idx="1">
                  <c:v>Small Business Owner</c:v>
                </c:pt>
                <c:pt idx="2">
                  <c:v>Laborer</c:v>
                </c:pt>
                <c:pt idx="3">
                  <c:v>Manager</c:v>
                </c:pt>
                <c:pt idx="4">
                  <c:v>Office Worker</c:v>
                </c:pt>
                <c:pt idx="5">
                  <c:v>Other - teacher</c:v>
                </c:pt>
              </c:strCache>
            </c:strRef>
          </c:cat>
          <c:val>
            <c:numRef>
              <c:f>Sheet1!$J$11:$J$16</c:f>
              <c:numCache>
                <c:formatCode>0.00%</c:formatCode>
                <c:ptCount val="6"/>
                <c:pt idx="0">
                  <c:v>0.0114942528735632</c:v>
                </c:pt>
                <c:pt idx="1">
                  <c:v>0.52873563218391</c:v>
                </c:pt>
                <c:pt idx="2">
                  <c:v>0.0574712643678161</c:v>
                </c:pt>
                <c:pt idx="3">
                  <c:v>0.0459770114942529</c:v>
                </c:pt>
                <c:pt idx="4">
                  <c:v>0.229885057471265</c:v>
                </c:pt>
                <c:pt idx="5">
                  <c:v>0.126436781609195</c:v>
                </c:pt>
              </c:numCache>
            </c:numRef>
          </c:val>
        </c:ser>
        <c:dLbls>
          <c:showLegendKey val="0"/>
          <c:showVal val="0"/>
          <c:showCatName val="0"/>
          <c:showSerName val="0"/>
          <c:showPercent val="0"/>
          <c:showBubbleSize val="0"/>
        </c:dLbls>
        <c:gapWidth val="150"/>
        <c:axId val="657977720"/>
        <c:axId val="657965640"/>
      </c:barChart>
      <c:catAx>
        <c:axId val="657977720"/>
        <c:scaling>
          <c:orientation val="minMax"/>
        </c:scaling>
        <c:delete val="0"/>
        <c:axPos val="b"/>
        <c:numFmt formatCode="General" sourceLinked="0"/>
        <c:majorTickMark val="out"/>
        <c:minorTickMark val="none"/>
        <c:tickLblPos val="nextTo"/>
        <c:txPr>
          <a:bodyPr/>
          <a:lstStyle/>
          <a:p>
            <a:pPr>
              <a:defRPr lang="en-US"/>
            </a:pPr>
            <a:endParaRPr lang="en-US"/>
          </a:p>
        </c:txPr>
        <c:crossAx val="657965640"/>
        <c:crosses val="autoZero"/>
        <c:auto val="1"/>
        <c:lblAlgn val="ctr"/>
        <c:lblOffset val="100"/>
        <c:noMultiLvlLbl val="0"/>
      </c:catAx>
      <c:valAx>
        <c:axId val="657965640"/>
        <c:scaling>
          <c:orientation val="minMax"/>
        </c:scaling>
        <c:delete val="0"/>
        <c:axPos val="l"/>
        <c:majorGridlines/>
        <c:title>
          <c:tx>
            <c:rich>
              <a:bodyPr rot="-5400000" vert="horz"/>
              <a:lstStyle/>
              <a:p>
                <a:pPr>
                  <a:defRPr lang="en-US"/>
                </a:pPr>
                <a:r>
                  <a:rPr lang="en-GB"/>
                  <a:t>Head of household occupation</a:t>
                </a:r>
              </a:p>
            </c:rich>
          </c:tx>
          <c:overlay val="0"/>
        </c:title>
        <c:numFmt formatCode="0%" sourceLinked="0"/>
        <c:majorTickMark val="out"/>
        <c:minorTickMark val="none"/>
        <c:tickLblPos val="nextTo"/>
        <c:txPr>
          <a:bodyPr/>
          <a:lstStyle/>
          <a:p>
            <a:pPr>
              <a:defRPr lang="en-US"/>
            </a:pPr>
            <a:endParaRPr lang="en-US"/>
          </a:p>
        </c:txPr>
        <c:crossAx val="657977720"/>
        <c:crosses val="autoZero"/>
        <c:crossBetween val="between"/>
      </c:valAx>
    </c:plotArea>
    <c:legend>
      <c:legendPos val="b"/>
      <c:overlay val="0"/>
      <c:txPr>
        <a:bodyPr/>
        <a:lstStyle/>
        <a:p>
          <a:pPr>
            <a:defRPr lang="en-US"/>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Sheet3!$A$2</c:f>
              <c:strCache>
                <c:ptCount val="1"/>
                <c:pt idx="0">
                  <c:v>Fuel wood</c:v>
                </c:pt>
              </c:strCache>
            </c:strRef>
          </c:tx>
          <c:invertIfNegative val="0"/>
          <c:dLbls>
            <c:spPr>
              <a:noFill/>
              <a:ln>
                <a:noFill/>
              </a:ln>
              <a:effectLst/>
            </c:spPr>
            <c:txPr>
              <a:bodyPr/>
              <a:lstStyle/>
              <a:p>
                <a:pPr>
                  <a:defRPr lang="en-US"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 High Income </c:v>
                </c:pt>
                <c:pt idx="4">
                  <c:v>Segment 3b Coastal – Urban charcoal cook stove users  (Kilifi)– Middle Income </c:v>
                </c:pt>
              </c:strCache>
            </c:strRef>
          </c:cat>
          <c:val>
            <c:numRef>
              <c:f>Sheet3!$B$2:$F$2</c:f>
              <c:numCache>
                <c:formatCode>0%</c:formatCode>
                <c:ptCount val="5"/>
                <c:pt idx="0">
                  <c:v>0.850000000000001</c:v>
                </c:pt>
                <c:pt idx="1">
                  <c:v>0.02</c:v>
                </c:pt>
                <c:pt idx="2">
                  <c:v>0.850000000000001</c:v>
                </c:pt>
                <c:pt idx="3">
                  <c:v>0.710000000000001</c:v>
                </c:pt>
                <c:pt idx="4">
                  <c:v>0.05</c:v>
                </c:pt>
              </c:numCache>
            </c:numRef>
          </c:val>
        </c:ser>
        <c:ser>
          <c:idx val="1"/>
          <c:order val="1"/>
          <c:tx>
            <c:strRef>
              <c:f>Sheet3!$A$3</c:f>
              <c:strCache>
                <c:ptCount val="1"/>
                <c:pt idx="0">
                  <c:v>Charcoal</c:v>
                </c:pt>
              </c:strCache>
            </c:strRef>
          </c:tx>
          <c:invertIfNegative val="0"/>
          <c:dLbls>
            <c:spPr>
              <a:noFill/>
              <a:ln>
                <a:noFill/>
              </a:ln>
              <a:effectLst/>
            </c:spPr>
            <c:txPr>
              <a:bodyPr/>
              <a:lstStyle/>
              <a:p>
                <a:pPr>
                  <a:defRPr lang="en-US"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 High Income </c:v>
                </c:pt>
                <c:pt idx="4">
                  <c:v>Segment 3b Coastal – Urban charcoal cook stove users  (Kilifi)– Middle Income </c:v>
                </c:pt>
              </c:strCache>
            </c:strRef>
          </c:cat>
          <c:val>
            <c:numRef>
              <c:f>Sheet3!$B$3:$F$3</c:f>
              <c:numCache>
                <c:formatCode>0%</c:formatCode>
                <c:ptCount val="5"/>
                <c:pt idx="0">
                  <c:v>0.08</c:v>
                </c:pt>
                <c:pt idx="1">
                  <c:v>0.960000000000001</c:v>
                </c:pt>
                <c:pt idx="2">
                  <c:v>0.11</c:v>
                </c:pt>
                <c:pt idx="3">
                  <c:v>0.22</c:v>
                </c:pt>
                <c:pt idx="4">
                  <c:v>0.760000000000001</c:v>
                </c:pt>
              </c:numCache>
            </c:numRef>
          </c:val>
        </c:ser>
        <c:ser>
          <c:idx val="2"/>
          <c:order val="2"/>
          <c:tx>
            <c:strRef>
              <c:f>Sheet3!$A$4</c:f>
              <c:strCache>
                <c:ptCount val="1"/>
                <c:pt idx="0">
                  <c:v>LPG</c:v>
                </c:pt>
              </c:strCache>
            </c:strRef>
          </c:tx>
          <c:invertIfNegative val="0"/>
          <c:dLbls>
            <c:spPr>
              <a:noFill/>
              <a:ln>
                <a:noFill/>
              </a:ln>
              <a:effectLst/>
            </c:spPr>
            <c:txPr>
              <a:bodyPr/>
              <a:lstStyle/>
              <a:p>
                <a:pPr>
                  <a:defRPr lang="en-US"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 High Income </c:v>
                </c:pt>
                <c:pt idx="4">
                  <c:v>Segment 3b Coastal – Urban charcoal cook stove users  (Kilifi)– Middle Income </c:v>
                </c:pt>
              </c:strCache>
            </c:strRef>
          </c:cat>
          <c:val>
            <c:numRef>
              <c:f>Sheet3!$B$4:$F$4</c:f>
              <c:numCache>
                <c:formatCode>0%</c:formatCode>
                <c:ptCount val="5"/>
                <c:pt idx="0">
                  <c:v>0.04</c:v>
                </c:pt>
                <c:pt idx="1">
                  <c:v>0.01</c:v>
                </c:pt>
                <c:pt idx="2">
                  <c:v>0.02</c:v>
                </c:pt>
                <c:pt idx="3">
                  <c:v>0.04</c:v>
                </c:pt>
                <c:pt idx="4">
                  <c:v>0.13</c:v>
                </c:pt>
              </c:numCache>
            </c:numRef>
          </c:val>
        </c:ser>
        <c:ser>
          <c:idx val="3"/>
          <c:order val="3"/>
          <c:tx>
            <c:strRef>
              <c:f>Sheet3!$A$5</c:f>
              <c:strCache>
                <c:ptCount val="1"/>
                <c:pt idx="0">
                  <c:v>Kerosene</c:v>
                </c:pt>
              </c:strCache>
            </c:strRef>
          </c:tx>
          <c:invertIfNegative val="0"/>
          <c:dLbls>
            <c:dLbl>
              <c:idx val="1"/>
              <c:layout>
                <c:manualLayout>
                  <c:x val="-0.0122324159021407"/>
                  <c:y val="-0.012345679012345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764525993883793"/>
                  <c:y val="-0.015432098765432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US"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 High Income </c:v>
                </c:pt>
                <c:pt idx="4">
                  <c:v>Segment 3b Coastal – Urban charcoal cook stove users  (Kilifi)– Middle Income </c:v>
                </c:pt>
              </c:strCache>
            </c:strRef>
          </c:cat>
          <c:val>
            <c:numRef>
              <c:f>Sheet3!$B$5:$F$5</c:f>
              <c:numCache>
                <c:formatCode>0%</c:formatCode>
                <c:ptCount val="5"/>
                <c:pt idx="0">
                  <c:v>0.03</c:v>
                </c:pt>
                <c:pt idx="1">
                  <c:v>0.01</c:v>
                </c:pt>
                <c:pt idx="2">
                  <c:v>0.02</c:v>
                </c:pt>
                <c:pt idx="3">
                  <c:v>0.03</c:v>
                </c:pt>
                <c:pt idx="4">
                  <c:v>0.06</c:v>
                </c:pt>
              </c:numCache>
            </c:numRef>
          </c:val>
        </c:ser>
        <c:dLbls>
          <c:showLegendKey val="0"/>
          <c:showVal val="0"/>
          <c:showCatName val="0"/>
          <c:showSerName val="0"/>
          <c:showPercent val="0"/>
          <c:showBubbleSize val="0"/>
        </c:dLbls>
        <c:gapWidth val="150"/>
        <c:overlap val="100"/>
        <c:axId val="658082920"/>
        <c:axId val="658087208"/>
      </c:barChart>
      <c:catAx>
        <c:axId val="658082920"/>
        <c:scaling>
          <c:orientation val="minMax"/>
        </c:scaling>
        <c:delete val="0"/>
        <c:axPos val="b"/>
        <c:numFmt formatCode="General" sourceLinked="0"/>
        <c:majorTickMark val="out"/>
        <c:minorTickMark val="none"/>
        <c:tickLblPos val="nextTo"/>
        <c:txPr>
          <a:bodyPr/>
          <a:lstStyle/>
          <a:p>
            <a:pPr>
              <a:defRPr lang="en-US" sz="1100"/>
            </a:pPr>
            <a:endParaRPr lang="en-US"/>
          </a:p>
        </c:txPr>
        <c:crossAx val="658087208"/>
        <c:crosses val="autoZero"/>
        <c:auto val="1"/>
        <c:lblAlgn val="ctr"/>
        <c:lblOffset val="100"/>
        <c:noMultiLvlLbl val="0"/>
      </c:catAx>
      <c:valAx>
        <c:axId val="658087208"/>
        <c:scaling>
          <c:orientation val="minMax"/>
          <c:max val="1.0"/>
        </c:scaling>
        <c:delete val="0"/>
        <c:axPos val="l"/>
        <c:majorGridlines/>
        <c:numFmt formatCode="0%" sourceLinked="1"/>
        <c:majorTickMark val="out"/>
        <c:minorTickMark val="none"/>
        <c:tickLblPos val="nextTo"/>
        <c:txPr>
          <a:bodyPr/>
          <a:lstStyle/>
          <a:p>
            <a:pPr>
              <a:defRPr lang="en-US" sz="1100"/>
            </a:pPr>
            <a:endParaRPr lang="en-US"/>
          </a:p>
        </c:txPr>
        <c:crossAx val="658082920"/>
        <c:crosses val="autoZero"/>
        <c:crossBetween val="between"/>
      </c:valAx>
    </c:plotArea>
    <c:legend>
      <c:legendPos val="r"/>
      <c:overlay val="0"/>
      <c:txPr>
        <a:bodyPr/>
        <a:lstStyle/>
        <a:p>
          <a:pPr>
            <a:defRPr lang="en-US"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Sheet5!$H$2</c:f>
              <c:strCache>
                <c:ptCount val="1"/>
                <c:pt idx="0">
                  <c:v>Purchase </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Sheet5!$I$1:$M$1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 Coastal – Urban charcoal cook stove users  (Kilifi)– Middle Income </c:v>
                </c:pt>
              </c:strCache>
            </c:strRef>
          </c:cat>
          <c:val>
            <c:numRef>
              <c:f>Sheet5!$I$2:$M$2</c:f>
              <c:numCache>
                <c:formatCode>0.00%</c:formatCode>
                <c:ptCount val="5"/>
                <c:pt idx="0">
                  <c:v>0.52</c:v>
                </c:pt>
                <c:pt idx="1">
                  <c:v>0.98</c:v>
                </c:pt>
                <c:pt idx="2">
                  <c:v>0.45</c:v>
                </c:pt>
                <c:pt idx="3">
                  <c:v>0.29</c:v>
                </c:pt>
                <c:pt idx="4">
                  <c:v>0.97</c:v>
                </c:pt>
              </c:numCache>
            </c:numRef>
          </c:val>
        </c:ser>
        <c:ser>
          <c:idx val="1"/>
          <c:order val="1"/>
          <c:tx>
            <c:strRef>
              <c:f>Sheet5!$H$3</c:f>
              <c:strCache>
                <c:ptCount val="1"/>
                <c:pt idx="0">
                  <c:v>Collect for Free </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Sheet5!$I$1:$M$1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 Coastal – Urban charcoal cook stove users  (Kilifi)– Middle Income </c:v>
                </c:pt>
              </c:strCache>
            </c:strRef>
          </c:cat>
          <c:val>
            <c:numRef>
              <c:f>Sheet5!$I$3:$M$3</c:f>
              <c:numCache>
                <c:formatCode>0.00%</c:formatCode>
                <c:ptCount val="5"/>
                <c:pt idx="0">
                  <c:v>0.320000000000001</c:v>
                </c:pt>
                <c:pt idx="1">
                  <c:v>0.02</c:v>
                </c:pt>
                <c:pt idx="2">
                  <c:v>0.48</c:v>
                </c:pt>
                <c:pt idx="3">
                  <c:v>0.47</c:v>
                </c:pt>
                <c:pt idx="4">
                  <c:v>0.01</c:v>
                </c:pt>
              </c:numCache>
            </c:numRef>
          </c:val>
        </c:ser>
        <c:ser>
          <c:idx val="2"/>
          <c:order val="2"/>
          <c:tx>
            <c:strRef>
              <c:f>Sheet5!$H$4</c:f>
              <c:strCache>
                <c:ptCount val="1"/>
                <c:pt idx="0">
                  <c:v>Both </c:v>
                </c:pt>
              </c:strCache>
            </c:strRef>
          </c:tx>
          <c:invertIfNegative val="0"/>
          <c:dLbls>
            <c:dLbl>
              <c:idx val="1"/>
              <c:delete val="1"/>
              <c:extLst>
                <c:ext xmlns:c15="http://schemas.microsoft.com/office/drawing/2012/chart" uri="{CE6537A1-D6FC-4f65-9D91-7224C49458BB}"/>
              </c:extLst>
            </c:dLbl>
            <c:dLbl>
              <c:idx val="4"/>
              <c:layout>
                <c:manualLayout>
                  <c:x val="-0.00314465408805032"/>
                  <c:y val="-0.015151515151515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Sheet5!$I$1:$M$1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 Coastal – Urban charcoal cook stove users  (Kilifi)– Middle Income </c:v>
                </c:pt>
              </c:strCache>
            </c:strRef>
          </c:cat>
          <c:val>
            <c:numRef>
              <c:f>Sheet5!$I$4:$M$4</c:f>
              <c:numCache>
                <c:formatCode>0.00%</c:formatCode>
                <c:ptCount val="5"/>
                <c:pt idx="0">
                  <c:v>0.16</c:v>
                </c:pt>
                <c:pt idx="1">
                  <c:v>0.0</c:v>
                </c:pt>
                <c:pt idx="2">
                  <c:v>0.07</c:v>
                </c:pt>
                <c:pt idx="3">
                  <c:v>0.24</c:v>
                </c:pt>
                <c:pt idx="4">
                  <c:v>0.02</c:v>
                </c:pt>
              </c:numCache>
            </c:numRef>
          </c:val>
        </c:ser>
        <c:dLbls>
          <c:showLegendKey val="0"/>
          <c:showVal val="0"/>
          <c:showCatName val="0"/>
          <c:showSerName val="0"/>
          <c:showPercent val="0"/>
          <c:showBubbleSize val="0"/>
        </c:dLbls>
        <c:gapWidth val="150"/>
        <c:overlap val="100"/>
        <c:axId val="658148904"/>
        <c:axId val="658171496"/>
      </c:barChart>
      <c:catAx>
        <c:axId val="658148904"/>
        <c:scaling>
          <c:orientation val="minMax"/>
        </c:scaling>
        <c:delete val="0"/>
        <c:axPos val="b"/>
        <c:numFmt formatCode="General" sourceLinked="0"/>
        <c:majorTickMark val="out"/>
        <c:minorTickMark val="none"/>
        <c:tickLblPos val="nextTo"/>
        <c:txPr>
          <a:bodyPr/>
          <a:lstStyle/>
          <a:p>
            <a:pPr>
              <a:defRPr lang="en-US"/>
            </a:pPr>
            <a:endParaRPr lang="en-US"/>
          </a:p>
        </c:txPr>
        <c:crossAx val="658171496"/>
        <c:crosses val="autoZero"/>
        <c:auto val="1"/>
        <c:lblAlgn val="ctr"/>
        <c:lblOffset val="100"/>
        <c:noMultiLvlLbl val="0"/>
      </c:catAx>
      <c:valAx>
        <c:axId val="658171496"/>
        <c:scaling>
          <c:orientation val="minMax"/>
          <c:max val="1.0"/>
        </c:scaling>
        <c:delete val="0"/>
        <c:axPos val="l"/>
        <c:majorGridlines/>
        <c:numFmt formatCode="0%" sourceLinked="0"/>
        <c:majorTickMark val="out"/>
        <c:minorTickMark val="none"/>
        <c:tickLblPos val="nextTo"/>
        <c:txPr>
          <a:bodyPr/>
          <a:lstStyle/>
          <a:p>
            <a:pPr>
              <a:defRPr lang="en-US"/>
            </a:pPr>
            <a:endParaRPr lang="en-US"/>
          </a:p>
        </c:txPr>
        <c:crossAx val="658148904"/>
        <c:crosses val="autoZero"/>
        <c:crossBetween val="between"/>
      </c:valAx>
    </c:plotArea>
    <c:legend>
      <c:legendPos val="r"/>
      <c:overlay val="0"/>
      <c:txPr>
        <a:bodyPr/>
        <a:lstStyle/>
        <a:p>
          <a:pPr>
            <a:defRPr lang="en-US"/>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Sheet2!$A$2</c:f>
              <c:strCache>
                <c:ptCount val="1"/>
                <c:pt idx="0">
                  <c:v>Borrowed money to purchase/ install ICS</c:v>
                </c:pt>
              </c:strCache>
            </c:strRef>
          </c:tx>
          <c:invertIfNegative val="0"/>
          <c:dLbls>
            <c:spPr>
              <a:noFill/>
              <a:ln>
                <a:noFill/>
              </a:ln>
              <a:effectLst/>
            </c:spPr>
            <c:txPr>
              <a:bodyPr/>
              <a:lstStyle/>
              <a:p>
                <a:pPr>
                  <a:defRPr lang="en-US"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3b Coastal – Urban charcoal cook stove users  (Kilifi)– Middle Income </c:v>
                </c:pt>
              </c:strCache>
            </c:strRef>
          </c:cat>
          <c:val>
            <c:numRef>
              <c:f>Sheet2!$B$2:$F$2</c:f>
              <c:numCache>
                <c:formatCode>0%</c:formatCode>
                <c:ptCount val="5"/>
                <c:pt idx="0">
                  <c:v>0.08</c:v>
                </c:pt>
                <c:pt idx="1">
                  <c:v>0.3</c:v>
                </c:pt>
                <c:pt idx="2">
                  <c:v>0.12</c:v>
                </c:pt>
                <c:pt idx="3">
                  <c:v>0.45</c:v>
                </c:pt>
                <c:pt idx="4">
                  <c:v>0.15</c:v>
                </c:pt>
              </c:numCache>
            </c:numRef>
          </c:val>
        </c:ser>
        <c:ser>
          <c:idx val="1"/>
          <c:order val="1"/>
          <c:tx>
            <c:strRef>
              <c:f>Sheet2!$A$3</c:f>
              <c:strCache>
                <c:ptCount val="1"/>
                <c:pt idx="0">
                  <c:v>Bought stoves through own savings</c:v>
                </c:pt>
              </c:strCache>
            </c:strRef>
          </c:tx>
          <c:invertIfNegative val="0"/>
          <c:dLbls>
            <c:spPr>
              <a:noFill/>
              <a:ln>
                <a:noFill/>
              </a:ln>
              <a:effectLst/>
            </c:spPr>
            <c:txPr>
              <a:bodyPr/>
              <a:lstStyle/>
              <a:p>
                <a:pPr>
                  <a:defRPr lang="en-US"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3b Coastal – Urban charcoal cook stove users  (Kilifi)– Middle Income </c:v>
                </c:pt>
              </c:strCache>
            </c:strRef>
          </c:cat>
          <c:val>
            <c:numRef>
              <c:f>Sheet2!$B$3:$F$3</c:f>
              <c:numCache>
                <c:formatCode>0%</c:formatCode>
                <c:ptCount val="5"/>
                <c:pt idx="0">
                  <c:v>0.2</c:v>
                </c:pt>
                <c:pt idx="1">
                  <c:v>0.4</c:v>
                </c:pt>
                <c:pt idx="2">
                  <c:v>0.54</c:v>
                </c:pt>
                <c:pt idx="3">
                  <c:v>0.5</c:v>
                </c:pt>
                <c:pt idx="4">
                  <c:v>0.700000000000001</c:v>
                </c:pt>
              </c:numCache>
            </c:numRef>
          </c:val>
        </c:ser>
        <c:ser>
          <c:idx val="2"/>
          <c:order val="2"/>
          <c:tx>
            <c:strRef>
              <c:f>Sheet2!$A$4</c:f>
              <c:strCache>
                <c:ptCount val="1"/>
                <c:pt idx="0">
                  <c:v>Did not answer</c:v>
                </c:pt>
              </c:strCache>
            </c:strRef>
          </c:tx>
          <c:invertIfNegative val="0"/>
          <c:dLbls>
            <c:spPr>
              <a:noFill/>
              <a:ln>
                <a:noFill/>
              </a:ln>
              <a:effectLst/>
            </c:spPr>
            <c:txPr>
              <a:bodyPr/>
              <a:lstStyle/>
              <a:p>
                <a:pPr>
                  <a:defRPr lang="en-US"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3b Coastal – Urban charcoal cook stove users  (Kilifi)– Middle Income </c:v>
                </c:pt>
              </c:strCache>
            </c:strRef>
          </c:cat>
          <c:val>
            <c:numRef>
              <c:f>Sheet2!$B$4:$F$4</c:f>
              <c:numCache>
                <c:formatCode>0%</c:formatCode>
                <c:ptCount val="5"/>
                <c:pt idx="0">
                  <c:v>0.720000000000001</c:v>
                </c:pt>
                <c:pt idx="1">
                  <c:v>0.3</c:v>
                </c:pt>
                <c:pt idx="2">
                  <c:v>0.44</c:v>
                </c:pt>
                <c:pt idx="3">
                  <c:v>0.05</c:v>
                </c:pt>
                <c:pt idx="4">
                  <c:v>0.15</c:v>
                </c:pt>
              </c:numCache>
            </c:numRef>
          </c:val>
        </c:ser>
        <c:dLbls>
          <c:showLegendKey val="0"/>
          <c:showVal val="0"/>
          <c:showCatName val="0"/>
          <c:showSerName val="0"/>
          <c:showPercent val="0"/>
          <c:showBubbleSize val="0"/>
        </c:dLbls>
        <c:gapWidth val="150"/>
        <c:overlap val="100"/>
        <c:axId val="659090472"/>
        <c:axId val="659093624"/>
      </c:barChart>
      <c:catAx>
        <c:axId val="659090472"/>
        <c:scaling>
          <c:orientation val="minMax"/>
        </c:scaling>
        <c:delete val="0"/>
        <c:axPos val="b"/>
        <c:numFmt formatCode="General" sourceLinked="0"/>
        <c:majorTickMark val="out"/>
        <c:minorTickMark val="none"/>
        <c:tickLblPos val="nextTo"/>
        <c:txPr>
          <a:bodyPr/>
          <a:lstStyle/>
          <a:p>
            <a:pPr>
              <a:defRPr lang="en-US" sz="1100"/>
            </a:pPr>
            <a:endParaRPr lang="en-US"/>
          </a:p>
        </c:txPr>
        <c:crossAx val="659093624"/>
        <c:crosses val="autoZero"/>
        <c:auto val="1"/>
        <c:lblAlgn val="ctr"/>
        <c:lblOffset val="100"/>
        <c:noMultiLvlLbl val="0"/>
      </c:catAx>
      <c:valAx>
        <c:axId val="659093624"/>
        <c:scaling>
          <c:orientation val="minMax"/>
          <c:max val="1.0"/>
        </c:scaling>
        <c:delete val="0"/>
        <c:axPos val="l"/>
        <c:majorGridlines/>
        <c:numFmt formatCode="0%" sourceLinked="1"/>
        <c:majorTickMark val="out"/>
        <c:minorTickMark val="none"/>
        <c:tickLblPos val="nextTo"/>
        <c:txPr>
          <a:bodyPr/>
          <a:lstStyle/>
          <a:p>
            <a:pPr>
              <a:defRPr lang="en-US" sz="1100"/>
            </a:pPr>
            <a:endParaRPr lang="en-US"/>
          </a:p>
        </c:txPr>
        <c:crossAx val="659090472"/>
        <c:crosses val="autoZero"/>
        <c:crossBetween val="between"/>
      </c:valAx>
    </c:plotArea>
    <c:legend>
      <c:legendPos val="r"/>
      <c:layout>
        <c:manualLayout>
          <c:xMode val="edge"/>
          <c:yMode val="edge"/>
          <c:x val="0.677963230513618"/>
          <c:y val="0.353990914597214"/>
          <c:w val="0.306746249608707"/>
          <c:h val="0.148428225317989"/>
        </c:manualLayout>
      </c:layout>
      <c:overlay val="0"/>
      <c:txPr>
        <a:bodyPr/>
        <a:lstStyle/>
        <a:p>
          <a:pPr>
            <a:defRPr lang="en-US"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lang="en-US"/>
            </a:pPr>
            <a:r>
              <a:rPr lang="en-GB" dirty="0"/>
              <a:t>Segment 1a - Central Region: Rural fuel wood stove users (Murang’a)</a:t>
            </a:r>
          </a:p>
        </c:rich>
      </c:tx>
      <c:overlay val="1"/>
    </c:title>
    <c:autoTitleDeleted val="0"/>
    <c:plotArea>
      <c:layout>
        <c:manualLayout>
          <c:layoutTarget val="inner"/>
          <c:xMode val="edge"/>
          <c:yMode val="edge"/>
          <c:x val="0.181645286111449"/>
          <c:y val="0.157219011796327"/>
          <c:w val="0.788725090543211"/>
          <c:h val="0.572759101680931"/>
        </c:manualLayout>
      </c:layout>
      <c:barChart>
        <c:barDir val="col"/>
        <c:grouping val="clustered"/>
        <c:varyColors val="0"/>
        <c:ser>
          <c:idx val="0"/>
          <c:order val="0"/>
          <c:tx>
            <c:strRef>
              <c:f>Sheet2!$F$1</c:f>
              <c:strCache>
                <c:ptCount val="1"/>
                <c:pt idx="0">
                  <c:v>Cost of cooking fuel per month</c:v>
                </c:pt>
              </c:strCache>
            </c:strRef>
          </c:tx>
          <c:invertIfNegative val="0"/>
          <c:cat>
            <c:strRef>
              <c:f>Sheet2!$E$2:$E$12</c:f>
              <c:strCache>
                <c:ptCount val="11"/>
                <c:pt idx="0">
                  <c:v>&lt;200 Kshs</c:v>
                </c:pt>
                <c:pt idx="1">
                  <c:v>201 - 500 Kshs</c:v>
                </c:pt>
                <c:pt idx="2">
                  <c:v>500-799 Kshs</c:v>
                </c:pt>
                <c:pt idx="3">
                  <c:v>800-1199 Kshs</c:v>
                </c:pt>
                <c:pt idx="4">
                  <c:v>1200-1599 Kshs</c:v>
                </c:pt>
                <c:pt idx="5">
                  <c:v>1600-1999 Kshs</c:v>
                </c:pt>
                <c:pt idx="6">
                  <c:v>2000 - 2499 Kshs</c:v>
                </c:pt>
                <c:pt idx="7">
                  <c:v>2500 - 2999 Kshs</c:v>
                </c:pt>
                <c:pt idx="8">
                  <c:v>3000 - 3499 Kshs</c:v>
                </c:pt>
                <c:pt idx="9">
                  <c:v>3500 - 4000 Kshs</c:v>
                </c:pt>
                <c:pt idx="10">
                  <c:v>&gt;4000 Kshs</c:v>
                </c:pt>
              </c:strCache>
            </c:strRef>
          </c:cat>
          <c:val>
            <c:numRef>
              <c:f>Sheet2!$F$2:$F$12</c:f>
              <c:numCache>
                <c:formatCode>0.00%</c:formatCode>
                <c:ptCount val="11"/>
                <c:pt idx="0">
                  <c:v>0.025</c:v>
                </c:pt>
                <c:pt idx="1">
                  <c:v>0.1125</c:v>
                </c:pt>
                <c:pt idx="2">
                  <c:v>0.15</c:v>
                </c:pt>
                <c:pt idx="3">
                  <c:v>0.125</c:v>
                </c:pt>
                <c:pt idx="4">
                  <c:v>0.25</c:v>
                </c:pt>
                <c:pt idx="5">
                  <c:v>0.1625</c:v>
                </c:pt>
                <c:pt idx="6">
                  <c:v>0.0875</c:v>
                </c:pt>
                <c:pt idx="7">
                  <c:v>0.025</c:v>
                </c:pt>
                <c:pt idx="8">
                  <c:v>0.025</c:v>
                </c:pt>
                <c:pt idx="9">
                  <c:v>0.0125</c:v>
                </c:pt>
                <c:pt idx="10">
                  <c:v>0.025</c:v>
                </c:pt>
              </c:numCache>
            </c:numRef>
          </c:val>
        </c:ser>
        <c:dLbls>
          <c:showLegendKey val="0"/>
          <c:showVal val="0"/>
          <c:showCatName val="0"/>
          <c:showSerName val="0"/>
          <c:showPercent val="0"/>
          <c:showBubbleSize val="0"/>
        </c:dLbls>
        <c:gapWidth val="150"/>
        <c:axId val="659123368"/>
        <c:axId val="659128952"/>
      </c:barChart>
      <c:catAx>
        <c:axId val="659123368"/>
        <c:scaling>
          <c:orientation val="minMax"/>
        </c:scaling>
        <c:delete val="0"/>
        <c:axPos val="b"/>
        <c:title>
          <c:tx>
            <c:rich>
              <a:bodyPr/>
              <a:lstStyle/>
              <a:p>
                <a:pPr>
                  <a:defRPr lang="en-US"/>
                </a:pPr>
                <a:r>
                  <a:rPr lang="en-GB"/>
                  <a:t>Money spent on fuel / month (Kshs)</a:t>
                </a:r>
              </a:p>
            </c:rich>
          </c:tx>
          <c:overlay val="0"/>
        </c:title>
        <c:numFmt formatCode="General" sourceLinked="0"/>
        <c:majorTickMark val="out"/>
        <c:minorTickMark val="none"/>
        <c:tickLblPos val="nextTo"/>
        <c:txPr>
          <a:bodyPr/>
          <a:lstStyle/>
          <a:p>
            <a:pPr>
              <a:defRPr lang="en-US"/>
            </a:pPr>
            <a:endParaRPr lang="en-US"/>
          </a:p>
        </c:txPr>
        <c:crossAx val="659128952"/>
        <c:crosses val="autoZero"/>
        <c:auto val="1"/>
        <c:lblAlgn val="ctr"/>
        <c:lblOffset val="100"/>
        <c:noMultiLvlLbl val="0"/>
      </c:catAx>
      <c:valAx>
        <c:axId val="659128952"/>
        <c:scaling>
          <c:orientation val="minMax"/>
        </c:scaling>
        <c:delete val="0"/>
        <c:axPos val="l"/>
        <c:majorGridlines/>
        <c:title>
          <c:tx>
            <c:rich>
              <a:bodyPr rot="-5400000" vert="horz"/>
              <a:lstStyle/>
              <a:p>
                <a:pPr>
                  <a:defRPr lang="en-US"/>
                </a:pPr>
                <a:r>
                  <a:rPr lang="en-GB"/>
                  <a:t>Respondents (%)</a:t>
                </a:r>
              </a:p>
            </c:rich>
          </c:tx>
          <c:overlay val="0"/>
        </c:title>
        <c:numFmt formatCode="0%" sourceLinked="0"/>
        <c:majorTickMark val="out"/>
        <c:minorTickMark val="none"/>
        <c:tickLblPos val="nextTo"/>
        <c:txPr>
          <a:bodyPr/>
          <a:lstStyle/>
          <a:p>
            <a:pPr>
              <a:defRPr lang="en-US"/>
            </a:pPr>
            <a:endParaRPr lang="en-US"/>
          </a:p>
        </c:txPr>
        <c:crossAx val="65912336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lang="en-US"/>
            </a:pPr>
            <a:r>
              <a:rPr lang="en-GB" dirty="0"/>
              <a:t>Segment 1b - Central Region: </a:t>
            </a:r>
          </a:p>
          <a:p>
            <a:pPr>
              <a:defRPr lang="en-US"/>
            </a:pPr>
            <a:r>
              <a:rPr lang="en-GB" dirty="0"/>
              <a:t>Urban charcoal stove users (Nyeri)</a:t>
            </a:r>
          </a:p>
        </c:rich>
      </c:tx>
      <c:layout>
        <c:manualLayout>
          <c:xMode val="edge"/>
          <c:yMode val="edge"/>
          <c:x val="0.252260934889928"/>
          <c:y val="0.0205126769420283"/>
        </c:manualLayout>
      </c:layout>
      <c:overlay val="1"/>
    </c:title>
    <c:autoTitleDeleted val="0"/>
    <c:plotArea>
      <c:layout>
        <c:manualLayout>
          <c:layoutTarget val="inner"/>
          <c:xMode val="edge"/>
          <c:yMode val="edge"/>
          <c:x val="0.18929773683667"/>
          <c:y val="0.160925939594155"/>
          <c:w val="0.802328230604599"/>
          <c:h val="0.501373091479198"/>
        </c:manualLayout>
      </c:layout>
      <c:barChart>
        <c:barDir val="col"/>
        <c:grouping val="clustered"/>
        <c:varyColors val="0"/>
        <c:ser>
          <c:idx val="0"/>
          <c:order val="0"/>
          <c:invertIfNegative val="0"/>
          <c:cat>
            <c:strRef>
              <c:f>Sheet2!$B$25:$B$35</c:f>
              <c:strCache>
                <c:ptCount val="11"/>
                <c:pt idx="0">
                  <c:v>&lt;200 Kshs</c:v>
                </c:pt>
                <c:pt idx="1">
                  <c:v>201 - 500 Kshs</c:v>
                </c:pt>
                <c:pt idx="2">
                  <c:v>500-799 Kshs</c:v>
                </c:pt>
                <c:pt idx="3">
                  <c:v>800-1199 Kshs</c:v>
                </c:pt>
                <c:pt idx="4">
                  <c:v>1200-1599 Kshs</c:v>
                </c:pt>
                <c:pt idx="5">
                  <c:v>1600-1999 Kshs</c:v>
                </c:pt>
                <c:pt idx="6">
                  <c:v>2000- 2499 Kshs</c:v>
                </c:pt>
                <c:pt idx="7">
                  <c:v>2500 - 2999 Kshs</c:v>
                </c:pt>
                <c:pt idx="8">
                  <c:v>3000 - 3499 Kshs</c:v>
                </c:pt>
                <c:pt idx="9">
                  <c:v>3500 - 4000 Kshs</c:v>
                </c:pt>
                <c:pt idx="10">
                  <c:v>&gt;4000 Kshs</c:v>
                </c:pt>
              </c:strCache>
            </c:strRef>
          </c:cat>
          <c:val>
            <c:numRef>
              <c:f>Sheet2!$C$25:$C$35</c:f>
              <c:numCache>
                <c:formatCode>0.00%</c:formatCode>
                <c:ptCount val="11"/>
                <c:pt idx="0">
                  <c:v>0.0101010101010101</c:v>
                </c:pt>
                <c:pt idx="1">
                  <c:v>0.0101010101010101</c:v>
                </c:pt>
                <c:pt idx="2">
                  <c:v>0.131313131313131</c:v>
                </c:pt>
                <c:pt idx="3">
                  <c:v>0.121212121212121</c:v>
                </c:pt>
                <c:pt idx="4">
                  <c:v>0.191919191919192</c:v>
                </c:pt>
                <c:pt idx="5">
                  <c:v>0.151515151515152</c:v>
                </c:pt>
                <c:pt idx="6">
                  <c:v>0.292929292929294</c:v>
                </c:pt>
                <c:pt idx="7">
                  <c:v>0.0202020202020202</c:v>
                </c:pt>
                <c:pt idx="8">
                  <c:v>0.0606060606060606</c:v>
                </c:pt>
                <c:pt idx="9">
                  <c:v>0.0101010101010101</c:v>
                </c:pt>
                <c:pt idx="10">
                  <c:v>0.0</c:v>
                </c:pt>
              </c:numCache>
            </c:numRef>
          </c:val>
        </c:ser>
        <c:dLbls>
          <c:showLegendKey val="0"/>
          <c:showVal val="0"/>
          <c:showCatName val="0"/>
          <c:showSerName val="0"/>
          <c:showPercent val="0"/>
          <c:showBubbleSize val="0"/>
        </c:dLbls>
        <c:gapWidth val="150"/>
        <c:axId val="659158056"/>
        <c:axId val="659163640"/>
      </c:barChart>
      <c:catAx>
        <c:axId val="659158056"/>
        <c:scaling>
          <c:orientation val="minMax"/>
        </c:scaling>
        <c:delete val="0"/>
        <c:axPos val="b"/>
        <c:title>
          <c:tx>
            <c:rich>
              <a:bodyPr/>
              <a:lstStyle/>
              <a:p>
                <a:pPr>
                  <a:defRPr lang="en-US"/>
                </a:pPr>
                <a:r>
                  <a:rPr lang="en-GB"/>
                  <a:t>Money spent on cooking fuel / month (Kshs)</a:t>
                </a:r>
              </a:p>
            </c:rich>
          </c:tx>
          <c:layout>
            <c:manualLayout>
              <c:xMode val="edge"/>
              <c:yMode val="edge"/>
              <c:x val="0.340363466906774"/>
              <c:y val="0.911330792054747"/>
            </c:manualLayout>
          </c:layout>
          <c:overlay val="0"/>
        </c:title>
        <c:numFmt formatCode="General" sourceLinked="0"/>
        <c:majorTickMark val="out"/>
        <c:minorTickMark val="none"/>
        <c:tickLblPos val="nextTo"/>
        <c:txPr>
          <a:bodyPr/>
          <a:lstStyle/>
          <a:p>
            <a:pPr>
              <a:defRPr lang="en-US"/>
            </a:pPr>
            <a:endParaRPr lang="en-US"/>
          </a:p>
        </c:txPr>
        <c:crossAx val="659163640"/>
        <c:crosses val="autoZero"/>
        <c:auto val="1"/>
        <c:lblAlgn val="ctr"/>
        <c:lblOffset val="100"/>
        <c:noMultiLvlLbl val="0"/>
      </c:catAx>
      <c:valAx>
        <c:axId val="659163640"/>
        <c:scaling>
          <c:orientation val="minMax"/>
        </c:scaling>
        <c:delete val="0"/>
        <c:axPos val="l"/>
        <c:majorGridlines/>
        <c:title>
          <c:tx>
            <c:rich>
              <a:bodyPr rot="-5400000" vert="horz"/>
              <a:lstStyle/>
              <a:p>
                <a:pPr>
                  <a:defRPr lang="en-US"/>
                </a:pPr>
                <a:r>
                  <a:rPr lang="en-GB"/>
                  <a:t>Respondents (%)</a:t>
                </a:r>
              </a:p>
              <a:p>
                <a:pPr>
                  <a:defRPr lang="en-US"/>
                </a:pPr>
                <a:endParaRPr lang="en-GB"/>
              </a:p>
            </c:rich>
          </c:tx>
          <c:overlay val="0"/>
        </c:title>
        <c:numFmt formatCode="0%" sourceLinked="0"/>
        <c:majorTickMark val="out"/>
        <c:minorTickMark val="none"/>
        <c:tickLblPos val="nextTo"/>
        <c:txPr>
          <a:bodyPr/>
          <a:lstStyle/>
          <a:p>
            <a:pPr>
              <a:defRPr lang="en-US"/>
            </a:pPr>
            <a:endParaRPr lang="en-US"/>
          </a:p>
        </c:txPr>
        <c:crossAx val="659158056"/>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lang="en-US"/>
            </a:pPr>
            <a:r>
              <a:rPr lang="en-GB" dirty="0"/>
              <a:t>Segment 2 –Western Region – Rural fuel wood cook stove users (Kakamega) – Middle Income</a:t>
            </a:r>
          </a:p>
        </c:rich>
      </c:tx>
      <c:overlay val="1"/>
    </c:title>
    <c:autoTitleDeleted val="0"/>
    <c:plotArea>
      <c:layout>
        <c:manualLayout>
          <c:layoutTarget val="inner"/>
          <c:xMode val="edge"/>
          <c:yMode val="edge"/>
          <c:x val="0.133680291043687"/>
          <c:y val="0.254301113036219"/>
          <c:w val="0.845735057709225"/>
          <c:h val="0.424436393059151"/>
        </c:manualLayout>
      </c:layout>
      <c:barChart>
        <c:barDir val="col"/>
        <c:grouping val="clustered"/>
        <c:varyColors val="0"/>
        <c:ser>
          <c:idx val="0"/>
          <c:order val="0"/>
          <c:invertIfNegative val="0"/>
          <c:cat>
            <c:strRef>
              <c:f>Sheet3!$A$2:$A$12</c:f>
              <c:strCache>
                <c:ptCount val="11"/>
                <c:pt idx="0">
                  <c:v>&lt;200 Kshs</c:v>
                </c:pt>
                <c:pt idx="1">
                  <c:v>201 - 500 Kshs</c:v>
                </c:pt>
                <c:pt idx="2">
                  <c:v>500-799 Kshs</c:v>
                </c:pt>
                <c:pt idx="3">
                  <c:v>800-1199 Kshs</c:v>
                </c:pt>
                <c:pt idx="4">
                  <c:v>1200-1599 Kshs</c:v>
                </c:pt>
                <c:pt idx="5">
                  <c:v>1600-1999 Kshs</c:v>
                </c:pt>
                <c:pt idx="6">
                  <c:v>2000 - 2499 Kshs</c:v>
                </c:pt>
                <c:pt idx="7">
                  <c:v>2500 - 2999 Kshs</c:v>
                </c:pt>
                <c:pt idx="8">
                  <c:v>3000 - 3499 Kshs</c:v>
                </c:pt>
                <c:pt idx="9">
                  <c:v>3500 - 4000 Kshs</c:v>
                </c:pt>
                <c:pt idx="10">
                  <c:v>&gt;4000 Kshs</c:v>
                </c:pt>
              </c:strCache>
            </c:strRef>
          </c:cat>
          <c:val>
            <c:numRef>
              <c:f>Sheet3!$B$2:$B$12</c:f>
              <c:numCache>
                <c:formatCode>0.00%</c:formatCode>
                <c:ptCount val="11"/>
                <c:pt idx="0">
                  <c:v>0.121212121212122</c:v>
                </c:pt>
                <c:pt idx="1">
                  <c:v>0.383838383838385</c:v>
                </c:pt>
                <c:pt idx="2">
                  <c:v>0.212121212121212</c:v>
                </c:pt>
                <c:pt idx="3">
                  <c:v>0.131313131313131</c:v>
                </c:pt>
                <c:pt idx="4">
                  <c:v>0.0606060606060606</c:v>
                </c:pt>
                <c:pt idx="5">
                  <c:v>0.0303030303030303</c:v>
                </c:pt>
                <c:pt idx="6">
                  <c:v>0.0303030303030303</c:v>
                </c:pt>
                <c:pt idx="7">
                  <c:v>0.0</c:v>
                </c:pt>
                <c:pt idx="8">
                  <c:v>0.0</c:v>
                </c:pt>
                <c:pt idx="9">
                  <c:v>0.0202020202020202</c:v>
                </c:pt>
                <c:pt idx="10">
                  <c:v>0.0101010101010101</c:v>
                </c:pt>
              </c:numCache>
            </c:numRef>
          </c:val>
        </c:ser>
        <c:dLbls>
          <c:showLegendKey val="0"/>
          <c:showVal val="0"/>
          <c:showCatName val="0"/>
          <c:showSerName val="0"/>
          <c:showPercent val="0"/>
          <c:showBubbleSize val="0"/>
        </c:dLbls>
        <c:gapWidth val="150"/>
        <c:axId val="659200328"/>
        <c:axId val="659205880"/>
      </c:barChart>
      <c:catAx>
        <c:axId val="659200328"/>
        <c:scaling>
          <c:orientation val="minMax"/>
        </c:scaling>
        <c:delete val="0"/>
        <c:axPos val="b"/>
        <c:title>
          <c:tx>
            <c:rich>
              <a:bodyPr/>
              <a:lstStyle/>
              <a:p>
                <a:pPr>
                  <a:defRPr lang="en-US"/>
                </a:pPr>
                <a:r>
                  <a:rPr lang="en-GB"/>
                  <a:t>Cost of cooking fuel /month (Kshs)</a:t>
                </a:r>
              </a:p>
            </c:rich>
          </c:tx>
          <c:overlay val="0"/>
        </c:title>
        <c:numFmt formatCode="General" sourceLinked="0"/>
        <c:majorTickMark val="out"/>
        <c:minorTickMark val="none"/>
        <c:tickLblPos val="nextTo"/>
        <c:txPr>
          <a:bodyPr/>
          <a:lstStyle/>
          <a:p>
            <a:pPr>
              <a:defRPr lang="en-US"/>
            </a:pPr>
            <a:endParaRPr lang="en-US"/>
          </a:p>
        </c:txPr>
        <c:crossAx val="659205880"/>
        <c:crosses val="autoZero"/>
        <c:auto val="1"/>
        <c:lblAlgn val="ctr"/>
        <c:lblOffset val="100"/>
        <c:noMultiLvlLbl val="0"/>
      </c:catAx>
      <c:valAx>
        <c:axId val="659205880"/>
        <c:scaling>
          <c:orientation val="minMax"/>
        </c:scaling>
        <c:delete val="0"/>
        <c:axPos val="l"/>
        <c:majorGridlines/>
        <c:title>
          <c:tx>
            <c:rich>
              <a:bodyPr rot="-5400000" vert="horz"/>
              <a:lstStyle/>
              <a:p>
                <a:pPr>
                  <a:defRPr lang="en-US"/>
                </a:pPr>
                <a:r>
                  <a:rPr lang="en-GB"/>
                  <a:t>Respondents (%)</a:t>
                </a:r>
              </a:p>
            </c:rich>
          </c:tx>
          <c:overlay val="0"/>
        </c:title>
        <c:numFmt formatCode="0.00%" sourceLinked="1"/>
        <c:majorTickMark val="out"/>
        <c:minorTickMark val="none"/>
        <c:tickLblPos val="nextTo"/>
        <c:txPr>
          <a:bodyPr/>
          <a:lstStyle/>
          <a:p>
            <a:pPr>
              <a:defRPr lang="en-US"/>
            </a:pPr>
            <a:endParaRPr lang="en-US"/>
          </a:p>
        </c:txPr>
        <c:crossAx val="65920032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percentStacked"/>
        <c:varyColors val="0"/>
        <c:ser>
          <c:idx val="0"/>
          <c:order val="0"/>
          <c:tx>
            <c:strRef>
              <c:f>Sheet1!$A$2</c:f>
              <c:strCache>
                <c:ptCount val="1"/>
                <c:pt idx="0">
                  <c:v>Fuel wood</c:v>
                </c:pt>
              </c:strCache>
            </c:strRef>
          </c:tx>
          <c:invertIfNegative val="0"/>
          <c:cat>
            <c:strRef>
              <c:f>Sheet1!$B$1:$K$1</c:f>
              <c:strCache>
                <c:ptCount val="10"/>
                <c:pt idx="0">
                  <c:v>Nairobi </c:v>
                </c:pt>
                <c:pt idx="1">
                  <c:v>Central </c:v>
                </c:pt>
                <c:pt idx="2">
                  <c:v>Coast </c:v>
                </c:pt>
                <c:pt idx="3">
                  <c:v>Eastern </c:v>
                </c:pt>
                <c:pt idx="4">
                  <c:v>North Eastern</c:v>
                </c:pt>
                <c:pt idx="5">
                  <c:v>Nyanza</c:v>
                </c:pt>
                <c:pt idx="6">
                  <c:v>Rift Valley</c:v>
                </c:pt>
                <c:pt idx="7">
                  <c:v>Western</c:v>
                </c:pt>
                <c:pt idx="8">
                  <c:v>Urban</c:v>
                </c:pt>
                <c:pt idx="9">
                  <c:v>Rural</c:v>
                </c:pt>
              </c:strCache>
            </c:strRef>
          </c:cat>
          <c:val>
            <c:numRef>
              <c:f>Sheet1!$B$2:$K$2</c:f>
              <c:numCache>
                <c:formatCode>General</c:formatCode>
                <c:ptCount val="10"/>
                <c:pt idx="0">
                  <c:v>1.1</c:v>
                </c:pt>
                <c:pt idx="1">
                  <c:v>70.1</c:v>
                </c:pt>
                <c:pt idx="2">
                  <c:v>53.8</c:v>
                </c:pt>
                <c:pt idx="3">
                  <c:v>86.1</c:v>
                </c:pt>
                <c:pt idx="4">
                  <c:v>84.3</c:v>
                </c:pt>
                <c:pt idx="5">
                  <c:v>80.2</c:v>
                </c:pt>
                <c:pt idx="6">
                  <c:v>66.4</c:v>
                </c:pt>
                <c:pt idx="7">
                  <c:v>89.2</c:v>
                </c:pt>
                <c:pt idx="8">
                  <c:v>6.6</c:v>
                </c:pt>
                <c:pt idx="9">
                  <c:v>86.0</c:v>
                </c:pt>
              </c:numCache>
            </c:numRef>
          </c:val>
        </c:ser>
        <c:ser>
          <c:idx val="1"/>
          <c:order val="1"/>
          <c:tx>
            <c:strRef>
              <c:f>Sheet1!$A$3</c:f>
              <c:strCache>
                <c:ptCount val="1"/>
                <c:pt idx="0">
                  <c:v>Charcoal</c:v>
                </c:pt>
              </c:strCache>
            </c:strRef>
          </c:tx>
          <c:invertIfNegative val="0"/>
          <c:cat>
            <c:strRef>
              <c:f>Sheet1!$B$1:$K$1</c:f>
              <c:strCache>
                <c:ptCount val="10"/>
                <c:pt idx="0">
                  <c:v>Nairobi </c:v>
                </c:pt>
                <c:pt idx="1">
                  <c:v>Central </c:v>
                </c:pt>
                <c:pt idx="2">
                  <c:v>Coast </c:v>
                </c:pt>
                <c:pt idx="3">
                  <c:v>Eastern </c:v>
                </c:pt>
                <c:pt idx="4">
                  <c:v>North Eastern</c:v>
                </c:pt>
                <c:pt idx="5">
                  <c:v>Nyanza</c:v>
                </c:pt>
                <c:pt idx="6">
                  <c:v>Rift Valley</c:v>
                </c:pt>
                <c:pt idx="7">
                  <c:v>Western</c:v>
                </c:pt>
                <c:pt idx="8">
                  <c:v>Urban</c:v>
                </c:pt>
                <c:pt idx="9">
                  <c:v>Rural</c:v>
                </c:pt>
              </c:strCache>
            </c:strRef>
          </c:cat>
          <c:val>
            <c:numRef>
              <c:f>Sheet1!$B$3:$K$3</c:f>
              <c:numCache>
                <c:formatCode>General</c:formatCode>
                <c:ptCount val="10"/>
                <c:pt idx="0">
                  <c:v>11.6</c:v>
                </c:pt>
                <c:pt idx="1">
                  <c:v>17.3</c:v>
                </c:pt>
                <c:pt idx="2">
                  <c:v>25.6</c:v>
                </c:pt>
                <c:pt idx="3">
                  <c:v>9.6</c:v>
                </c:pt>
                <c:pt idx="4">
                  <c:v>13.9</c:v>
                </c:pt>
                <c:pt idx="5">
                  <c:v>15.3</c:v>
                </c:pt>
                <c:pt idx="6">
                  <c:v>25.8</c:v>
                </c:pt>
                <c:pt idx="7">
                  <c:v>8.200000000000001</c:v>
                </c:pt>
                <c:pt idx="8">
                  <c:v>82.0</c:v>
                </c:pt>
                <c:pt idx="9">
                  <c:v>34.0</c:v>
                </c:pt>
              </c:numCache>
            </c:numRef>
          </c:val>
        </c:ser>
        <c:ser>
          <c:idx val="2"/>
          <c:order val="2"/>
          <c:tx>
            <c:strRef>
              <c:f>Sheet1!$A$4</c:f>
              <c:strCache>
                <c:ptCount val="1"/>
                <c:pt idx="0">
                  <c:v>Kerosene</c:v>
                </c:pt>
              </c:strCache>
            </c:strRef>
          </c:tx>
          <c:invertIfNegative val="0"/>
          <c:cat>
            <c:strRef>
              <c:f>Sheet1!$B$1:$K$1</c:f>
              <c:strCache>
                <c:ptCount val="10"/>
                <c:pt idx="0">
                  <c:v>Nairobi </c:v>
                </c:pt>
                <c:pt idx="1">
                  <c:v>Central </c:v>
                </c:pt>
                <c:pt idx="2">
                  <c:v>Coast </c:v>
                </c:pt>
                <c:pt idx="3">
                  <c:v>Eastern </c:v>
                </c:pt>
                <c:pt idx="4">
                  <c:v>North Eastern</c:v>
                </c:pt>
                <c:pt idx="5">
                  <c:v>Nyanza</c:v>
                </c:pt>
                <c:pt idx="6">
                  <c:v>Rift Valley</c:v>
                </c:pt>
                <c:pt idx="7">
                  <c:v>Western</c:v>
                </c:pt>
                <c:pt idx="8">
                  <c:v>Urban</c:v>
                </c:pt>
                <c:pt idx="9">
                  <c:v>Rural</c:v>
                </c:pt>
              </c:strCache>
            </c:strRef>
          </c:cat>
          <c:val>
            <c:numRef>
              <c:f>Sheet1!$B$4:$K$4</c:f>
              <c:numCache>
                <c:formatCode>General</c:formatCode>
                <c:ptCount val="10"/>
                <c:pt idx="0">
                  <c:v>61.2</c:v>
                </c:pt>
                <c:pt idx="1">
                  <c:v>8.4</c:v>
                </c:pt>
                <c:pt idx="2">
                  <c:v>17.8</c:v>
                </c:pt>
                <c:pt idx="3">
                  <c:v>3.2</c:v>
                </c:pt>
                <c:pt idx="4">
                  <c:v>1.1</c:v>
                </c:pt>
                <c:pt idx="5">
                  <c:v>2.8</c:v>
                </c:pt>
                <c:pt idx="6">
                  <c:v>5.0</c:v>
                </c:pt>
                <c:pt idx="7">
                  <c:v>2.1</c:v>
                </c:pt>
                <c:pt idx="8">
                  <c:v>41.6</c:v>
                </c:pt>
                <c:pt idx="9">
                  <c:v>2.0</c:v>
                </c:pt>
              </c:numCache>
            </c:numRef>
          </c:val>
        </c:ser>
        <c:ser>
          <c:idx val="3"/>
          <c:order val="3"/>
          <c:tx>
            <c:strRef>
              <c:f>Sheet1!$A$5</c:f>
              <c:strCache>
                <c:ptCount val="1"/>
                <c:pt idx="0">
                  <c:v>LPG</c:v>
                </c:pt>
              </c:strCache>
            </c:strRef>
          </c:tx>
          <c:invertIfNegative val="0"/>
          <c:cat>
            <c:strRef>
              <c:f>Sheet1!$B$1:$K$1</c:f>
              <c:strCache>
                <c:ptCount val="10"/>
                <c:pt idx="0">
                  <c:v>Nairobi </c:v>
                </c:pt>
                <c:pt idx="1">
                  <c:v>Central </c:v>
                </c:pt>
                <c:pt idx="2">
                  <c:v>Coast </c:v>
                </c:pt>
                <c:pt idx="3">
                  <c:v>Eastern </c:v>
                </c:pt>
                <c:pt idx="4">
                  <c:v>North Eastern</c:v>
                </c:pt>
                <c:pt idx="5">
                  <c:v>Nyanza</c:v>
                </c:pt>
                <c:pt idx="6">
                  <c:v>Rift Valley</c:v>
                </c:pt>
                <c:pt idx="7">
                  <c:v>Western</c:v>
                </c:pt>
                <c:pt idx="8">
                  <c:v>Urban</c:v>
                </c:pt>
                <c:pt idx="9">
                  <c:v>Rural</c:v>
                </c:pt>
              </c:strCache>
            </c:strRef>
          </c:cat>
          <c:val>
            <c:numRef>
              <c:f>Sheet1!$B$5:$K$5</c:f>
              <c:numCache>
                <c:formatCode>General</c:formatCode>
                <c:ptCount val="10"/>
                <c:pt idx="0">
                  <c:v>23.2</c:v>
                </c:pt>
                <c:pt idx="1">
                  <c:v>2.4</c:v>
                </c:pt>
                <c:pt idx="2">
                  <c:v>2.0</c:v>
                </c:pt>
                <c:pt idx="3">
                  <c:v>0.2</c:v>
                </c:pt>
                <c:pt idx="4">
                  <c:v>0.3</c:v>
                </c:pt>
                <c:pt idx="5">
                  <c:v>0.600000000000001</c:v>
                </c:pt>
                <c:pt idx="6">
                  <c:v>1.8</c:v>
                </c:pt>
                <c:pt idx="7">
                  <c:v>0.5</c:v>
                </c:pt>
                <c:pt idx="8">
                  <c:v>13.1</c:v>
                </c:pt>
                <c:pt idx="9">
                  <c:v>0.600000000000001</c:v>
                </c:pt>
              </c:numCache>
            </c:numRef>
          </c:val>
        </c:ser>
        <c:ser>
          <c:idx val="4"/>
          <c:order val="4"/>
          <c:tx>
            <c:strRef>
              <c:f>Sheet1!$A$6</c:f>
              <c:strCache>
                <c:ptCount val="1"/>
                <c:pt idx="0">
                  <c:v>Electricity</c:v>
                </c:pt>
              </c:strCache>
            </c:strRef>
          </c:tx>
          <c:invertIfNegative val="0"/>
          <c:cat>
            <c:strRef>
              <c:f>Sheet1!$B$1:$K$1</c:f>
              <c:strCache>
                <c:ptCount val="10"/>
                <c:pt idx="0">
                  <c:v>Nairobi </c:v>
                </c:pt>
                <c:pt idx="1">
                  <c:v>Central </c:v>
                </c:pt>
                <c:pt idx="2">
                  <c:v>Coast </c:v>
                </c:pt>
                <c:pt idx="3">
                  <c:v>Eastern </c:v>
                </c:pt>
                <c:pt idx="4">
                  <c:v>North Eastern</c:v>
                </c:pt>
                <c:pt idx="5">
                  <c:v>Nyanza</c:v>
                </c:pt>
                <c:pt idx="6">
                  <c:v>Rift Valley</c:v>
                </c:pt>
                <c:pt idx="7">
                  <c:v>Western</c:v>
                </c:pt>
                <c:pt idx="8">
                  <c:v>Urban</c:v>
                </c:pt>
                <c:pt idx="9">
                  <c:v>Rural</c:v>
                </c:pt>
              </c:strCache>
            </c:strRef>
          </c:cat>
          <c:val>
            <c:numRef>
              <c:f>Sheet1!$B$6:$K$6</c:f>
              <c:numCache>
                <c:formatCode>General</c:formatCode>
                <c:ptCount val="10"/>
                <c:pt idx="0">
                  <c:v>2.0</c:v>
                </c:pt>
                <c:pt idx="1">
                  <c:v>0.2</c:v>
                </c:pt>
                <c:pt idx="2">
                  <c:v>0.5</c:v>
                </c:pt>
                <c:pt idx="3">
                  <c:v>0.4</c:v>
                </c:pt>
                <c:pt idx="4">
                  <c:v>0.2</c:v>
                </c:pt>
                <c:pt idx="5">
                  <c:v>0.600000000000001</c:v>
                </c:pt>
                <c:pt idx="6">
                  <c:v>0.3</c:v>
                </c:pt>
                <c:pt idx="7">
                  <c:v>0.0</c:v>
                </c:pt>
                <c:pt idx="8">
                  <c:v>1.1</c:v>
                </c:pt>
                <c:pt idx="9">
                  <c:v>0.3</c:v>
                </c:pt>
              </c:numCache>
            </c:numRef>
          </c:val>
        </c:ser>
        <c:ser>
          <c:idx val="5"/>
          <c:order val="5"/>
          <c:tx>
            <c:strRef>
              <c:f>Sheet1!$A$7</c:f>
              <c:strCache>
                <c:ptCount val="1"/>
                <c:pt idx="0">
                  <c:v>Other</c:v>
                </c:pt>
              </c:strCache>
            </c:strRef>
          </c:tx>
          <c:invertIfNegative val="0"/>
          <c:cat>
            <c:strRef>
              <c:f>Sheet1!$B$1:$K$1</c:f>
              <c:strCache>
                <c:ptCount val="10"/>
                <c:pt idx="0">
                  <c:v>Nairobi </c:v>
                </c:pt>
                <c:pt idx="1">
                  <c:v>Central </c:v>
                </c:pt>
                <c:pt idx="2">
                  <c:v>Coast </c:v>
                </c:pt>
                <c:pt idx="3">
                  <c:v>Eastern </c:v>
                </c:pt>
                <c:pt idx="4">
                  <c:v>North Eastern</c:v>
                </c:pt>
                <c:pt idx="5">
                  <c:v>Nyanza</c:v>
                </c:pt>
                <c:pt idx="6">
                  <c:v>Rift Valley</c:v>
                </c:pt>
                <c:pt idx="7">
                  <c:v>Western</c:v>
                </c:pt>
                <c:pt idx="8">
                  <c:v>Urban</c:v>
                </c:pt>
                <c:pt idx="9">
                  <c:v>Rural</c:v>
                </c:pt>
              </c:strCache>
            </c:strRef>
          </c:cat>
          <c:val>
            <c:numRef>
              <c:f>Sheet1!$B$7:$K$7</c:f>
              <c:numCache>
                <c:formatCode>General</c:formatCode>
                <c:ptCount val="10"/>
                <c:pt idx="0">
                  <c:v>0.1</c:v>
                </c:pt>
                <c:pt idx="1">
                  <c:v>0.3</c:v>
                </c:pt>
                <c:pt idx="2">
                  <c:v>0.0</c:v>
                </c:pt>
                <c:pt idx="3">
                  <c:v>0.1</c:v>
                </c:pt>
                <c:pt idx="4">
                  <c:v>0.0</c:v>
                </c:pt>
                <c:pt idx="5">
                  <c:v>0.1</c:v>
                </c:pt>
                <c:pt idx="6">
                  <c:v>0.4</c:v>
                </c:pt>
                <c:pt idx="7">
                  <c:v>0.0</c:v>
                </c:pt>
                <c:pt idx="8">
                  <c:v>0.1</c:v>
                </c:pt>
                <c:pt idx="9">
                  <c:v>0.2</c:v>
                </c:pt>
              </c:numCache>
            </c:numRef>
          </c:val>
        </c:ser>
        <c:dLbls>
          <c:showLegendKey val="0"/>
          <c:showVal val="0"/>
          <c:showCatName val="0"/>
          <c:showSerName val="0"/>
          <c:showPercent val="0"/>
          <c:showBubbleSize val="0"/>
        </c:dLbls>
        <c:gapWidth val="55"/>
        <c:overlap val="100"/>
        <c:axId val="596294904"/>
        <c:axId val="596298040"/>
      </c:barChart>
      <c:catAx>
        <c:axId val="596294904"/>
        <c:scaling>
          <c:orientation val="minMax"/>
        </c:scaling>
        <c:delete val="0"/>
        <c:axPos val="l"/>
        <c:numFmt formatCode="General" sourceLinked="0"/>
        <c:majorTickMark val="none"/>
        <c:minorTickMark val="none"/>
        <c:tickLblPos val="nextTo"/>
        <c:crossAx val="596298040"/>
        <c:crosses val="autoZero"/>
        <c:auto val="1"/>
        <c:lblAlgn val="ctr"/>
        <c:lblOffset val="100"/>
        <c:noMultiLvlLbl val="0"/>
      </c:catAx>
      <c:valAx>
        <c:axId val="596298040"/>
        <c:scaling>
          <c:orientation val="minMax"/>
        </c:scaling>
        <c:delete val="0"/>
        <c:axPos val="b"/>
        <c:majorGridlines/>
        <c:numFmt formatCode="0%" sourceLinked="1"/>
        <c:majorTickMark val="none"/>
        <c:minorTickMark val="none"/>
        <c:tickLblPos val="nextTo"/>
        <c:crossAx val="596294904"/>
        <c:crosses val="autoZero"/>
        <c:crossBetween val="between"/>
      </c:valAx>
    </c:plotArea>
    <c:legend>
      <c:legendPos val="r"/>
      <c:layout>
        <c:manualLayout>
          <c:xMode val="edge"/>
          <c:yMode val="edge"/>
          <c:x val="0.818134532557494"/>
          <c:y val="0.318820422370916"/>
          <c:w val="0.142650601699523"/>
          <c:h val="0.458740044015337"/>
        </c:manualLayout>
      </c:layout>
      <c:overlay val="0"/>
    </c:legend>
    <c:plotVisOnly val="1"/>
    <c:dispBlanksAs val="gap"/>
    <c:showDLblsOverMax val="0"/>
  </c:chart>
  <c:txPr>
    <a:bodyPr/>
    <a:lstStyle/>
    <a:p>
      <a:pPr>
        <a:defRPr sz="11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lang="en-US" sz="1100"/>
            </a:pPr>
            <a:r>
              <a:rPr lang="en-GB" sz="1100" dirty="0"/>
              <a:t>Segment 3b Coastal– Urban Charcoal cook stove users  (Kilifi) – Middle Income</a:t>
            </a:r>
          </a:p>
        </c:rich>
      </c:tx>
      <c:overlay val="1"/>
    </c:title>
    <c:autoTitleDeleted val="0"/>
    <c:plotArea>
      <c:layout>
        <c:manualLayout>
          <c:layoutTarget val="inner"/>
          <c:xMode val="edge"/>
          <c:yMode val="edge"/>
          <c:x val="0.174913292088489"/>
          <c:y val="0.219928941809104"/>
          <c:w val="0.792348612673418"/>
          <c:h val="0.378981179181872"/>
        </c:manualLayout>
      </c:layout>
      <c:barChart>
        <c:barDir val="col"/>
        <c:grouping val="clustered"/>
        <c:varyColors val="0"/>
        <c:ser>
          <c:idx val="0"/>
          <c:order val="0"/>
          <c:invertIfNegative val="0"/>
          <c:cat>
            <c:strRef>
              <c:f>Sheet2!$A$1:$A$11</c:f>
              <c:strCache>
                <c:ptCount val="11"/>
                <c:pt idx="0">
                  <c:v>&lt;200 Kshs</c:v>
                </c:pt>
                <c:pt idx="1">
                  <c:v>201 - 500 Kshs</c:v>
                </c:pt>
                <c:pt idx="2">
                  <c:v>500-799 Kshs</c:v>
                </c:pt>
                <c:pt idx="3">
                  <c:v>800-1199 Kshs</c:v>
                </c:pt>
                <c:pt idx="4">
                  <c:v>1200-1599 Kshs</c:v>
                </c:pt>
                <c:pt idx="5">
                  <c:v>1600-1999 Kshs</c:v>
                </c:pt>
                <c:pt idx="6">
                  <c:v>2000 - 2499 Kshs</c:v>
                </c:pt>
                <c:pt idx="7">
                  <c:v>2500 - 2999 Kshs</c:v>
                </c:pt>
                <c:pt idx="8">
                  <c:v>3000 - 3499 Kshs</c:v>
                </c:pt>
                <c:pt idx="9">
                  <c:v>3500 - 4000 Kshs</c:v>
                </c:pt>
                <c:pt idx="10">
                  <c:v>&gt;4000 Kshs</c:v>
                </c:pt>
              </c:strCache>
            </c:strRef>
          </c:cat>
          <c:val>
            <c:numRef>
              <c:f>Sheet2!$B$1:$B$11</c:f>
              <c:numCache>
                <c:formatCode>0.00%</c:formatCode>
                <c:ptCount val="11"/>
                <c:pt idx="0">
                  <c:v>0.0404040404040404</c:v>
                </c:pt>
                <c:pt idx="1">
                  <c:v>0.191919191919192</c:v>
                </c:pt>
                <c:pt idx="2">
                  <c:v>0.222222222222222</c:v>
                </c:pt>
                <c:pt idx="3">
                  <c:v>0.191919191919192</c:v>
                </c:pt>
                <c:pt idx="4">
                  <c:v>0.0909090909090911</c:v>
                </c:pt>
                <c:pt idx="5">
                  <c:v>0.121212121212121</c:v>
                </c:pt>
                <c:pt idx="6">
                  <c:v>0.0808080808080808</c:v>
                </c:pt>
                <c:pt idx="7">
                  <c:v>0.0303030303030303</c:v>
                </c:pt>
                <c:pt idx="8">
                  <c:v>0.0303030303030303</c:v>
                </c:pt>
                <c:pt idx="9">
                  <c:v>0.0</c:v>
                </c:pt>
                <c:pt idx="10">
                  <c:v>0.0</c:v>
                </c:pt>
              </c:numCache>
            </c:numRef>
          </c:val>
        </c:ser>
        <c:dLbls>
          <c:showLegendKey val="0"/>
          <c:showVal val="0"/>
          <c:showCatName val="0"/>
          <c:showSerName val="0"/>
          <c:showPercent val="0"/>
          <c:showBubbleSize val="0"/>
        </c:dLbls>
        <c:gapWidth val="150"/>
        <c:axId val="659243784"/>
        <c:axId val="659249368"/>
      </c:barChart>
      <c:catAx>
        <c:axId val="659243784"/>
        <c:scaling>
          <c:orientation val="minMax"/>
        </c:scaling>
        <c:delete val="0"/>
        <c:axPos val="b"/>
        <c:title>
          <c:tx>
            <c:rich>
              <a:bodyPr/>
              <a:lstStyle/>
              <a:p>
                <a:pPr>
                  <a:defRPr lang="en-US" sz="1100"/>
                </a:pPr>
                <a:r>
                  <a:rPr lang="en-GB" sz="1100"/>
                  <a:t>Money spent on cooking fuel / month (Kshs)</a:t>
                </a:r>
              </a:p>
            </c:rich>
          </c:tx>
          <c:overlay val="0"/>
        </c:title>
        <c:numFmt formatCode="General" sourceLinked="0"/>
        <c:majorTickMark val="out"/>
        <c:minorTickMark val="none"/>
        <c:tickLblPos val="nextTo"/>
        <c:txPr>
          <a:bodyPr/>
          <a:lstStyle/>
          <a:p>
            <a:pPr>
              <a:defRPr lang="en-US" sz="1100"/>
            </a:pPr>
            <a:endParaRPr lang="en-US"/>
          </a:p>
        </c:txPr>
        <c:crossAx val="659249368"/>
        <c:crosses val="autoZero"/>
        <c:auto val="1"/>
        <c:lblAlgn val="ctr"/>
        <c:lblOffset val="100"/>
        <c:noMultiLvlLbl val="0"/>
      </c:catAx>
      <c:valAx>
        <c:axId val="659249368"/>
        <c:scaling>
          <c:orientation val="minMax"/>
        </c:scaling>
        <c:delete val="0"/>
        <c:axPos val="l"/>
        <c:majorGridlines/>
        <c:title>
          <c:tx>
            <c:rich>
              <a:bodyPr rot="-5400000" vert="horz"/>
              <a:lstStyle/>
              <a:p>
                <a:pPr>
                  <a:defRPr lang="en-US" sz="1100"/>
                </a:pPr>
                <a:r>
                  <a:rPr lang="en-GB" sz="1100"/>
                  <a:t>Respondents (%)</a:t>
                </a:r>
              </a:p>
            </c:rich>
          </c:tx>
          <c:overlay val="0"/>
        </c:title>
        <c:numFmt formatCode="0%" sourceLinked="0"/>
        <c:majorTickMark val="out"/>
        <c:minorTickMark val="none"/>
        <c:tickLblPos val="nextTo"/>
        <c:txPr>
          <a:bodyPr/>
          <a:lstStyle/>
          <a:p>
            <a:pPr>
              <a:defRPr lang="en-US" sz="1100"/>
            </a:pPr>
            <a:endParaRPr lang="en-US"/>
          </a:p>
        </c:txPr>
        <c:crossAx val="659243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lang="en-US"/>
            </a:pPr>
            <a:r>
              <a:rPr lang="en-GB" dirty="0"/>
              <a:t>Segment 3a Coastal– Rural fuel wood cook stove users  (Kilifi) – High Income</a:t>
            </a:r>
          </a:p>
        </c:rich>
      </c:tx>
      <c:layout>
        <c:manualLayout>
          <c:xMode val="edge"/>
          <c:yMode val="edge"/>
          <c:x val="0.118665396808363"/>
          <c:y val="0.0681818181818182"/>
        </c:manualLayout>
      </c:layout>
      <c:overlay val="1"/>
    </c:title>
    <c:autoTitleDeleted val="0"/>
    <c:plotArea>
      <c:layout>
        <c:manualLayout>
          <c:layoutTarget val="inner"/>
          <c:xMode val="edge"/>
          <c:yMode val="edge"/>
          <c:x val="0.141091922967935"/>
          <c:y val="0.248920305416369"/>
          <c:w val="0.839424769837304"/>
          <c:h val="0.409777499403484"/>
        </c:manualLayout>
      </c:layout>
      <c:barChart>
        <c:barDir val="col"/>
        <c:grouping val="clustered"/>
        <c:varyColors val="0"/>
        <c:ser>
          <c:idx val="0"/>
          <c:order val="0"/>
          <c:invertIfNegative val="0"/>
          <c:cat>
            <c:strRef>
              <c:f>Sheet2!$A$1:$A$11</c:f>
              <c:strCache>
                <c:ptCount val="11"/>
                <c:pt idx="0">
                  <c:v>&lt;200 Kshs</c:v>
                </c:pt>
                <c:pt idx="1">
                  <c:v>201 - 500 Kshs</c:v>
                </c:pt>
                <c:pt idx="2">
                  <c:v>500-799 Kshs</c:v>
                </c:pt>
                <c:pt idx="3">
                  <c:v>800-1199 Kshs</c:v>
                </c:pt>
                <c:pt idx="4">
                  <c:v>1200-1599 Kshs</c:v>
                </c:pt>
                <c:pt idx="5">
                  <c:v>1600-1999 Kshs</c:v>
                </c:pt>
                <c:pt idx="6">
                  <c:v>2000 - 2499 Kshs</c:v>
                </c:pt>
                <c:pt idx="7">
                  <c:v>2500 - 2999 Kshs</c:v>
                </c:pt>
                <c:pt idx="8">
                  <c:v>3000 - 3499 Kshs</c:v>
                </c:pt>
                <c:pt idx="9">
                  <c:v>3500 - 4000 Kshs</c:v>
                </c:pt>
                <c:pt idx="10">
                  <c:v>&gt;4000 Kshs</c:v>
                </c:pt>
              </c:strCache>
            </c:strRef>
          </c:cat>
          <c:val>
            <c:numRef>
              <c:f>Sheet2!$B$1:$B$11</c:f>
              <c:numCache>
                <c:formatCode>0.00%</c:formatCode>
                <c:ptCount val="11"/>
                <c:pt idx="0">
                  <c:v>0.234343434343434</c:v>
                </c:pt>
                <c:pt idx="1">
                  <c:v>0.0303030303030303</c:v>
                </c:pt>
                <c:pt idx="2">
                  <c:v>0.352525252525253</c:v>
                </c:pt>
                <c:pt idx="3">
                  <c:v>0.19090909090909</c:v>
                </c:pt>
                <c:pt idx="4">
                  <c:v>0.05050505050505</c:v>
                </c:pt>
                <c:pt idx="5">
                  <c:v>0.121212121212121</c:v>
                </c:pt>
                <c:pt idx="6">
                  <c:v>0.0202020202020202</c:v>
                </c:pt>
                <c:pt idx="7">
                  <c:v>0.0</c:v>
                </c:pt>
                <c:pt idx="8">
                  <c:v>0.0</c:v>
                </c:pt>
                <c:pt idx="9">
                  <c:v>0.0</c:v>
                </c:pt>
                <c:pt idx="10">
                  <c:v>0.0</c:v>
                </c:pt>
              </c:numCache>
            </c:numRef>
          </c:val>
        </c:ser>
        <c:dLbls>
          <c:showLegendKey val="0"/>
          <c:showVal val="0"/>
          <c:showCatName val="0"/>
          <c:showSerName val="0"/>
          <c:showPercent val="0"/>
          <c:showBubbleSize val="0"/>
        </c:dLbls>
        <c:gapWidth val="150"/>
        <c:axId val="659276552"/>
        <c:axId val="659282120"/>
      </c:barChart>
      <c:catAx>
        <c:axId val="659276552"/>
        <c:scaling>
          <c:orientation val="minMax"/>
        </c:scaling>
        <c:delete val="0"/>
        <c:axPos val="b"/>
        <c:title>
          <c:tx>
            <c:rich>
              <a:bodyPr/>
              <a:lstStyle/>
              <a:p>
                <a:pPr>
                  <a:defRPr lang="en-US"/>
                </a:pPr>
                <a:r>
                  <a:rPr lang="en-GB"/>
                  <a:t>Money spent on fuel / month (Kshs)</a:t>
                </a:r>
              </a:p>
            </c:rich>
          </c:tx>
          <c:overlay val="0"/>
        </c:title>
        <c:numFmt formatCode="General" sourceLinked="0"/>
        <c:majorTickMark val="out"/>
        <c:minorTickMark val="none"/>
        <c:tickLblPos val="nextTo"/>
        <c:txPr>
          <a:bodyPr/>
          <a:lstStyle/>
          <a:p>
            <a:pPr>
              <a:defRPr lang="en-US"/>
            </a:pPr>
            <a:endParaRPr lang="en-US"/>
          </a:p>
        </c:txPr>
        <c:crossAx val="659282120"/>
        <c:crosses val="autoZero"/>
        <c:auto val="1"/>
        <c:lblAlgn val="ctr"/>
        <c:lblOffset val="100"/>
        <c:noMultiLvlLbl val="0"/>
      </c:catAx>
      <c:valAx>
        <c:axId val="659282120"/>
        <c:scaling>
          <c:orientation val="minMax"/>
        </c:scaling>
        <c:delete val="0"/>
        <c:axPos val="l"/>
        <c:majorGridlines/>
        <c:title>
          <c:tx>
            <c:rich>
              <a:bodyPr rot="-5400000" vert="horz"/>
              <a:lstStyle/>
              <a:p>
                <a:pPr>
                  <a:defRPr lang="en-US"/>
                </a:pPr>
                <a:r>
                  <a:rPr lang="en-GB"/>
                  <a:t>Respondents (%)</a:t>
                </a:r>
              </a:p>
            </c:rich>
          </c:tx>
          <c:overlay val="0"/>
        </c:title>
        <c:numFmt formatCode="0%" sourceLinked="0"/>
        <c:majorTickMark val="out"/>
        <c:minorTickMark val="none"/>
        <c:tickLblPos val="nextTo"/>
        <c:txPr>
          <a:bodyPr/>
          <a:lstStyle/>
          <a:p>
            <a:pPr>
              <a:defRPr lang="en-US"/>
            </a:pPr>
            <a:endParaRPr lang="en-US"/>
          </a:p>
        </c:txPr>
        <c:crossAx val="65927655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Sheet1!$A$14</c:f>
              <c:strCache>
                <c:ptCount val="1"/>
                <c:pt idx="0">
                  <c:v>To reduce smoke in the home</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Sheet1!$B$13:$F$13</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3b Coastal – Urban charcoal cook stove users  (Kilifi)– Middle Income </c:v>
                </c:pt>
              </c:strCache>
            </c:strRef>
          </c:cat>
          <c:val>
            <c:numRef>
              <c:f>Sheet1!$B$14:$F$14</c:f>
              <c:numCache>
                <c:formatCode>0%</c:formatCode>
                <c:ptCount val="5"/>
                <c:pt idx="0">
                  <c:v>0.05</c:v>
                </c:pt>
                <c:pt idx="1">
                  <c:v>0.02</c:v>
                </c:pt>
                <c:pt idx="2">
                  <c:v>0.01</c:v>
                </c:pt>
                <c:pt idx="3">
                  <c:v>0.35</c:v>
                </c:pt>
                <c:pt idx="4">
                  <c:v>0.01</c:v>
                </c:pt>
              </c:numCache>
            </c:numRef>
          </c:val>
        </c:ser>
        <c:ser>
          <c:idx val="1"/>
          <c:order val="1"/>
          <c:tx>
            <c:strRef>
              <c:f>Sheet1!$A$15</c:f>
              <c:strCache>
                <c:ptCount val="1"/>
                <c:pt idx="0">
                  <c:v>It is an advanced technology</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Sheet1!$B$13:$F$13</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3b Coastal – Urban charcoal cook stove users  (Kilifi)– Middle Income </c:v>
                </c:pt>
              </c:strCache>
            </c:strRef>
          </c:cat>
          <c:val>
            <c:numRef>
              <c:f>Sheet1!$B$15:$F$15</c:f>
              <c:numCache>
                <c:formatCode>0%</c:formatCode>
                <c:ptCount val="5"/>
                <c:pt idx="0">
                  <c:v>0.05</c:v>
                </c:pt>
                <c:pt idx="1">
                  <c:v>0.18</c:v>
                </c:pt>
                <c:pt idx="2">
                  <c:v>0.28</c:v>
                </c:pt>
                <c:pt idx="3">
                  <c:v>0.01</c:v>
                </c:pt>
                <c:pt idx="4">
                  <c:v>0.14</c:v>
                </c:pt>
              </c:numCache>
            </c:numRef>
          </c:val>
        </c:ser>
        <c:ser>
          <c:idx val="2"/>
          <c:order val="2"/>
          <c:tx>
            <c:strRef>
              <c:f>Sheet1!$A$16</c:f>
              <c:strCache>
                <c:ptCount val="1"/>
                <c:pt idx="0">
                  <c:v>To reduce time collecting fuel</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Sheet1!$B$13:$F$13</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3b Coastal – Urban charcoal cook stove users  (Kilifi)– Middle Income </c:v>
                </c:pt>
              </c:strCache>
            </c:strRef>
          </c:cat>
          <c:val>
            <c:numRef>
              <c:f>Sheet1!$B$16:$F$16</c:f>
              <c:numCache>
                <c:formatCode>0%</c:formatCode>
                <c:ptCount val="5"/>
                <c:pt idx="0">
                  <c:v>0.3</c:v>
                </c:pt>
                <c:pt idx="1">
                  <c:v>0.37</c:v>
                </c:pt>
                <c:pt idx="2">
                  <c:v>0.37</c:v>
                </c:pt>
                <c:pt idx="3">
                  <c:v>0.34</c:v>
                </c:pt>
                <c:pt idx="4">
                  <c:v>0.02</c:v>
                </c:pt>
              </c:numCache>
            </c:numRef>
          </c:val>
        </c:ser>
        <c:ser>
          <c:idx val="3"/>
          <c:order val="3"/>
          <c:tx>
            <c:strRef>
              <c:f>Sheet1!$A$17</c:f>
              <c:strCache>
                <c:ptCount val="1"/>
                <c:pt idx="0">
                  <c:v>To save money spent on fuel</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Sheet1!$B$13:$F$13</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3b Coastal – Urban charcoal cook stove users  (Kilifi)– Middle Income </c:v>
                </c:pt>
              </c:strCache>
            </c:strRef>
          </c:cat>
          <c:val>
            <c:numRef>
              <c:f>Sheet1!$B$17:$F$17</c:f>
              <c:numCache>
                <c:formatCode>0%</c:formatCode>
                <c:ptCount val="5"/>
                <c:pt idx="0">
                  <c:v>0.600000000000001</c:v>
                </c:pt>
                <c:pt idx="1">
                  <c:v>0.43</c:v>
                </c:pt>
                <c:pt idx="2">
                  <c:v>0.34</c:v>
                </c:pt>
                <c:pt idx="3">
                  <c:v>0.3</c:v>
                </c:pt>
                <c:pt idx="4">
                  <c:v>0.830000000000001</c:v>
                </c:pt>
              </c:numCache>
            </c:numRef>
          </c:val>
        </c:ser>
        <c:dLbls>
          <c:showLegendKey val="0"/>
          <c:showVal val="0"/>
          <c:showCatName val="0"/>
          <c:showSerName val="0"/>
          <c:showPercent val="0"/>
          <c:showBubbleSize val="0"/>
        </c:dLbls>
        <c:gapWidth val="150"/>
        <c:overlap val="100"/>
        <c:axId val="659387368"/>
        <c:axId val="659390600"/>
      </c:barChart>
      <c:catAx>
        <c:axId val="659387368"/>
        <c:scaling>
          <c:orientation val="minMax"/>
        </c:scaling>
        <c:delete val="0"/>
        <c:axPos val="b"/>
        <c:numFmt formatCode="General" sourceLinked="0"/>
        <c:majorTickMark val="out"/>
        <c:minorTickMark val="none"/>
        <c:tickLblPos val="nextTo"/>
        <c:txPr>
          <a:bodyPr/>
          <a:lstStyle/>
          <a:p>
            <a:pPr>
              <a:defRPr lang="en-US"/>
            </a:pPr>
            <a:endParaRPr lang="en-US"/>
          </a:p>
        </c:txPr>
        <c:crossAx val="659390600"/>
        <c:crosses val="autoZero"/>
        <c:auto val="1"/>
        <c:lblAlgn val="ctr"/>
        <c:lblOffset val="100"/>
        <c:noMultiLvlLbl val="0"/>
      </c:catAx>
      <c:valAx>
        <c:axId val="659390600"/>
        <c:scaling>
          <c:orientation val="minMax"/>
        </c:scaling>
        <c:delete val="0"/>
        <c:axPos val="l"/>
        <c:majorGridlines/>
        <c:numFmt formatCode="0%" sourceLinked="1"/>
        <c:majorTickMark val="out"/>
        <c:minorTickMark val="none"/>
        <c:tickLblPos val="nextTo"/>
        <c:txPr>
          <a:bodyPr/>
          <a:lstStyle/>
          <a:p>
            <a:pPr>
              <a:defRPr lang="en-US"/>
            </a:pPr>
            <a:endParaRPr lang="en-US"/>
          </a:p>
        </c:txPr>
        <c:crossAx val="659387368"/>
        <c:crosses val="autoZero"/>
        <c:crossBetween val="between"/>
      </c:valAx>
    </c:plotArea>
    <c:legend>
      <c:legendPos val="r"/>
      <c:overlay val="0"/>
      <c:txPr>
        <a:bodyPr/>
        <a:lstStyle/>
        <a:p>
          <a:pPr>
            <a:defRPr lang="en-US"/>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Currently saving to purchase</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High Income </c:v>
                </c:pt>
                <c:pt idx="4">
                  <c:v>Segment 3b Coastal – Urban charcoal cook stove users  (Kilifi)– Middle Income </c:v>
                </c:pt>
              </c:strCache>
            </c:strRef>
          </c:cat>
          <c:val>
            <c:numRef>
              <c:f>Sheet1!$B$2:$F$2</c:f>
              <c:numCache>
                <c:formatCode>0%</c:formatCode>
                <c:ptCount val="5"/>
                <c:pt idx="0">
                  <c:v>0.37</c:v>
                </c:pt>
                <c:pt idx="1">
                  <c:v>0.07</c:v>
                </c:pt>
                <c:pt idx="2">
                  <c:v>0.07</c:v>
                </c:pt>
                <c:pt idx="3">
                  <c:v>0.29</c:v>
                </c:pt>
                <c:pt idx="4">
                  <c:v>0.08</c:v>
                </c:pt>
              </c:numCache>
            </c:numRef>
          </c:val>
        </c:ser>
        <c:ser>
          <c:idx val="1"/>
          <c:order val="1"/>
          <c:tx>
            <c:strRef>
              <c:f>Sheet1!$A$3</c:f>
              <c:strCache>
                <c:ptCount val="1"/>
                <c:pt idx="0">
                  <c:v>ICS is too expensive</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High Income </c:v>
                </c:pt>
                <c:pt idx="4">
                  <c:v>Segment 3b Coastal – Urban charcoal cook stove users  (Kilifi)– Middle Income </c:v>
                </c:pt>
              </c:strCache>
            </c:strRef>
          </c:cat>
          <c:val>
            <c:numRef>
              <c:f>Sheet1!$B$3:$F$3</c:f>
              <c:numCache>
                <c:formatCode>0%</c:formatCode>
                <c:ptCount val="5"/>
                <c:pt idx="0">
                  <c:v>0.04</c:v>
                </c:pt>
                <c:pt idx="1">
                  <c:v>0.29</c:v>
                </c:pt>
                <c:pt idx="2">
                  <c:v>0.29</c:v>
                </c:pt>
                <c:pt idx="3">
                  <c:v>0.14</c:v>
                </c:pt>
                <c:pt idx="4">
                  <c:v>0.54</c:v>
                </c:pt>
              </c:numCache>
            </c:numRef>
          </c:val>
        </c:ser>
        <c:ser>
          <c:idx val="2"/>
          <c:order val="2"/>
          <c:tx>
            <c:strRef>
              <c:f>Sheet1!$A$4</c:f>
              <c:strCache>
                <c:ptCount val="1"/>
                <c:pt idx="0">
                  <c:v>Do not have the upfront money</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High Income </c:v>
                </c:pt>
                <c:pt idx="4">
                  <c:v>Segment 3b Coastal – Urban charcoal cook stove users  (Kilifi)– Middle Income </c:v>
                </c:pt>
              </c:strCache>
            </c:strRef>
          </c:cat>
          <c:val>
            <c:numRef>
              <c:f>Sheet1!$B$4:$F$4</c:f>
              <c:numCache>
                <c:formatCode>0%</c:formatCode>
                <c:ptCount val="5"/>
                <c:pt idx="0">
                  <c:v>0.07</c:v>
                </c:pt>
                <c:pt idx="1">
                  <c:v>0.25</c:v>
                </c:pt>
                <c:pt idx="2">
                  <c:v>0.12</c:v>
                </c:pt>
                <c:pt idx="3">
                  <c:v>0.28</c:v>
                </c:pt>
                <c:pt idx="4">
                  <c:v>0.13</c:v>
                </c:pt>
              </c:numCache>
            </c:numRef>
          </c:val>
        </c:ser>
        <c:ser>
          <c:idx val="3"/>
          <c:order val="3"/>
          <c:tx>
            <c:strRef>
              <c:f>Sheet1!$A$5</c:f>
              <c:strCache>
                <c:ptCount val="1"/>
                <c:pt idx="0">
                  <c:v>Do not like the models being sold in the area</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High Income </c:v>
                </c:pt>
                <c:pt idx="4">
                  <c:v>Segment 3b Coastal – Urban charcoal cook stove users  (Kilifi)– Middle Income </c:v>
                </c:pt>
              </c:strCache>
            </c:strRef>
          </c:cat>
          <c:val>
            <c:numRef>
              <c:f>Sheet1!$B$5:$F$5</c:f>
              <c:numCache>
                <c:formatCode>0%</c:formatCode>
                <c:ptCount val="5"/>
                <c:pt idx="0">
                  <c:v>0.09</c:v>
                </c:pt>
                <c:pt idx="1">
                  <c:v>0.39</c:v>
                </c:pt>
                <c:pt idx="2">
                  <c:v>0.52</c:v>
                </c:pt>
                <c:pt idx="3">
                  <c:v>0.2</c:v>
                </c:pt>
                <c:pt idx="4">
                  <c:v>0.25</c:v>
                </c:pt>
              </c:numCache>
            </c:numRef>
          </c:val>
        </c:ser>
        <c:ser>
          <c:idx val="4"/>
          <c:order val="4"/>
          <c:tx>
            <c:strRef>
              <c:f>Sheet1!$A$6</c:f>
              <c:strCache>
                <c:ptCount val="1"/>
                <c:pt idx="0">
                  <c:v>Other ICS unavailable in the area</c:v>
                </c:pt>
              </c:strCache>
            </c:strRef>
          </c:tx>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High Income </c:v>
                </c:pt>
                <c:pt idx="4">
                  <c:v>Segment 3b Coastal – Urban charcoal cook stove users  (Kilifi)– Middle Income </c:v>
                </c:pt>
              </c:strCache>
            </c:strRef>
          </c:cat>
          <c:val>
            <c:numRef>
              <c:f>Sheet1!$B$6:$F$6</c:f>
              <c:numCache>
                <c:formatCode>General</c:formatCode>
                <c:ptCount val="5"/>
                <c:pt idx="0" formatCode="0%">
                  <c:v>0.43</c:v>
                </c:pt>
                <c:pt idx="3" formatCode="0%">
                  <c:v>0.09</c:v>
                </c:pt>
              </c:numCache>
            </c:numRef>
          </c:val>
        </c:ser>
        <c:dLbls>
          <c:showLegendKey val="0"/>
          <c:showVal val="0"/>
          <c:showCatName val="0"/>
          <c:showSerName val="0"/>
          <c:showPercent val="0"/>
          <c:showBubbleSize val="0"/>
        </c:dLbls>
        <c:gapWidth val="150"/>
        <c:overlap val="100"/>
        <c:axId val="659460280"/>
        <c:axId val="659463368"/>
      </c:barChart>
      <c:catAx>
        <c:axId val="659460280"/>
        <c:scaling>
          <c:orientation val="minMax"/>
        </c:scaling>
        <c:delete val="0"/>
        <c:axPos val="b"/>
        <c:numFmt formatCode="General" sourceLinked="0"/>
        <c:majorTickMark val="out"/>
        <c:minorTickMark val="none"/>
        <c:tickLblPos val="nextTo"/>
        <c:txPr>
          <a:bodyPr/>
          <a:lstStyle/>
          <a:p>
            <a:pPr>
              <a:defRPr lang="en-US"/>
            </a:pPr>
            <a:endParaRPr lang="en-US"/>
          </a:p>
        </c:txPr>
        <c:crossAx val="659463368"/>
        <c:crosses val="autoZero"/>
        <c:auto val="1"/>
        <c:lblAlgn val="ctr"/>
        <c:lblOffset val="100"/>
        <c:noMultiLvlLbl val="0"/>
      </c:catAx>
      <c:valAx>
        <c:axId val="659463368"/>
        <c:scaling>
          <c:orientation val="minMax"/>
        </c:scaling>
        <c:delete val="0"/>
        <c:axPos val="l"/>
        <c:majorGridlines/>
        <c:numFmt formatCode="0%" sourceLinked="1"/>
        <c:majorTickMark val="out"/>
        <c:minorTickMark val="none"/>
        <c:tickLblPos val="nextTo"/>
        <c:txPr>
          <a:bodyPr/>
          <a:lstStyle/>
          <a:p>
            <a:pPr>
              <a:defRPr lang="en-US"/>
            </a:pPr>
            <a:endParaRPr lang="en-US"/>
          </a:p>
        </c:txPr>
        <c:crossAx val="659460280"/>
        <c:crosses val="autoZero"/>
        <c:crossBetween val="between"/>
      </c:valAx>
    </c:plotArea>
    <c:legend>
      <c:legendPos val="r"/>
      <c:overlay val="0"/>
      <c:txPr>
        <a:bodyPr/>
        <a:lstStyle/>
        <a:p>
          <a:pPr>
            <a:defRPr lang="en-US"/>
          </a:pPr>
          <a:endParaRPr lang="en-US"/>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en-US"/>
            </a:pPr>
            <a:r>
              <a:rPr lang="en-US"/>
              <a:t>Purchasing power</a:t>
            </a:r>
          </a:p>
        </c:rich>
      </c:tx>
      <c:layout>
        <c:manualLayout>
          <c:xMode val="edge"/>
          <c:yMode val="edge"/>
          <c:x val="0.356847764019679"/>
          <c:y val="0.0783092900946841"/>
        </c:manualLayout>
      </c:layout>
      <c:overlay val="0"/>
    </c:title>
    <c:autoTitleDeleted val="0"/>
    <c:plotArea>
      <c:layout/>
      <c:pieChart>
        <c:varyColors val="1"/>
        <c:ser>
          <c:idx val="0"/>
          <c:order val="0"/>
          <c:tx>
            <c:strRef>
              <c:f>'Enter Data Here'!$DO$106</c:f>
              <c:strCache>
                <c:ptCount val="1"/>
                <c:pt idx="0">
                  <c:v>63. Payment in one purchase</c:v>
                </c:pt>
              </c:strCache>
            </c:strRef>
          </c:tx>
          <c:dPt>
            <c:idx val="0"/>
            <c:bubble3D val="0"/>
            <c:spPr>
              <a:solidFill>
                <a:schemeClr val="accent5">
                  <a:lumMod val="75000"/>
                </a:schemeClr>
              </a:solidFill>
            </c:spPr>
          </c:dPt>
          <c:dLbls>
            <c:spPr>
              <a:noFill/>
              <a:ln>
                <a:noFill/>
              </a:ln>
              <a:effectLst/>
            </c:spPr>
            <c:txPr>
              <a:bodyPr/>
              <a:lstStyle/>
              <a:p>
                <a:pPr>
                  <a:defRPr lang="en-US"/>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Lit>
              <c:ptCount val="2"/>
              <c:pt idx="0">
                <c:v>Willing to pay upfront cost</c:v>
              </c:pt>
              <c:pt idx="1">
                <c:v>Willing to pay monthly installments</c:v>
              </c:pt>
            </c:strLit>
          </c:cat>
          <c:val>
            <c:numRef>
              <c:f>'Enter Data Here'!$DO$107:$DO$108</c:f>
              <c:numCache>
                <c:formatCode>General</c:formatCode>
                <c:ptCount val="2"/>
                <c:pt idx="0">
                  <c:v>28.0</c:v>
                </c:pt>
                <c:pt idx="1">
                  <c:v>58.0</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1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manualLayout>
          <c:layoutTarget val="inner"/>
          <c:xMode val="edge"/>
          <c:yMode val="edge"/>
          <c:x val="0.229465723564216"/>
          <c:y val="0.167472871861167"/>
          <c:w val="0.739460830108104"/>
          <c:h val="0.618851882320685"/>
        </c:manualLayout>
      </c:layout>
      <c:barChart>
        <c:barDir val="col"/>
        <c:grouping val="clustered"/>
        <c:varyColors val="0"/>
        <c:ser>
          <c:idx val="0"/>
          <c:order val="0"/>
          <c:tx>
            <c:strRef>
              <c:f>Sheet4!$F$3</c:f>
              <c:strCache>
                <c:ptCount val="1"/>
                <c:pt idx="0">
                  <c:v>Respondents</c:v>
                </c:pt>
              </c:strCache>
            </c:strRef>
          </c:tx>
          <c:invertIfNegative val="0"/>
          <c:cat>
            <c:strRef>
              <c:f>Sheet4!$E$4:$E$9</c:f>
              <c:strCache>
                <c:ptCount val="6"/>
                <c:pt idx="0">
                  <c:v>0-50</c:v>
                </c:pt>
                <c:pt idx="1">
                  <c:v>50-100</c:v>
                </c:pt>
                <c:pt idx="2">
                  <c:v>100-150</c:v>
                </c:pt>
                <c:pt idx="3">
                  <c:v>150-200</c:v>
                </c:pt>
                <c:pt idx="4">
                  <c:v>200-250</c:v>
                </c:pt>
                <c:pt idx="5">
                  <c:v>&gt;250</c:v>
                </c:pt>
              </c:strCache>
            </c:strRef>
          </c:cat>
          <c:val>
            <c:numRef>
              <c:f>Sheet4!$F$4:$F$9</c:f>
              <c:numCache>
                <c:formatCode>0.00%</c:formatCode>
                <c:ptCount val="6"/>
                <c:pt idx="0">
                  <c:v>0.0126582278481013</c:v>
                </c:pt>
                <c:pt idx="1">
                  <c:v>0.164556962025316</c:v>
                </c:pt>
                <c:pt idx="2">
                  <c:v>0.39240506329114</c:v>
                </c:pt>
                <c:pt idx="3">
                  <c:v>0.0759493670886076</c:v>
                </c:pt>
                <c:pt idx="4">
                  <c:v>0.139240506329114</c:v>
                </c:pt>
                <c:pt idx="5">
                  <c:v>0.215189873417722</c:v>
                </c:pt>
              </c:numCache>
            </c:numRef>
          </c:val>
        </c:ser>
        <c:dLbls>
          <c:showLegendKey val="0"/>
          <c:showVal val="0"/>
          <c:showCatName val="0"/>
          <c:showSerName val="0"/>
          <c:showPercent val="0"/>
          <c:showBubbleSize val="0"/>
        </c:dLbls>
        <c:gapWidth val="150"/>
        <c:axId val="659518344"/>
        <c:axId val="659523960"/>
      </c:barChart>
      <c:catAx>
        <c:axId val="659518344"/>
        <c:scaling>
          <c:orientation val="minMax"/>
        </c:scaling>
        <c:delete val="0"/>
        <c:axPos val="b"/>
        <c:title>
          <c:tx>
            <c:rich>
              <a:bodyPr/>
              <a:lstStyle/>
              <a:p>
                <a:pPr>
                  <a:defRPr lang="en-US"/>
                </a:pPr>
                <a:r>
                  <a:rPr lang="en-US"/>
                  <a:t>Willingness to pay per month (Kshs)</a:t>
                </a:r>
              </a:p>
            </c:rich>
          </c:tx>
          <c:overlay val="0"/>
        </c:title>
        <c:numFmt formatCode="General" sourceLinked="0"/>
        <c:majorTickMark val="out"/>
        <c:minorTickMark val="none"/>
        <c:tickLblPos val="nextTo"/>
        <c:txPr>
          <a:bodyPr/>
          <a:lstStyle/>
          <a:p>
            <a:pPr>
              <a:defRPr lang="en-US"/>
            </a:pPr>
            <a:endParaRPr lang="en-US"/>
          </a:p>
        </c:txPr>
        <c:crossAx val="659523960"/>
        <c:crosses val="autoZero"/>
        <c:auto val="1"/>
        <c:lblAlgn val="ctr"/>
        <c:lblOffset val="100"/>
        <c:noMultiLvlLbl val="0"/>
      </c:catAx>
      <c:valAx>
        <c:axId val="659523960"/>
        <c:scaling>
          <c:orientation val="minMax"/>
        </c:scaling>
        <c:delete val="0"/>
        <c:axPos val="l"/>
        <c:majorGridlines/>
        <c:title>
          <c:tx>
            <c:rich>
              <a:bodyPr rot="-5400000" vert="horz"/>
              <a:lstStyle/>
              <a:p>
                <a:pPr>
                  <a:defRPr lang="en-US"/>
                </a:pPr>
                <a:r>
                  <a:rPr lang="en-US"/>
                  <a:t>Respondents (%)</a:t>
                </a:r>
              </a:p>
            </c:rich>
          </c:tx>
          <c:overlay val="0"/>
        </c:title>
        <c:numFmt formatCode="0%" sourceLinked="0"/>
        <c:majorTickMark val="out"/>
        <c:minorTickMark val="none"/>
        <c:tickLblPos val="nextTo"/>
        <c:txPr>
          <a:bodyPr/>
          <a:lstStyle/>
          <a:p>
            <a:pPr>
              <a:defRPr lang="en-US"/>
            </a:pPr>
            <a:endParaRPr lang="en-US"/>
          </a:p>
        </c:txPr>
        <c:crossAx val="659518344"/>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en-US"/>
            </a:pPr>
            <a:r>
              <a:rPr lang="en-US"/>
              <a:t>Purchasing power</a:t>
            </a:r>
          </a:p>
        </c:rich>
      </c:tx>
      <c:layout>
        <c:manualLayout>
          <c:xMode val="edge"/>
          <c:yMode val="edge"/>
          <c:x val="0.342734721280943"/>
          <c:y val="0.111745249627049"/>
        </c:manualLayout>
      </c:layout>
      <c:overlay val="0"/>
    </c:title>
    <c:autoTitleDeleted val="0"/>
    <c:plotArea>
      <c:layout/>
      <c:pieChart>
        <c:varyColors val="1"/>
        <c:ser>
          <c:idx val="0"/>
          <c:order val="0"/>
          <c:tx>
            <c:strRef>
              <c:f>'Enter Data Here'!$DO$106</c:f>
              <c:strCache>
                <c:ptCount val="1"/>
                <c:pt idx="0">
                  <c:v>63. Payment in one purchase</c:v>
                </c:pt>
              </c:strCache>
            </c:strRef>
          </c:tx>
          <c:dPt>
            <c:idx val="0"/>
            <c:bubble3D val="0"/>
            <c:spPr>
              <a:solidFill>
                <a:schemeClr val="accent5">
                  <a:lumMod val="75000"/>
                </a:schemeClr>
              </a:solidFill>
            </c:spPr>
          </c:dPt>
          <c:dLbls>
            <c:dLbl>
              <c:idx val="0"/>
              <c:tx>
                <c:rich>
                  <a:bodyPr/>
                  <a:lstStyle/>
                  <a:p>
                    <a:r>
                      <a:rPr lang="en-US" dirty="0" smtClean="0"/>
                      <a:t>Willing to pay up font cost</a:t>
                    </a:r>
                    <a:r>
                      <a:rPr lang="en-US" dirty="0"/>
                      <a:t>
59%</a:t>
                    </a:r>
                  </a:p>
                </c:rich>
              </c:tx>
              <c:showLegendKey val="0"/>
              <c:showVal val="0"/>
              <c:showCatName val="1"/>
              <c:showSerName val="0"/>
              <c:showPercent val="1"/>
              <c:showBubbleSize val="0"/>
              <c:extLst>
                <c:ext xmlns:c15="http://schemas.microsoft.com/office/drawing/2012/chart" uri="{CE6537A1-D6FC-4f65-9D91-7224C49458BB}">
                  <c15:layout/>
                </c:ext>
              </c:extLst>
            </c:dLbl>
            <c:dLbl>
              <c:idx val="1"/>
              <c:tx>
                <c:rich>
                  <a:bodyPr/>
                  <a:lstStyle/>
                  <a:p>
                    <a:r>
                      <a:rPr lang="en-US" smtClean="0"/>
                      <a:t>Willing to pay monthly</a:t>
                    </a:r>
                    <a:r>
                      <a:rPr lang="en-US" baseline="0" smtClean="0"/>
                      <a:t> installments</a:t>
                    </a:r>
                    <a:r>
                      <a:rPr lang="en-US" dirty="0"/>
                      <a:t>
41%</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val>
            <c:numRef>
              <c:f>'Enter Data Here'!$DO$107:$DO$108</c:f>
              <c:numCache>
                <c:formatCode>General</c:formatCode>
                <c:ptCount val="2"/>
                <c:pt idx="0">
                  <c:v>55.0</c:v>
                </c:pt>
                <c:pt idx="1">
                  <c:v>39.0</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1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manualLayout>
          <c:layoutTarget val="inner"/>
          <c:xMode val="edge"/>
          <c:yMode val="edge"/>
          <c:x val="0.139334539263673"/>
          <c:y val="0.158808107319918"/>
          <c:w val="0.822001915301129"/>
          <c:h val="0.613039880431613"/>
        </c:manualLayout>
      </c:layout>
      <c:barChart>
        <c:barDir val="col"/>
        <c:grouping val="clustered"/>
        <c:varyColors val="0"/>
        <c:ser>
          <c:idx val="0"/>
          <c:order val="0"/>
          <c:invertIfNegative val="0"/>
          <c:cat>
            <c:strRef>
              <c:f>'Enter Data Here'!$DQ$116:$DQ$121</c:f>
              <c:strCache>
                <c:ptCount val="6"/>
                <c:pt idx="0">
                  <c:v>0-50</c:v>
                </c:pt>
                <c:pt idx="1">
                  <c:v>50-100</c:v>
                </c:pt>
                <c:pt idx="2">
                  <c:v>100-150</c:v>
                </c:pt>
                <c:pt idx="3">
                  <c:v>150-200</c:v>
                </c:pt>
                <c:pt idx="4">
                  <c:v>200-250</c:v>
                </c:pt>
                <c:pt idx="5">
                  <c:v>&gt;250</c:v>
                </c:pt>
              </c:strCache>
            </c:strRef>
          </c:cat>
          <c:val>
            <c:numRef>
              <c:f>'Enter Data Here'!$DR$116:$DR$121</c:f>
              <c:numCache>
                <c:formatCode>0.00%</c:formatCode>
                <c:ptCount val="6"/>
                <c:pt idx="0">
                  <c:v>0.028169014084507</c:v>
                </c:pt>
                <c:pt idx="1">
                  <c:v>0.366197183098592</c:v>
                </c:pt>
                <c:pt idx="2">
                  <c:v>0.140845070422535</c:v>
                </c:pt>
                <c:pt idx="3">
                  <c:v>0.028169014084507</c:v>
                </c:pt>
                <c:pt idx="4">
                  <c:v>0.126760563380282</c:v>
                </c:pt>
                <c:pt idx="5">
                  <c:v>0.309859154929578</c:v>
                </c:pt>
              </c:numCache>
            </c:numRef>
          </c:val>
        </c:ser>
        <c:dLbls>
          <c:showLegendKey val="0"/>
          <c:showVal val="0"/>
          <c:showCatName val="0"/>
          <c:showSerName val="0"/>
          <c:showPercent val="0"/>
          <c:showBubbleSize val="0"/>
        </c:dLbls>
        <c:gapWidth val="150"/>
        <c:axId val="679532120"/>
        <c:axId val="679538328"/>
      </c:barChart>
      <c:catAx>
        <c:axId val="679532120"/>
        <c:scaling>
          <c:orientation val="minMax"/>
        </c:scaling>
        <c:delete val="0"/>
        <c:axPos val="b"/>
        <c:title>
          <c:tx>
            <c:rich>
              <a:bodyPr/>
              <a:lstStyle/>
              <a:p>
                <a:pPr>
                  <a:defRPr lang="en-US">
                    <a:solidFill>
                      <a:schemeClr val="tx1"/>
                    </a:solidFill>
                  </a:defRPr>
                </a:pPr>
                <a:r>
                  <a:rPr lang="en-US" dirty="0">
                    <a:solidFill>
                      <a:schemeClr val="tx1"/>
                    </a:solidFill>
                  </a:rPr>
                  <a:t>Willingness to pay per </a:t>
                </a:r>
                <a:r>
                  <a:rPr lang="en-US" dirty="0" smtClean="0">
                    <a:solidFill>
                      <a:schemeClr val="tx1"/>
                    </a:solidFill>
                  </a:rPr>
                  <a:t>month (</a:t>
                </a:r>
                <a:r>
                  <a:rPr lang="en-US" dirty="0" err="1" smtClean="0">
                    <a:solidFill>
                      <a:schemeClr val="tx1"/>
                    </a:solidFill>
                  </a:rPr>
                  <a:t>Kshs</a:t>
                </a:r>
                <a:r>
                  <a:rPr lang="en-US" dirty="0" smtClean="0">
                    <a:solidFill>
                      <a:schemeClr val="tx1"/>
                    </a:solidFill>
                  </a:rPr>
                  <a:t>)</a:t>
                </a:r>
                <a:endParaRPr lang="en-US" dirty="0">
                  <a:solidFill>
                    <a:schemeClr val="tx1"/>
                  </a:solidFill>
                </a:endParaRPr>
              </a:p>
            </c:rich>
          </c:tx>
          <c:layout>
            <c:manualLayout>
              <c:xMode val="edge"/>
              <c:yMode val="edge"/>
              <c:x val="0.328586777477772"/>
              <c:y val="0.894528947819913"/>
            </c:manualLayout>
          </c:layout>
          <c:overlay val="0"/>
        </c:title>
        <c:numFmt formatCode="General" sourceLinked="0"/>
        <c:majorTickMark val="out"/>
        <c:minorTickMark val="none"/>
        <c:tickLblPos val="nextTo"/>
        <c:txPr>
          <a:bodyPr/>
          <a:lstStyle/>
          <a:p>
            <a:pPr>
              <a:defRPr lang="en-US"/>
            </a:pPr>
            <a:endParaRPr lang="en-US"/>
          </a:p>
        </c:txPr>
        <c:crossAx val="679538328"/>
        <c:crosses val="autoZero"/>
        <c:auto val="1"/>
        <c:lblAlgn val="ctr"/>
        <c:lblOffset val="100"/>
        <c:noMultiLvlLbl val="0"/>
      </c:catAx>
      <c:valAx>
        <c:axId val="679538328"/>
        <c:scaling>
          <c:orientation val="minMax"/>
        </c:scaling>
        <c:delete val="0"/>
        <c:axPos val="l"/>
        <c:majorGridlines/>
        <c:title>
          <c:tx>
            <c:rich>
              <a:bodyPr rot="-5400000" vert="horz"/>
              <a:lstStyle/>
              <a:p>
                <a:pPr>
                  <a:defRPr lang="en-US"/>
                </a:pPr>
                <a:r>
                  <a:rPr lang="en-US"/>
                  <a:t>Respondents (%)</a:t>
                </a:r>
              </a:p>
            </c:rich>
          </c:tx>
          <c:overlay val="0"/>
        </c:title>
        <c:numFmt formatCode="0%" sourceLinked="0"/>
        <c:majorTickMark val="out"/>
        <c:minorTickMark val="none"/>
        <c:tickLblPos val="nextTo"/>
        <c:txPr>
          <a:bodyPr/>
          <a:lstStyle/>
          <a:p>
            <a:pPr>
              <a:defRPr lang="en-US"/>
            </a:pPr>
            <a:endParaRPr lang="en-US"/>
          </a:p>
        </c:txPr>
        <c:crossAx val="67953212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en-US"/>
            </a:pPr>
            <a:r>
              <a:rPr lang="en-US"/>
              <a:t>Purchasing power</a:t>
            </a:r>
          </a:p>
        </c:rich>
      </c:tx>
      <c:overlay val="0"/>
    </c:title>
    <c:autoTitleDeleted val="0"/>
    <c:plotArea>
      <c:layout>
        <c:manualLayout>
          <c:layoutTarget val="inner"/>
          <c:xMode val="edge"/>
          <c:yMode val="edge"/>
          <c:x val="0.248299560430946"/>
          <c:y val="0.153940304879756"/>
          <c:w val="0.483354699263896"/>
          <c:h val="0.803729720176937"/>
        </c:manualLayout>
      </c:layout>
      <c:pieChart>
        <c:varyColors val="1"/>
        <c:ser>
          <c:idx val="0"/>
          <c:order val="0"/>
          <c:tx>
            <c:strRef>
              <c:f>'Enter Data Here'!$DO$106</c:f>
              <c:strCache>
                <c:ptCount val="1"/>
                <c:pt idx="0">
                  <c:v>63. Payment in one purchase</c:v>
                </c:pt>
              </c:strCache>
            </c:strRef>
          </c:tx>
          <c:dPt>
            <c:idx val="0"/>
            <c:bubble3D val="0"/>
            <c:spPr>
              <a:solidFill>
                <a:srgbClr val="4BACC6">
                  <a:lumMod val="75000"/>
                </a:srgbClr>
              </a:solidFill>
            </c:spPr>
          </c:dPt>
          <c:dLbls>
            <c:dLbl>
              <c:idx val="0"/>
              <c:tx>
                <c:rich>
                  <a:bodyPr/>
                  <a:lstStyle/>
                  <a:p>
                    <a:r>
                      <a:rPr lang="en-US" smtClean="0"/>
                      <a:t>Willing</a:t>
                    </a:r>
                    <a:r>
                      <a:rPr lang="en-US" baseline="0" smtClean="0"/>
                      <a:t> to pay upfront cost</a:t>
                    </a:r>
                    <a:r>
                      <a:rPr lang="en-US" dirty="0"/>
                      <a:t>
64%</a:t>
                    </a:r>
                  </a:p>
                </c:rich>
              </c:tx>
              <c:showLegendKey val="0"/>
              <c:showVal val="0"/>
              <c:showCatName val="1"/>
              <c:showSerName val="0"/>
              <c:showPercent val="1"/>
              <c:showBubbleSize val="0"/>
              <c:extLst>
                <c:ext xmlns:c15="http://schemas.microsoft.com/office/drawing/2012/chart" uri="{CE6537A1-D6FC-4f65-9D91-7224C49458BB}">
                  <c15:layout/>
                </c:ext>
              </c:extLst>
            </c:dLbl>
            <c:dLbl>
              <c:idx val="1"/>
              <c:tx>
                <c:rich>
                  <a:bodyPr/>
                  <a:lstStyle/>
                  <a:p>
                    <a:r>
                      <a:rPr lang="en-US" dirty="0" smtClean="0"/>
                      <a:t>Willing to pay monthly installments</a:t>
                    </a:r>
                    <a:r>
                      <a:rPr lang="en-US" dirty="0"/>
                      <a:t>
36%</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val>
            <c:numRef>
              <c:f>'Enter Data Here'!$DO$107:$DO$108</c:f>
              <c:numCache>
                <c:formatCode>General</c:formatCode>
                <c:ptCount val="2"/>
                <c:pt idx="0">
                  <c:v>64.0</c:v>
                </c:pt>
                <c:pt idx="1">
                  <c:v>36.0</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1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barChart>
        <c:barDir val="col"/>
        <c:grouping val="clustered"/>
        <c:varyColors val="0"/>
        <c:ser>
          <c:idx val="0"/>
          <c:order val="0"/>
          <c:invertIfNegative val="0"/>
          <c:cat>
            <c:strRef>
              <c:f>Sheet4!$F$3:$F$8</c:f>
              <c:strCache>
                <c:ptCount val="6"/>
                <c:pt idx="0">
                  <c:v>0-50</c:v>
                </c:pt>
                <c:pt idx="1">
                  <c:v>50-100</c:v>
                </c:pt>
                <c:pt idx="2">
                  <c:v>100-150</c:v>
                </c:pt>
                <c:pt idx="3">
                  <c:v>150-200</c:v>
                </c:pt>
                <c:pt idx="4">
                  <c:v>200-250</c:v>
                </c:pt>
                <c:pt idx="5">
                  <c:v>&gt;250</c:v>
                </c:pt>
              </c:strCache>
            </c:strRef>
          </c:cat>
          <c:val>
            <c:numRef>
              <c:f>Sheet4!$G$3:$G$8</c:f>
              <c:numCache>
                <c:formatCode>0.00%</c:formatCode>
                <c:ptCount val="6"/>
                <c:pt idx="0">
                  <c:v>0.0256410256410258</c:v>
                </c:pt>
                <c:pt idx="1">
                  <c:v>0.0512820512820513</c:v>
                </c:pt>
                <c:pt idx="2">
                  <c:v>0.0384615384615385</c:v>
                </c:pt>
                <c:pt idx="3">
                  <c:v>0.141025641025641</c:v>
                </c:pt>
                <c:pt idx="4">
                  <c:v>0.346153846153846</c:v>
                </c:pt>
                <c:pt idx="5">
                  <c:v>0.397435897435899</c:v>
                </c:pt>
              </c:numCache>
            </c:numRef>
          </c:val>
        </c:ser>
        <c:dLbls>
          <c:showLegendKey val="0"/>
          <c:showVal val="0"/>
          <c:showCatName val="0"/>
          <c:showSerName val="0"/>
          <c:showPercent val="0"/>
          <c:showBubbleSize val="0"/>
        </c:dLbls>
        <c:gapWidth val="150"/>
        <c:axId val="679614792"/>
        <c:axId val="679620344"/>
      </c:barChart>
      <c:catAx>
        <c:axId val="679614792"/>
        <c:scaling>
          <c:orientation val="minMax"/>
        </c:scaling>
        <c:delete val="0"/>
        <c:axPos val="b"/>
        <c:title>
          <c:tx>
            <c:rich>
              <a:bodyPr/>
              <a:lstStyle/>
              <a:p>
                <a:pPr>
                  <a:defRPr lang="en-US"/>
                </a:pPr>
                <a:r>
                  <a:rPr lang="en-US"/>
                  <a:t>Willingness to pay / month (Kshs)</a:t>
                </a:r>
              </a:p>
            </c:rich>
          </c:tx>
          <c:overlay val="0"/>
        </c:title>
        <c:numFmt formatCode="General" sourceLinked="0"/>
        <c:majorTickMark val="out"/>
        <c:minorTickMark val="none"/>
        <c:tickLblPos val="nextTo"/>
        <c:txPr>
          <a:bodyPr/>
          <a:lstStyle/>
          <a:p>
            <a:pPr>
              <a:defRPr lang="en-US"/>
            </a:pPr>
            <a:endParaRPr lang="en-US"/>
          </a:p>
        </c:txPr>
        <c:crossAx val="679620344"/>
        <c:crosses val="autoZero"/>
        <c:auto val="1"/>
        <c:lblAlgn val="ctr"/>
        <c:lblOffset val="100"/>
        <c:noMultiLvlLbl val="0"/>
      </c:catAx>
      <c:valAx>
        <c:axId val="679620344"/>
        <c:scaling>
          <c:orientation val="minMax"/>
        </c:scaling>
        <c:delete val="0"/>
        <c:axPos val="l"/>
        <c:majorGridlines/>
        <c:title>
          <c:tx>
            <c:rich>
              <a:bodyPr rot="-5400000" vert="horz"/>
              <a:lstStyle/>
              <a:p>
                <a:pPr>
                  <a:defRPr lang="en-US"/>
                </a:pPr>
                <a:r>
                  <a:rPr lang="en-US"/>
                  <a:t>Respondents (%)</a:t>
                </a:r>
              </a:p>
            </c:rich>
          </c:tx>
          <c:overlay val="0"/>
        </c:title>
        <c:numFmt formatCode="0%" sourceLinked="0"/>
        <c:majorTickMark val="out"/>
        <c:minorTickMark val="none"/>
        <c:tickLblPos val="nextTo"/>
        <c:txPr>
          <a:bodyPr/>
          <a:lstStyle/>
          <a:p>
            <a:pPr>
              <a:defRPr lang="en-US"/>
            </a:pPr>
            <a:endParaRPr lang="en-US"/>
          </a:p>
        </c:txPr>
        <c:crossAx val="67961479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Traditional 3 Stone Fire</c:v>
                </c:pt>
              </c:strCache>
            </c:strRef>
          </c:tx>
          <c:invertIfNegative val="0"/>
          <c:dLbls>
            <c:dLbl>
              <c:idx val="0"/>
              <c:layout/>
              <c:tx>
                <c:rich>
                  <a:bodyPr/>
                  <a:lstStyle/>
                  <a:p>
                    <a:r>
                      <a:rPr lang="en-US" smtClean="0"/>
                      <a:t>60.8%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78%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9.1%</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Kenya</c:v>
                </c:pt>
                <c:pt idx="1">
                  <c:v>Rural</c:v>
                </c:pt>
                <c:pt idx="2">
                  <c:v>Urban</c:v>
                </c:pt>
              </c:strCache>
            </c:strRef>
          </c:cat>
          <c:val>
            <c:numRef>
              <c:f>Sheet1!$B$2:$B$4</c:f>
              <c:numCache>
                <c:formatCode>General</c:formatCode>
                <c:ptCount val="3"/>
                <c:pt idx="0">
                  <c:v>60.8</c:v>
                </c:pt>
                <c:pt idx="1">
                  <c:v>78.0</c:v>
                </c:pt>
                <c:pt idx="2">
                  <c:v>9.1</c:v>
                </c:pt>
              </c:numCache>
            </c:numRef>
          </c:val>
        </c:ser>
        <c:ser>
          <c:idx val="1"/>
          <c:order val="1"/>
          <c:tx>
            <c:strRef>
              <c:f>Sheet1!$C$1</c:f>
              <c:strCache>
                <c:ptCount val="1"/>
                <c:pt idx="0">
                  <c:v>Improved Traditional 3 Stone Fire</c:v>
                </c:pt>
              </c:strCache>
            </c:strRef>
          </c:tx>
          <c:invertIfNegative val="0"/>
          <c:dLbls>
            <c:dLbl>
              <c:idx val="0"/>
              <c:layout/>
              <c:tx>
                <c:rich>
                  <a:bodyPr/>
                  <a:lstStyle/>
                  <a:p>
                    <a:r>
                      <a:rPr lang="en-US" smtClean="0"/>
                      <a:t>8.4%</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10.9%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1%</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Kenya</c:v>
                </c:pt>
                <c:pt idx="1">
                  <c:v>Rural</c:v>
                </c:pt>
                <c:pt idx="2">
                  <c:v>Urban</c:v>
                </c:pt>
              </c:strCache>
            </c:strRef>
          </c:cat>
          <c:val>
            <c:numRef>
              <c:f>Sheet1!$C$2:$C$4</c:f>
              <c:numCache>
                <c:formatCode>General</c:formatCode>
                <c:ptCount val="3"/>
                <c:pt idx="0">
                  <c:v>8.4</c:v>
                </c:pt>
                <c:pt idx="1">
                  <c:v>10.9</c:v>
                </c:pt>
                <c:pt idx="2">
                  <c:v>1.0</c:v>
                </c:pt>
              </c:numCache>
            </c:numRef>
          </c:val>
        </c:ser>
        <c:ser>
          <c:idx val="2"/>
          <c:order val="2"/>
          <c:tx>
            <c:strRef>
              <c:f>Sheet1!$D$1</c:f>
              <c:strCache>
                <c:ptCount val="1"/>
                <c:pt idx="0">
                  <c:v>Ordinary Stove</c:v>
                </c:pt>
              </c:strCache>
            </c:strRef>
          </c:tx>
          <c:invertIfNegative val="0"/>
          <c:dLbls>
            <c:dLbl>
              <c:idx val="0"/>
              <c:layout/>
              <c:tx>
                <c:rich>
                  <a:bodyPr/>
                  <a:lstStyle/>
                  <a:p>
                    <a:r>
                      <a:rPr lang="en-US" smtClean="0"/>
                      <a:t>7.1%</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4%</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16.6%</a:t>
                    </a:r>
                    <a:endParaRPr lang="en-US"/>
                  </a:p>
                </c:rich>
              </c:tx>
              <c:showLegendKey val="0"/>
              <c:showVal val="1"/>
              <c:showCatName val="0"/>
              <c:showSerName val="0"/>
              <c:showPercent val="0"/>
              <c:showBubbleSize val="0"/>
              <c:extLst>
                <c:ext xmlns:c15="http://schemas.microsoft.com/office/drawing/2012/chart" uri="{CE6537A1-D6FC-4f65-9D91-7224C49458BB}"/>
              </c:extLst>
            </c:dLbl>
            <c:numFmt formatCode="General"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Kenya</c:v>
                </c:pt>
                <c:pt idx="1">
                  <c:v>Rural</c:v>
                </c:pt>
                <c:pt idx="2">
                  <c:v>Urban</c:v>
                </c:pt>
              </c:strCache>
            </c:strRef>
          </c:cat>
          <c:val>
            <c:numRef>
              <c:f>Sheet1!$D$2:$D$4</c:f>
              <c:numCache>
                <c:formatCode>General</c:formatCode>
                <c:ptCount val="3"/>
                <c:pt idx="0">
                  <c:v>7.1</c:v>
                </c:pt>
                <c:pt idx="1">
                  <c:v>4.0</c:v>
                </c:pt>
                <c:pt idx="2">
                  <c:v>16.6</c:v>
                </c:pt>
              </c:numCache>
            </c:numRef>
          </c:val>
        </c:ser>
        <c:ser>
          <c:idx val="3"/>
          <c:order val="3"/>
          <c:tx>
            <c:strRef>
              <c:f>Sheet1!$E$1</c:f>
              <c:strCache>
                <c:ptCount val="1"/>
                <c:pt idx="0">
                  <c:v>Improved Cookstove</c:v>
                </c:pt>
              </c:strCache>
            </c:strRef>
          </c:tx>
          <c:invertIfNegative val="0"/>
          <c:dLbls>
            <c:dLbl>
              <c:idx val="0"/>
              <c:layout/>
              <c:tx>
                <c:rich>
                  <a:bodyPr/>
                  <a:lstStyle/>
                  <a:p>
                    <a:r>
                      <a:rPr lang="en-US" smtClean="0"/>
                      <a:t>6.5%</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3.9%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14.3%</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Kenya</c:v>
                </c:pt>
                <c:pt idx="1">
                  <c:v>Rural</c:v>
                </c:pt>
                <c:pt idx="2">
                  <c:v>Urban</c:v>
                </c:pt>
              </c:strCache>
            </c:strRef>
          </c:cat>
          <c:val>
            <c:numRef>
              <c:f>Sheet1!$E$2:$E$4</c:f>
              <c:numCache>
                <c:formatCode>General</c:formatCode>
                <c:ptCount val="3"/>
                <c:pt idx="0">
                  <c:v>6.5</c:v>
                </c:pt>
                <c:pt idx="1">
                  <c:v>3.9</c:v>
                </c:pt>
                <c:pt idx="2">
                  <c:v>14.3</c:v>
                </c:pt>
              </c:numCache>
            </c:numRef>
          </c:val>
        </c:ser>
        <c:dLbls>
          <c:showLegendKey val="0"/>
          <c:showVal val="0"/>
          <c:showCatName val="0"/>
          <c:showSerName val="0"/>
          <c:showPercent val="0"/>
          <c:showBubbleSize val="0"/>
        </c:dLbls>
        <c:gapWidth val="150"/>
        <c:overlap val="100"/>
        <c:axId val="596449720"/>
        <c:axId val="596452824"/>
      </c:barChart>
      <c:catAx>
        <c:axId val="596449720"/>
        <c:scaling>
          <c:orientation val="minMax"/>
        </c:scaling>
        <c:delete val="0"/>
        <c:axPos val="b"/>
        <c:numFmt formatCode="General" sourceLinked="0"/>
        <c:majorTickMark val="out"/>
        <c:minorTickMark val="none"/>
        <c:tickLblPos val="nextTo"/>
        <c:crossAx val="596452824"/>
        <c:crosses val="autoZero"/>
        <c:auto val="1"/>
        <c:lblAlgn val="ctr"/>
        <c:lblOffset val="100"/>
        <c:noMultiLvlLbl val="0"/>
      </c:catAx>
      <c:valAx>
        <c:axId val="596452824"/>
        <c:scaling>
          <c:orientation val="minMax"/>
        </c:scaling>
        <c:delete val="0"/>
        <c:axPos val="l"/>
        <c:majorGridlines/>
        <c:numFmt formatCode="General" sourceLinked="1"/>
        <c:majorTickMark val="out"/>
        <c:minorTickMark val="none"/>
        <c:tickLblPos val="nextTo"/>
        <c:crossAx val="596449720"/>
        <c:crosses val="autoZero"/>
        <c:crossBetween val="between"/>
      </c:valAx>
    </c:plotArea>
    <c:legend>
      <c:legendPos val="r"/>
      <c:layout>
        <c:manualLayout>
          <c:xMode val="edge"/>
          <c:yMode val="edge"/>
          <c:x val="0.661617986573768"/>
          <c:y val="0.398517398396763"/>
          <c:w val="0.325622870545939"/>
          <c:h val="0.351684713286434"/>
        </c:manualLayout>
      </c:layout>
      <c:overlay val="0"/>
    </c:legend>
    <c:plotVisOnly val="1"/>
    <c:dispBlanksAs val="gap"/>
    <c:showDLblsOverMax val="0"/>
  </c:chart>
  <c:txPr>
    <a:bodyPr/>
    <a:lstStyle/>
    <a:p>
      <a:pPr>
        <a:defRPr sz="11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en-US"/>
            </a:pPr>
            <a:r>
              <a:rPr lang="en-GB"/>
              <a:t>Purchasing power</a:t>
            </a:r>
          </a:p>
        </c:rich>
      </c:tx>
      <c:overlay val="0"/>
    </c:title>
    <c:autoTitleDeleted val="0"/>
    <c:plotArea>
      <c:layout>
        <c:manualLayout>
          <c:layoutTarget val="inner"/>
          <c:xMode val="edge"/>
          <c:yMode val="edge"/>
          <c:x val="0.207683104172294"/>
          <c:y val="0.222431831437737"/>
          <c:w val="0.601335277193374"/>
          <c:h val="0.777568168562262"/>
        </c:manualLayout>
      </c:layout>
      <c:pieChart>
        <c:varyColors val="1"/>
        <c:ser>
          <c:idx val="0"/>
          <c:order val="0"/>
          <c:tx>
            <c:strRef>
              <c:f>'Enter Data Here'!$DO$107</c:f>
              <c:strCache>
                <c:ptCount val="1"/>
                <c:pt idx="0">
                  <c:v>63. Payment in one purchase</c:v>
                </c:pt>
              </c:strCache>
            </c:strRef>
          </c:tx>
          <c:dPt>
            <c:idx val="0"/>
            <c:bubble3D val="0"/>
            <c:spPr>
              <a:solidFill>
                <a:srgbClr val="4BACC6">
                  <a:lumMod val="75000"/>
                </a:srgbClr>
              </a:solidFill>
            </c:spPr>
          </c:dPt>
          <c:dLbls>
            <c:dLbl>
              <c:idx val="0"/>
              <c:tx>
                <c:rich>
                  <a:bodyPr/>
                  <a:lstStyle/>
                  <a:p>
                    <a:r>
                      <a:rPr lang="en-US" smtClean="0"/>
                      <a:t>Willing to pay upfront cost</a:t>
                    </a:r>
                    <a:r>
                      <a:rPr lang="en-US" dirty="0"/>
                      <a:t>
49%</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26386926866167"/>
                  <c:y val="-0.104710921551473"/>
                </c:manualLayout>
              </c:layout>
              <c:tx>
                <c:rich>
                  <a:bodyPr/>
                  <a:lstStyle/>
                  <a:p>
                    <a:r>
                      <a:rPr lang="en-US" dirty="0" smtClean="0"/>
                      <a:t>Willing to</a:t>
                    </a:r>
                    <a:r>
                      <a:rPr lang="en-US" baseline="0" dirty="0" smtClean="0"/>
                      <a:t> pay monthly installments</a:t>
                    </a:r>
                    <a:r>
                      <a:rPr lang="en-US" dirty="0"/>
                      <a:t>
51%</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val>
            <c:numRef>
              <c:f>'Enter Data Here'!$DO$108:$DO$109</c:f>
              <c:numCache>
                <c:formatCode>General</c:formatCode>
                <c:ptCount val="2"/>
                <c:pt idx="0">
                  <c:v>47.0</c:v>
                </c:pt>
                <c:pt idx="1">
                  <c:v>48.0</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1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barChart>
        <c:barDir val="col"/>
        <c:grouping val="clustered"/>
        <c:varyColors val="0"/>
        <c:ser>
          <c:idx val="0"/>
          <c:order val="0"/>
          <c:invertIfNegative val="0"/>
          <c:cat>
            <c:strRef>
              <c:f>Sheet3!$F$5:$F$10</c:f>
              <c:strCache>
                <c:ptCount val="6"/>
                <c:pt idx="0">
                  <c:v>0-50</c:v>
                </c:pt>
                <c:pt idx="1">
                  <c:v>50-100</c:v>
                </c:pt>
                <c:pt idx="2">
                  <c:v>100-150</c:v>
                </c:pt>
                <c:pt idx="3">
                  <c:v>150-200</c:v>
                </c:pt>
                <c:pt idx="4">
                  <c:v>200-250</c:v>
                </c:pt>
                <c:pt idx="5">
                  <c:v>&gt;250</c:v>
                </c:pt>
              </c:strCache>
            </c:strRef>
          </c:cat>
          <c:val>
            <c:numRef>
              <c:f>Sheet3!$G$5:$G$10</c:f>
              <c:numCache>
                <c:formatCode>0.00%</c:formatCode>
                <c:ptCount val="6"/>
                <c:pt idx="0">
                  <c:v>0.0114942528735632</c:v>
                </c:pt>
                <c:pt idx="1">
                  <c:v>0.448275862068966</c:v>
                </c:pt>
                <c:pt idx="2">
                  <c:v>0.0</c:v>
                </c:pt>
                <c:pt idx="3">
                  <c:v>0.0114942528735632</c:v>
                </c:pt>
                <c:pt idx="4">
                  <c:v>0.172413793103449</c:v>
                </c:pt>
                <c:pt idx="5">
                  <c:v>0.356321839080461</c:v>
                </c:pt>
              </c:numCache>
            </c:numRef>
          </c:val>
        </c:ser>
        <c:dLbls>
          <c:showLegendKey val="0"/>
          <c:showVal val="0"/>
          <c:showCatName val="0"/>
          <c:showSerName val="0"/>
          <c:showPercent val="0"/>
          <c:showBubbleSize val="0"/>
        </c:dLbls>
        <c:gapWidth val="150"/>
        <c:axId val="679687560"/>
        <c:axId val="679693112"/>
      </c:barChart>
      <c:catAx>
        <c:axId val="679687560"/>
        <c:scaling>
          <c:orientation val="minMax"/>
        </c:scaling>
        <c:delete val="0"/>
        <c:axPos val="b"/>
        <c:title>
          <c:tx>
            <c:rich>
              <a:bodyPr/>
              <a:lstStyle/>
              <a:p>
                <a:pPr>
                  <a:defRPr lang="en-US"/>
                </a:pPr>
                <a:r>
                  <a:rPr lang="en-GB"/>
                  <a:t>Willingness to pay / month (Kshs)</a:t>
                </a:r>
              </a:p>
            </c:rich>
          </c:tx>
          <c:overlay val="0"/>
        </c:title>
        <c:numFmt formatCode="General" sourceLinked="0"/>
        <c:majorTickMark val="out"/>
        <c:minorTickMark val="none"/>
        <c:tickLblPos val="nextTo"/>
        <c:txPr>
          <a:bodyPr/>
          <a:lstStyle/>
          <a:p>
            <a:pPr>
              <a:defRPr lang="en-US"/>
            </a:pPr>
            <a:endParaRPr lang="en-US"/>
          </a:p>
        </c:txPr>
        <c:crossAx val="679693112"/>
        <c:crosses val="autoZero"/>
        <c:auto val="1"/>
        <c:lblAlgn val="ctr"/>
        <c:lblOffset val="100"/>
        <c:noMultiLvlLbl val="0"/>
      </c:catAx>
      <c:valAx>
        <c:axId val="679693112"/>
        <c:scaling>
          <c:orientation val="minMax"/>
        </c:scaling>
        <c:delete val="0"/>
        <c:axPos val="l"/>
        <c:majorGridlines/>
        <c:title>
          <c:tx>
            <c:rich>
              <a:bodyPr rot="-5400000" vert="horz"/>
              <a:lstStyle/>
              <a:p>
                <a:pPr>
                  <a:defRPr lang="en-US"/>
                </a:pPr>
                <a:r>
                  <a:rPr lang="en-GB"/>
                  <a:t>Respondents (%)</a:t>
                </a:r>
              </a:p>
            </c:rich>
          </c:tx>
          <c:overlay val="0"/>
        </c:title>
        <c:numFmt formatCode="0%" sourceLinked="0"/>
        <c:majorTickMark val="out"/>
        <c:minorTickMark val="none"/>
        <c:tickLblPos val="nextTo"/>
        <c:txPr>
          <a:bodyPr/>
          <a:lstStyle/>
          <a:p>
            <a:pPr>
              <a:defRPr lang="en-US"/>
            </a:pPr>
            <a:endParaRPr lang="en-US"/>
          </a:p>
        </c:txPr>
        <c:crossAx val="67968756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plotArea>
      <c:layout/>
      <c:barChart>
        <c:barDir val="col"/>
        <c:grouping val="clustered"/>
        <c:varyColors val="0"/>
        <c:ser>
          <c:idx val="0"/>
          <c:order val="0"/>
          <c:invertIfNegative val="0"/>
          <c:cat>
            <c:strRef>
              <c:f>Sheet3!$A$1:$A$6</c:f>
              <c:strCache>
                <c:ptCount val="6"/>
                <c:pt idx="0">
                  <c:v>0-50</c:v>
                </c:pt>
                <c:pt idx="1">
                  <c:v>50-100</c:v>
                </c:pt>
                <c:pt idx="2">
                  <c:v>100-150</c:v>
                </c:pt>
                <c:pt idx="3">
                  <c:v>150-200</c:v>
                </c:pt>
                <c:pt idx="4">
                  <c:v>200-250</c:v>
                </c:pt>
                <c:pt idx="5">
                  <c:v>&gt;250</c:v>
                </c:pt>
              </c:strCache>
            </c:strRef>
          </c:cat>
          <c:val>
            <c:numRef>
              <c:f>Sheet3!$B$1:$B$6</c:f>
              <c:numCache>
                <c:formatCode>0.00%</c:formatCode>
                <c:ptCount val="6"/>
                <c:pt idx="0">
                  <c:v>0.0181818181818182</c:v>
                </c:pt>
                <c:pt idx="1">
                  <c:v>0.0363636363636364</c:v>
                </c:pt>
                <c:pt idx="2">
                  <c:v>0.0545454545454545</c:v>
                </c:pt>
                <c:pt idx="3">
                  <c:v>0.163636363636364</c:v>
                </c:pt>
                <c:pt idx="4">
                  <c:v>0.0909090909090911</c:v>
                </c:pt>
                <c:pt idx="5">
                  <c:v>0.636363636363638</c:v>
                </c:pt>
              </c:numCache>
            </c:numRef>
          </c:val>
        </c:ser>
        <c:dLbls>
          <c:showLegendKey val="0"/>
          <c:showVal val="0"/>
          <c:showCatName val="0"/>
          <c:showSerName val="0"/>
          <c:showPercent val="0"/>
          <c:showBubbleSize val="0"/>
        </c:dLbls>
        <c:gapWidth val="150"/>
        <c:axId val="679729592"/>
        <c:axId val="679735128"/>
      </c:barChart>
      <c:catAx>
        <c:axId val="679729592"/>
        <c:scaling>
          <c:orientation val="minMax"/>
        </c:scaling>
        <c:delete val="0"/>
        <c:axPos val="b"/>
        <c:title>
          <c:tx>
            <c:rich>
              <a:bodyPr/>
              <a:lstStyle/>
              <a:p>
                <a:pPr>
                  <a:defRPr lang="en-US"/>
                </a:pPr>
                <a:r>
                  <a:rPr lang="en-US"/>
                  <a:t>Willing to pay / month (Kshs)</a:t>
                </a:r>
              </a:p>
            </c:rich>
          </c:tx>
          <c:overlay val="0"/>
        </c:title>
        <c:numFmt formatCode="General" sourceLinked="0"/>
        <c:majorTickMark val="out"/>
        <c:minorTickMark val="none"/>
        <c:tickLblPos val="nextTo"/>
        <c:txPr>
          <a:bodyPr/>
          <a:lstStyle/>
          <a:p>
            <a:pPr>
              <a:defRPr lang="en-US"/>
            </a:pPr>
            <a:endParaRPr lang="en-US"/>
          </a:p>
        </c:txPr>
        <c:crossAx val="679735128"/>
        <c:crosses val="autoZero"/>
        <c:auto val="1"/>
        <c:lblAlgn val="ctr"/>
        <c:lblOffset val="100"/>
        <c:noMultiLvlLbl val="0"/>
      </c:catAx>
      <c:valAx>
        <c:axId val="679735128"/>
        <c:scaling>
          <c:orientation val="minMax"/>
        </c:scaling>
        <c:delete val="0"/>
        <c:axPos val="l"/>
        <c:majorGridlines/>
        <c:title>
          <c:tx>
            <c:rich>
              <a:bodyPr rot="-5400000" vert="horz"/>
              <a:lstStyle/>
              <a:p>
                <a:pPr>
                  <a:defRPr lang="en-US"/>
                </a:pPr>
                <a:r>
                  <a:rPr lang="en-GB"/>
                  <a:t>Repondents (%)</a:t>
                </a:r>
              </a:p>
            </c:rich>
          </c:tx>
          <c:overlay val="0"/>
        </c:title>
        <c:numFmt formatCode="0%" sourceLinked="0"/>
        <c:majorTickMark val="out"/>
        <c:minorTickMark val="none"/>
        <c:tickLblPos val="nextTo"/>
        <c:txPr>
          <a:bodyPr/>
          <a:lstStyle/>
          <a:p>
            <a:pPr>
              <a:defRPr lang="en-US"/>
            </a:pPr>
            <a:endParaRPr lang="en-US"/>
          </a:p>
        </c:txPr>
        <c:crossAx val="67972959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en-US"/>
            </a:pPr>
            <a:r>
              <a:rPr lang="en-US"/>
              <a:t>Purchasing power</a:t>
            </a:r>
          </a:p>
        </c:rich>
      </c:tx>
      <c:overlay val="0"/>
    </c:title>
    <c:autoTitleDeleted val="0"/>
    <c:plotArea>
      <c:layout/>
      <c:pieChart>
        <c:varyColors val="1"/>
        <c:ser>
          <c:idx val="0"/>
          <c:order val="0"/>
          <c:tx>
            <c:strRef>
              <c:f>'Enter Data Here'!$DO$106</c:f>
              <c:strCache>
                <c:ptCount val="1"/>
                <c:pt idx="0">
                  <c:v>63. Payment in one purchase</c:v>
                </c:pt>
              </c:strCache>
            </c:strRef>
          </c:tx>
          <c:dPt>
            <c:idx val="0"/>
            <c:bubble3D val="0"/>
            <c:spPr>
              <a:solidFill>
                <a:srgbClr val="4BACC6">
                  <a:lumMod val="75000"/>
                </a:srgbClr>
              </a:solidFill>
            </c:spPr>
          </c:dPt>
          <c:dLbls>
            <c:dLbl>
              <c:idx val="0"/>
              <c:tx>
                <c:rich>
                  <a:bodyPr/>
                  <a:lstStyle/>
                  <a:p>
                    <a:r>
                      <a:rPr lang="en-US" dirty="0" smtClean="0"/>
                      <a:t>Willing to pay</a:t>
                    </a:r>
                    <a:r>
                      <a:rPr lang="en-US" baseline="0" dirty="0" smtClean="0"/>
                      <a:t> monthly installments</a:t>
                    </a:r>
                    <a:r>
                      <a:rPr lang="en-US" dirty="0"/>
                      <a:t>
34%</a:t>
                    </a:r>
                  </a:p>
                </c:rich>
              </c:tx>
              <c:showLegendKey val="0"/>
              <c:showVal val="0"/>
              <c:showCatName val="1"/>
              <c:showSerName val="0"/>
              <c:showPercent val="1"/>
              <c:showBubbleSize val="0"/>
              <c:extLst>
                <c:ext xmlns:c15="http://schemas.microsoft.com/office/drawing/2012/chart" uri="{CE6537A1-D6FC-4f65-9D91-7224C49458BB}">
                  <c15:layout/>
                </c:ext>
              </c:extLst>
            </c:dLbl>
            <c:dLbl>
              <c:idx val="1"/>
              <c:tx>
                <c:rich>
                  <a:bodyPr/>
                  <a:lstStyle/>
                  <a:p>
                    <a:r>
                      <a:rPr lang="en-US" smtClean="0"/>
                      <a:t>Willing to pay upfront</a:t>
                    </a:r>
                    <a:r>
                      <a:rPr lang="en-US" baseline="0" smtClean="0"/>
                      <a:t> cost</a:t>
                    </a:r>
                    <a:r>
                      <a:rPr lang="en-US" dirty="0"/>
                      <a:t>
66%</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US"/>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val>
            <c:numRef>
              <c:f>'Enter Data Here'!$DO$107:$DO$108</c:f>
              <c:numCache>
                <c:formatCode>General</c:formatCode>
                <c:ptCount val="2"/>
                <c:pt idx="0">
                  <c:v>34.0</c:v>
                </c:pt>
                <c:pt idx="1">
                  <c:v>66.0</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1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Sheet4!$A$2</c:f>
              <c:strCache>
                <c:ptCount val="1"/>
                <c:pt idx="0">
                  <c:v>Mobile Phones </c:v>
                </c:pt>
              </c:strCache>
            </c:strRef>
          </c:tx>
          <c:invertIfNegative val="0"/>
          <c:cat>
            <c:strRef>
              <c:f>Sheet4!$B$1:$F$1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3b Coastal – Urban charcoal cook stove users  (Kilifi)– Middle Income  </c:v>
                </c:pt>
              </c:strCache>
            </c:strRef>
          </c:cat>
          <c:val>
            <c:numRef>
              <c:f>Sheet4!$B$2:$F$2</c:f>
              <c:numCache>
                <c:formatCode>0%</c:formatCode>
                <c:ptCount val="5"/>
                <c:pt idx="0">
                  <c:v>0.940000000000001</c:v>
                </c:pt>
                <c:pt idx="1">
                  <c:v>0.99</c:v>
                </c:pt>
                <c:pt idx="2">
                  <c:v>0.960000000000001</c:v>
                </c:pt>
                <c:pt idx="3">
                  <c:v>0.89</c:v>
                </c:pt>
                <c:pt idx="4">
                  <c:v>0.97</c:v>
                </c:pt>
              </c:numCache>
            </c:numRef>
          </c:val>
        </c:ser>
        <c:ser>
          <c:idx val="1"/>
          <c:order val="1"/>
          <c:tx>
            <c:strRef>
              <c:f>Sheet4!$A$3</c:f>
              <c:strCache>
                <c:ptCount val="1"/>
                <c:pt idx="0">
                  <c:v>Television </c:v>
                </c:pt>
              </c:strCache>
            </c:strRef>
          </c:tx>
          <c:invertIfNegative val="0"/>
          <c:cat>
            <c:strRef>
              <c:f>Sheet4!$B$1:$F$1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3b Coastal – Urban charcoal cook stove users  (Kilifi)– Middle Income  </c:v>
                </c:pt>
              </c:strCache>
            </c:strRef>
          </c:cat>
          <c:val>
            <c:numRef>
              <c:f>Sheet4!$B$3:$F$3</c:f>
              <c:numCache>
                <c:formatCode>0%</c:formatCode>
                <c:ptCount val="5"/>
                <c:pt idx="0">
                  <c:v>0.750000000000001</c:v>
                </c:pt>
                <c:pt idx="1">
                  <c:v>0.88</c:v>
                </c:pt>
                <c:pt idx="2">
                  <c:v>0.670000000000001</c:v>
                </c:pt>
                <c:pt idx="3">
                  <c:v>0.660000000000001</c:v>
                </c:pt>
                <c:pt idx="4">
                  <c:v>0.850000000000001</c:v>
                </c:pt>
              </c:numCache>
            </c:numRef>
          </c:val>
        </c:ser>
        <c:ser>
          <c:idx val="2"/>
          <c:order val="2"/>
          <c:tx>
            <c:strRef>
              <c:f>Sheet4!$A$4</c:f>
              <c:strCache>
                <c:ptCount val="1"/>
                <c:pt idx="0">
                  <c:v>Radio </c:v>
                </c:pt>
              </c:strCache>
            </c:strRef>
          </c:tx>
          <c:spPr>
            <a:solidFill>
              <a:schemeClr val="accent6">
                <a:lumMod val="75000"/>
              </a:schemeClr>
            </a:solidFill>
          </c:spPr>
          <c:invertIfNegative val="0"/>
          <c:cat>
            <c:strRef>
              <c:f>Sheet4!$B$1:$F$1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3b Coastal – Urban charcoal cook stove users  (Kilifi)– Middle Income  </c:v>
                </c:pt>
              </c:strCache>
            </c:strRef>
          </c:cat>
          <c:val>
            <c:numRef>
              <c:f>Sheet4!$B$4:$F$4</c:f>
              <c:numCache>
                <c:formatCode>0%</c:formatCode>
                <c:ptCount val="5"/>
                <c:pt idx="0">
                  <c:v>0.840000000000001</c:v>
                </c:pt>
                <c:pt idx="1">
                  <c:v>0.950000000000001</c:v>
                </c:pt>
                <c:pt idx="2">
                  <c:v>0.88</c:v>
                </c:pt>
                <c:pt idx="3">
                  <c:v>0.8</c:v>
                </c:pt>
                <c:pt idx="4">
                  <c:v>0.89</c:v>
                </c:pt>
              </c:numCache>
            </c:numRef>
          </c:val>
        </c:ser>
        <c:ser>
          <c:idx val="3"/>
          <c:order val="3"/>
          <c:tx>
            <c:strRef>
              <c:f>Sheet4!$A$5</c:f>
              <c:strCache>
                <c:ptCount val="1"/>
                <c:pt idx="0">
                  <c:v>Desktop Computers </c:v>
                </c:pt>
              </c:strCache>
            </c:strRef>
          </c:tx>
          <c:invertIfNegative val="0"/>
          <c:cat>
            <c:strRef>
              <c:f>Sheet4!$B$1:$F$1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3b Coastal – Urban charcoal cook stove users  (Kilifi)– Middle Income  </c:v>
                </c:pt>
              </c:strCache>
            </c:strRef>
          </c:cat>
          <c:val>
            <c:numRef>
              <c:f>Sheet4!$B$5:$F$5</c:f>
              <c:numCache>
                <c:formatCode>0%</c:formatCode>
                <c:ptCount val="5"/>
                <c:pt idx="0">
                  <c:v>0.0</c:v>
                </c:pt>
                <c:pt idx="1">
                  <c:v>0.09</c:v>
                </c:pt>
                <c:pt idx="2">
                  <c:v>0.08</c:v>
                </c:pt>
                <c:pt idx="3">
                  <c:v>0.06</c:v>
                </c:pt>
                <c:pt idx="4">
                  <c:v>0.09</c:v>
                </c:pt>
              </c:numCache>
            </c:numRef>
          </c:val>
        </c:ser>
        <c:ser>
          <c:idx val="4"/>
          <c:order val="4"/>
          <c:tx>
            <c:strRef>
              <c:f>Sheet4!$A$6</c:f>
              <c:strCache>
                <c:ptCount val="1"/>
                <c:pt idx="0">
                  <c:v>Laptops </c:v>
                </c:pt>
              </c:strCache>
            </c:strRef>
          </c:tx>
          <c:invertIfNegative val="0"/>
          <c:cat>
            <c:strRef>
              <c:f>Sheet4!$B$1:$F$1</c:f>
              <c:strCache>
                <c:ptCount val="5"/>
                <c:pt idx="0">
                  <c:v>Segment 1a - Central region- rural fuel wood cook stove users (Murang’a)  – Low income  </c:v>
                </c:pt>
                <c:pt idx="1">
                  <c:v>Segment 1b – Central region- Urban charcoal cook stove users (Nyeri)  – High income  </c:v>
                </c:pt>
                <c:pt idx="2">
                  <c:v>Segment 2 –Western Region – Rural fuel wood cook stove users (Kakamega) – Middle Income  </c:v>
                </c:pt>
                <c:pt idx="3">
                  <c:v>Segment 3a Coastal– Rural fuel wood cook stove users (Kilifi) – High Income  </c:v>
                </c:pt>
                <c:pt idx="4">
                  <c:v>Segment 3b Coastal – Urban charcoal cook stove users  (Kilifi)– Middle Income  </c:v>
                </c:pt>
              </c:strCache>
            </c:strRef>
          </c:cat>
          <c:val>
            <c:numRef>
              <c:f>Sheet4!$B$6:$F$6</c:f>
              <c:numCache>
                <c:formatCode>0%</c:formatCode>
                <c:ptCount val="5"/>
                <c:pt idx="0">
                  <c:v>0.0</c:v>
                </c:pt>
                <c:pt idx="1">
                  <c:v>0.03</c:v>
                </c:pt>
                <c:pt idx="2">
                  <c:v>0.02</c:v>
                </c:pt>
                <c:pt idx="3">
                  <c:v>0.05</c:v>
                </c:pt>
                <c:pt idx="4">
                  <c:v>0.07</c:v>
                </c:pt>
              </c:numCache>
            </c:numRef>
          </c:val>
        </c:ser>
        <c:dLbls>
          <c:showLegendKey val="0"/>
          <c:showVal val="0"/>
          <c:showCatName val="0"/>
          <c:showSerName val="0"/>
          <c:showPercent val="0"/>
          <c:showBubbleSize val="0"/>
        </c:dLbls>
        <c:gapWidth val="150"/>
        <c:axId val="679834664"/>
        <c:axId val="679837944"/>
      </c:barChart>
      <c:catAx>
        <c:axId val="679834664"/>
        <c:scaling>
          <c:orientation val="minMax"/>
        </c:scaling>
        <c:delete val="0"/>
        <c:axPos val="b"/>
        <c:numFmt formatCode="General" sourceLinked="0"/>
        <c:majorTickMark val="out"/>
        <c:minorTickMark val="none"/>
        <c:tickLblPos val="nextTo"/>
        <c:txPr>
          <a:bodyPr/>
          <a:lstStyle/>
          <a:p>
            <a:pPr>
              <a:defRPr lang="en-US">
                <a:solidFill>
                  <a:schemeClr val="tx1"/>
                </a:solidFill>
              </a:defRPr>
            </a:pPr>
            <a:endParaRPr lang="en-US"/>
          </a:p>
        </c:txPr>
        <c:crossAx val="679837944"/>
        <c:crosses val="autoZero"/>
        <c:auto val="1"/>
        <c:lblAlgn val="ctr"/>
        <c:lblOffset val="100"/>
        <c:noMultiLvlLbl val="0"/>
      </c:catAx>
      <c:valAx>
        <c:axId val="679837944"/>
        <c:scaling>
          <c:orientation val="minMax"/>
          <c:max val="1.0"/>
        </c:scaling>
        <c:delete val="0"/>
        <c:axPos val="l"/>
        <c:majorGridlines/>
        <c:numFmt formatCode="0%" sourceLinked="1"/>
        <c:majorTickMark val="out"/>
        <c:minorTickMark val="none"/>
        <c:tickLblPos val="nextTo"/>
        <c:txPr>
          <a:bodyPr/>
          <a:lstStyle/>
          <a:p>
            <a:pPr>
              <a:defRPr lang="en-US"/>
            </a:pPr>
            <a:endParaRPr lang="en-US"/>
          </a:p>
        </c:txPr>
        <c:crossAx val="679834664"/>
        <c:crosses val="autoZero"/>
        <c:crossBetween val="between"/>
      </c:valAx>
    </c:plotArea>
    <c:legend>
      <c:legendPos val="r"/>
      <c:overlay val="0"/>
      <c:txPr>
        <a:bodyPr/>
        <a:lstStyle/>
        <a:p>
          <a:pPr>
            <a:defRPr lang="en-US"/>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Sheet1!$B$14</c:f>
              <c:strCache>
                <c:ptCount val="1"/>
                <c:pt idx="0">
                  <c:v>Traditional 3 Stone Fire</c:v>
                </c:pt>
              </c:strCache>
            </c:strRef>
          </c:tx>
          <c:invertIfNegative val="0"/>
          <c:dLbls>
            <c:dLbl>
              <c:idx val="0"/>
              <c:layout/>
              <c:tx>
                <c:rich>
                  <a:bodyPr/>
                  <a:lstStyle/>
                  <a:p>
                    <a:r>
                      <a:rPr lang="en-US" smtClean="0"/>
                      <a:t>1.5%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53.2%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79.4%</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smtClean="0"/>
                      <a:t>89.2%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layout/>
              <c:tx>
                <c:rich>
                  <a:bodyPr/>
                  <a:lstStyle/>
                  <a:p>
                    <a:r>
                      <a:rPr lang="en-US" smtClean="0"/>
                      <a:t>76%</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Sheet1!$A$15:$A$19</c:f>
              <c:strCache>
                <c:ptCount val="5"/>
                <c:pt idx="0">
                  <c:v>Nairobi</c:v>
                </c:pt>
                <c:pt idx="1">
                  <c:v>Coast </c:v>
                </c:pt>
                <c:pt idx="2">
                  <c:v>Eastern </c:v>
                </c:pt>
                <c:pt idx="3">
                  <c:v>North Eastern </c:v>
                </c:pt>
                <c:pt idx="4">
                  <c:v>Nyanza </c:v>
                </c:pt>
              </c:strCache>
            </c:strRef>
          </c:cat>
          <c:val>
            <c:numRef>
              <c:f>Sheet1!$B$15:$B$19</c:f>
              <c:numCache>
                <c:formatCode>General</c:formatCode>
                <c:ptCount val="5"/>
                <c:pt idx="0">
                  <c:v>1.5</c:v>
                </c:pt>
                <c:pt idx="1">
                  <c:v>53.2</c:v>
                </c:pt>
                <c:pt idx="2">
                  <c:v>79.4</c:v>
                </c:pt>
                <c:pt idx="3">
                  <c:v>89.2</c:v>
                </c:pt>
                <c:pt idx="4">
                  <c:v>76.0</c:v>
                </c:pt>
              </c:numCache>
            </c:numRef>
          </c:val>
        </c:ser>
        <c:ser>
          <c:idx val="1"/>
          <c:order val="1"/>
          <c:tx>
            <c:strRef>
              <c:f>Sheet1!$C$14</c:f>
              <c:strCache>
                <c:ptCount val="1"/>
                <c:pt idx="0">
                  <c:v>Improved Traditional 3 Stone Fire</c:v>
                </c:pt>
              </c:strCache>
            </c:strRef>
          </c:tx>
          <c:invertIfNegative val="0"/>
          <c:cat>
            <c:strRef>
              <c:f>Sheet1!$A$15:$A$19</c:f>
              <c:strCache>
                <c:ptCount val="5"/>
                <c:pt idx="0">
                  <c:v>Nairobi</c:v>
                </c:pt>
                <c:pt idx="1">
                  <c:v>Coast </c:v>
                </c:pt>
                <c:pt idx="2">
                  <c:v>Eastern </c:v>
                </c:pt>
                <c:pt idx="3">
                  <c:v>North Eastern </c:v>
                </c:pt>
                <c:pt idx="4">
                  <c:v>Nyanza </c:v>
                </c:pt>
              </c:strCache>
            </c:strRef>
          </c:cat>
          <c:val>
            <c:numRef>
              <c:f>Sheet1!$C$15:$C$19</c:f>
              <c:numCache>
                <c:formatCode>General</c:formatCode>
                <c:ptCount val="5"/>
                <c:pt idx="0">
                  <c:v>0.2</c:v>
                </c:pt>
                <c:pt idx="1">
                  <c:v>2.6</c:v>
                </c:pt>
                <c:pt idx="2">
                  <c:v>8.1</c:v>
                </c:pt>
                <c:pt idx="3">
                  <c:v>2.3</c:v>
                </c:pt>
                <c:pt idx="4">
                  <c:v>3.7</c:v>
                </c:pt>
              </c:numCache>
            </c:numRef>
          </c:val>
        </c:ser>
        <c:ser>
          <c:idx val="2"/>
          <c:order val="2"/>
          <c:tx>
            <c:strRef>
              <c:f>Sheet1!$D$14</c:f>
              <c:strCache>
                <c:ptCount val="1"/>
                <c:pt idx="0">
                  <c:v>Ordinary Stove </c:v>
                </c:pt>
              </c:strCache>
            </c:strRef>
          </c:tx>
          <c:invertIfNegative val="0"/>
          <c:dLbls>
            <c:dLbl>
              <c:idx val="0"/>
              <c:layout/>
              <c:tx>
                <c:rich>
                  <a:bodyPr/>
                  <a:lstStyle/>
                  <a:p>
                    <a:r>
                      <a:rPr lang="en-US" smtClean="0"/>
                      <a:t>4.8%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11.2%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4.5%</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smtClean="0"/>
                      <a:t>3.2%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tx>
                <c:rich>
                  <a:bodyPr/>
                  <a:lstStyle/>
                  <a:p>
                    <a:r>
                      <a:rPr lang="en-US" smtClean="0"/>
                      <a:t>7.3%</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Sheet1!$A$15:$A$19</c:f>
              <c:strCache>
                <c:ptCount val="5"/>
                <c:pt idx="0">
                  <c:v>Nairobi</c:v>
                </c:pt>
                <c:pt idx="1">
                  <c:v>Coast </c:v>
                </c:pt>
                <c:pt idx="2">
                  <c:v>Eastern </c:v>
                </c:pt>
                <c:pt idx="3">
                  <c:v>North Eastern </c:v>
                </c:pt>
                <c:pt idx="4">
                  <c:v>Nyanza </c:v>
                </c:pt>
              </c:strCache>
            </c:strRef>
          </c:cat>
          <c:val>
            <c:numRef>
              <c:f>Sheet1!$D$15:$D$19</c:f>
              <c:numCache>
                <c:formatCode>General</c:formatCode>
                <c:ptCount val="5"/>
                <c:pt idx="0">
                  <c:v>4.8</c:v>
                </c:pt>
                <c:pt idx="1">
                  <c:v>11.2</c:v>
                </c:pt>
                <c:pt idx="2">
                  <c:v>4.5</c:v>
                </c:pt>
                <c:pt idx="3">
                  <c:v>3.2</c:v>
                </c:pt>
                <c:pt idx="4">
                  <c:v>7.3</c:v>
                </c:pt>
              </c:numCache>
            </c:numRef>
          </c:val>
        </c:ser>
        <c:ser>
          <c:idx val="3"/>
          <c:order val="3"/>
          <c:tx>
            <c:strRef>
              <c:f>Sheet1!$E$14</c:f>
              <c:strCache>
                <c:ptCount val="1"/>
                <c:pt idx="0">
                  <c:v>Improved Cookstoves</c:v>
                </c:pt>
              </c:strCache>
            </c:strRef>
          </c:tx>
          <c:invertIfNegative val="0"/>
          <c:dLbls>
            <c:dLbl>
              <c:idx val="0"/>
              <c:layout/>
              <c:tx>
                <c:rich>
                  <a:bodyPr/>
                  <a:lstStyle/>
                  <a:p>
                    <a:r>
                      <a:rPr lang="en-US" smtClean="0"/>
                      <a:t>5.2%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2.9%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smtClean="0"/>
                      <a:t>4.7%</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layout/>
              <c:tx>
                <c:rich>
                  <a:bodyPr/>
                  <a:lstStyle/>
                  <a:p>
                    <a:r>
                      <a:rPr lang="en-US" smtClean="0"/>
                      <a:t>8.8%</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Sheet1!$A$15:$A$19</c:f>
              <c:strCache>
                <c:ptCount val="5"/>
                <c:pt idx="0">
                  <c:v>Nairobi</c:v>
                </c:pt>
                <c:pt idx="1">
                  <c:v>Coast </c:v>
                </c:pt>
                <c:pt idx="2">
                  <c:v>Eastern </c:v>
                </c:pt>
                <c:pt idx="3">
                  <c:v>North Eastern </c:v>
                </c:pt>
                <c:pt idx="4">
                  <c:v>Nyanza </c:v>
                </c:pt>
              </c:strCache>
            </c:strRef>
          </c:cat>
          <c:val>
            <c:numRef>
              <c:f>Sheet1!$E$15:$E$19</c:f>
              <c:numCache>
                <c:formatCode>General</c:formatCode>
                <c:ptCount val="5"/>
                <c:pt idx="0">
                  <c:v>5.2</c:v>
                </c:pt>
                <c:pt idx="1">
                  <c:v>6.0</c:v>
                </c:pt>
                <c:pt idx="2">
                  <c:v>2.9</c:v>
                </c:pt>
                <c:pt idx="3">
                  <c:v>4.7</c:v>
                </c:pt>
                <c:pt idx="4">
                  <c:v>8.8</c:v>
                </c:pt>
              </c:numCache>
            </c:numRef>
          </c:val>
        </c:ser>
        <c:ser>
          <c:idx val="4"/>
          <c:order val="4"/>
          <c:tx>
            <c:strRef>
              <c:f>Sheet1!$F$14</c:f>
              <c:strCache>
                <c:ptCount val="1"/>
                <c:pt idx="0">
                  <c:v>Kerosene Stove</c:v>
                </c:pt>
              </c:strCache>
            </c:strRef>
          </c:tx>
          <c:invertIfNegative val="0"/>
          <c:dLbls>
            <c:dLbl>
              <c:idx val="0"/>
              <c:layout/>
              <c:tx>
                <c:rich>
                  <a:bodyPr/>
                  <a:lstStyle/>
                  <a:p>
                    <a:r>
                      <a:rPr lang="en-US" smtClean="0"/>
                      <a:t>65.3%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22.9%</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3.6%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r>
                      <a:rPr lang="en-US" smtClean="0"/>
                      <a:t>0.2%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layout/>
              <c:tx>
                <c:rich>
                  <a:bodyPr/>
                  <a:lstStyle/>
                  <a:p>
                    <a:r>
                      <a:rPr lang="en-US" smtClean="0"/>
                      <a:t>2.9%</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Sheet1!$A$15:$A$19</c:f>
              <c:strCache>
                <c:ptCount val="5"/>
                <c:pt idx="0">
                  <c:v>Nairobi</c:v>
                </c:pt>
                <c:pt idx="1">
                  <c:v>Coast </c:v>
                </c:pt>
                <c:pt idx="2">
                  <c:v>Eastern </c:v>
                </c:pt>
                <c:pt idx="3">
                  <c:v>North Eastern </c:v>
                </c:pt>
                <c:pt idx="4">
                  <c:v>Nyanza </c:v>
                </c:pt>
              </c:strCache>
            </c:strRef>
          </c:cat>
          <c:val>
            <c:numRef>
              <c:f>Sheet1!$F$15:$F$19</c:f>
              <c:numCache>
                <c:formatCode>General</c:formatCode>
                <c:ptCount val="5"/>
                <c:pt idx="0">
                  <c:v>65.3</c:v>
                </c:pt>
                <c:pt idx="1">
                  <c:v>22.9</c:v>
                </c:pt>
                <c:pt idx="2">
                  <c:v>3.6</c:v>
                </c:pt>
                <c:pt idx="3">
                  <c:v>0.2</c:v>
                </c:pt>
                <c:pt idx="4">
                  <c:v>2.9</c:v>
                </c:pt>
              </c:numCache>
            </c:numRef>
          </c:val>
        </c:ser>
        <c:ser>
          <c:idx val="5"/>
          <c:order val="5"/>
          <c:tx>
            <c:strRef>
              <c:f>Sheet1!$G$14</c:f>
              <c:strCache>
                <c:ptCount val="1"/>
                <c:pt idx="0">
                  <c:v>Gas Cooker</c:v>
                </c:pt>
              </c:strCache>
            </c:strRef>
          </c:tx>
          <c:invertIfNegative val="0"/>
          <c:dLbls>
            <c:dLbl>
              <c:idx val="0"/>
              <c:layout/>
              <c:tx>
                <c:rich>
                  <a:bodyPr/>
                  <a:lstStyle/>
                  <a:p>
                    <a:r>
                      <a:rPr lang="en-US" smtClean="0"/>
                      <a:t>19.6%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0.8%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layout/>
              <c:tx>
                <c:rich>
                  <a:bodyPr/>
                  <a:lstStyle/>
                  <a:p>
                    <a:r>
                      <a:rPr lang="en-US" smtClean="0"/>
                      <a:t>0.9%</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Sheet1!$A$15:$A$19</c:f>
              <c:strCache>
                <c:ptCount val="5"/>
                <c:pt idx="0">
                  <c:v>Nairobi</c:v>
                </c:pt>
                <c:pt idx="1">
                  <c:v>Coast </c:v>
                </c:pt>
                <c:pt idx="2">
                  <c:v>Eastern </c:v>
                </c:pt>
                <c:pt idx="3">
                  <c:v>North Eastern </c:v>
                </c:pt>
                <c:pt idx="4">
                  <c:v>Nyanza </c:v>
                </c:pt>
              </c:strCache>
            </c:strRef>
          </c:cat>
          <c:val>
            <c:numRef>
              <c:f>Sheet1!$G$15:$G$19</c:f>
              <c:numCache>
                <c:formatCode>General</c:formatCode>
                <c:ptCount val="5"/>
                <c:pt idx="0">
                  <c:v>19.6</c:v>
                </c:pt>
                <c:pt idx="1">
                  <c:v>3.0</c:v>
                </c:pt>
                <c:pt idx="2">
                  <c:v>0.8</c:v>
                </c:pt>
                <c:pt idx="4">
                  <c:v>0.9</c:v>
                </c:pt>
              </c:numCache>
            </c:numRef>
          </c:val>
        </c:ser>
        <c:ser>
          <c:idx val="6"/>
          <c:order val="6"/>
          <c:tx>
            <c:strRef>
              <c:f>Sheet1!$H$14</c:f>
              <c:strCache>
                <c:ptCount val="1"/>
                <c:pt idx="0">
                  <c:v>Electric Cooker</c:v>
                </c:pt>
              </c:strCache>
            </c:strRef>
          </c:tx>
          <c:invertIfNegative val="0"/>
          <c:cat>
            <c:strRef>
              <c:f>Sheet1!$A$15:$A$19</c:f>
              <c:strCache>
                <c:ptCount val="5"/>
                <c:pt idx="0">
                  <c:v>Nairobi</c:v>
                </c:pt>
                <c:pt idx="1">
                  <c:v>Coast </c:v>
                </c:pt>
                <c:pt idx="2">
                  <c:v>Eastern </c:v>
                </c:pt>
                <c:pt idx="3">
                  <c:v>North Eastern </c:v>
                </c:pt>
                <c:pt idx="4">
                  <c:v>Nyanza </c:v>
                </c:pt>
              </c:strCache>
            </c:strRef>
          </c:cat>
          <c:val>
            <c:numRef>
              <c:f>Sheet1!$H$15:$H$19</c:f>
              <c:numCache>
                <c:formatCode>General</c:formatCode>
                <c:ptCount val="5"/>
                <c:pt idx="0">
                  <c:v>2.0</c:v>
                </c:pt>
                <c:pt idx="1">
                  <c:v>0.600000000000001</c:v>
                </c:pt>
                <c:pt idx="2">
                  <c:v>0.1</c:v>
                </c:pt>
                <c:pt idx="4">
                  <c:v>0.2</c:v>
                </c:pt>
              </c:numCache>
            </c:numRef>
          </c:val>
        </c:ser>
        <c:ser>
          <c:idx val="7"/>
          <c:order val="7"/>
          <c:tx>
            <c:strRef>
              <c:f>Sheet1!$I$14</c:f>
              <c:strCache>
                <c:ptCount val="1"/>
                <c:pt idx="0">
                  <c:v>Other</c:v>
                </c:pt>
              </c:strCache>
            </c:strRef>
          </c:tx>
          <c:invertIfNegative val="0"/>
          <c:cat>
            <c:strRef>
              <c:f>Sheet1!$A$15:$A$19</c:f>
              <c:strCache>
                <c:ptCount val="5"/>
                <c:pt idx="0">
                  <c:v>Nairobi</c:v>
                </c:pt>
                <c:pt idx="1">
                  <c:v>Coast </c:v>
                </c:pt>
                <c:pt idx="2">
                  <c:v>Eastern </c:v>
                </c:pt>
                <c:pt idx="3">
                  <c:v>North Eastern </c:v>
                </c:pt>
                <c:pt idx="4">
                  <c:v>Nyanza </c:v>
                </c:pt>
              </c:strCache>
            </c:strRef>
          </c:cat>
          <c:val>
            <c:numRef>
              <c:f>Sheet1!$I$15:$I$19</c:f>
              <c:numCache>
                <c:formatCode>General</c:formatCode>
                <c:ptCount val="5"/>
                <c:pt idx="0">
                  <c:v>1.4</c:v>
                </c:pt>
                <c:pt idx="1">
                  <c:v>0.4</c:v>
                </c:pt>
                <c:pt idx="2">
                  <c:v>0.600000000000001</c:v>
                </c:pt>
                <c:pt idx="3">
                  <c:v>0.4</c:v>
                </c:pt>
                <c:pt idx="4">
                  <c:v>0.2</c:v>
                </c:pt>
              </c:numCache>
            </c:numRef>
          </c:val>
        </c:ser>
        <c:dLbls>
          <c:showLegendKey val="0"/>
          <c:showVal val="0"/>
          <c:showCatName val="0"/>
          <c:showSerName val="0"/>
          <c:showPercent val="0"/>
          <c:showBubbleSize val="0"/>
        </c:dLbls>
        <c:gapWidth val="150"/>
        <c:overlap val="100"/>
        <c:axId val="596599752"/>
        <c:axId val="596602728"/>
      </c:barChart>
      <c:catAx>
        <c:axId val="596599752"/>
        <c:scaling>
          <c:orientation val="minMax"/>
        </c:scaling>
        <c:delete val="0"/>
        <c:axPos val="b"/>
        <c:numFmt formatCode="General" sourceLinked="0"/>
        <c:majorTickMark val="out"/>
        <c:minorTickMark val="none"/>
        <c:tickLblPos val="nextTo"/>
        <c:crossAx val="596602728"/>
        <c:crosses val="autoZero"/>
        <c:auto val="1"/>
        <c:lblAlgn val="ctr"/>
        <c:lblOffset val="100"/>
        <c:noMultiLvlLbl val="0"/>
      </c:catAx>
      <c:valAx>
        <c:axId val="596602728"/>
        <c:scaling>
          <c:orientation val="minMax"/>
        </c:scaling>
        <c:delete val="0"/>
        <c:axPos val="l"/>
        <c:majorGridlines/>
        <c:title>
          <c:tx>
            <c:rich>
              <a:bodyPr rot="-5400000" vert="horz"/>
              <a:lstStyle/>
              <a:p>
                <a:pPr>
                  <a:defRPr/>
                </a:pPr>
                <a:r>
                  <a:rPr lang="en-GB"/>
                  <a:t>Percentage (%)</a:t>
                </a:r>
              </a:p>
            </c:rich>
          </c:tx>
          <c:layout/>
          <c:overlay val="0"/>
        </c:title>
        <c:numFmt formatCode="General" sourceLinked="1"/>
        <c:majorTickMark val="out"/>
        <c:minorTickMark val="none"/>
        <c:tickLblPos val="nextTo"/>
        <c:crossAx val="596599752"/>
        <c:crosses val="autoZero"/>
        <c:crossBetween val="between"/>
      </c:valAx>
    </c:plotArea>
    <c:legend>
      <c:legendPos val="r"/>
      <c:layout/>
      <c:overlay val="0"/>
    </c:legend>
    <c:plotVisOnly val="1"/>
    <c:dispBlanksAs val="gap"/>
    <c:showDLblsOverMax val="0"/>
  </c:chart>
  <c:txPr>
    <a:bodyPr/>
    <a:lstStyle/>
    <a:p>
      <a:pPr>
        <a:defRPr sz="9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Sheet1!$B$6</c:f>
              <c:strCache>
                <c:ptCount val="1"/>
                <c:pt idx="0">
                  <c:v>Traditional 3 Stone Fire</c:v>
                </c:pt>
              </c:strCache>
            </c:strRef>
          </c:tx>
          <c:invertIfNegative val="0"/>
          <c:dLbls>
            <c:dLbl>
              <c:idx val="0"/>
              <c:layout/>
              <c:tx>
                <c:rich>
                  <a:bodyPr/>
                  <a:lstStyle/>
                  <a:p>
                    <a:r>
                      <a:rPr lang="en-US" smtClean="0"/>
                      <a:t>21.9%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9.6%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34.8%</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Sheet1!$A$7:$A$9</c:f>
              <c:strCache>
                <c:ptCount val="3"/>
                <c:pt idx="0">
                  <c:v>Central </c:v>
                </c:pt>
                <c:pt idx="1">
                  <c:v>Rift Valley</c:v>
                </c:pt>
                <c:pt idx="2">
                  <c:v>Western</c:v>
                </c:pt>
              </c:strCache>
            </c:strRef>
          </c:cat>
          <c:val>
            <c:numRef>
              <c:f>Sheet1!$B$7:$B$9</c:f>
              <c:numCache>
                <c:formatCode>General</c:formatCode>
                <c:ptCount val="3"/>
                <c:pt idx="0">
                  <c:v>21.9</c:v>
                </c:pt>
                <c:pt idx="1">
                  <c:v>9.6</c:v>
                </c:pt>
                <c:pt idx="2">
                  <c:v>34.8</c:v>
                </c:pt>
              </c:numCache>
            </c:numRef>
          </c:val>
        </c:ser>
        <c:ser>
          <c:idx val="1"/>
          <c:order val="1"/>
          <c:tx>
            <c:strRef>
              <c:f>Sheet1!$C$6</c:f>
              <c:strCache>
                <c:ptCount val="1"/>
                <c:pt idx="0">
                  <c:v>Improved Cookstove (firewood)</c:v>
                </c:pt>
              </c:strCache>
            </c:strRef>
          </c:tx>
          <c:invertIfNegative val="0"/>
          <c:dLbls>
            <c:dLbl>
              <c:idx val="0"/>
              <c:layout/>
              <c:tx>
                <c:rich>
                  <a:bodyPr/>
                  <a:lstStyle/>
                  <a:p>
                    <a:r>
                      <a:rPr lang="en-US"/>
                      <a:t>16</a:t>
                    </a:r>
                    <a:r>
                      <a:rPr lang="en-US" smtClean="0"/>
                      <a:t>.%7</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37.4%</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10.3%</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Sheet1!$A$7:$A$9</c:f>
              <c:strCache>
                <c:ptCount val="3"/>
                <c:pt idx="0">
                  <c:v>Central </c:v>
                </c:pt>
                <c:pt idx="1">
                  <c:v>Rift Valley</c:v>
                </c:pt>
                <c:pt idx="2">
                  <c:v>Western</c:v>
                </c:pt>
              </c:strCache>
            </c:strRef>
          </c:cat>
          <c:val>
            <c:numRef>
              <c:f>Sheet1!$C$7:$C$9</c:f>
              <c:numCache>
                <c:formatCode>General</c:formatCode>
                <c:ptCount val="3"/>
                <c:pt idx="0">
                  <c:v>16.7</c:v>
                </c:pt>
                <c:pt idx="1">
                  <c:v>37.4</c:v>
                </c:pt>
                <c:pt idx="2">
                  <c:v>10.3</c:v>
                </c:pt>
              </c:numCache>
            </c:numRef>
          </c:val>
        </c:ser>
        <c:ser>
          <c:idx val="2"/>
          <c:order val="2"/>
          <c:tx>
            <c:strRef>
              <c:f>Sheet1!$D$6</c:f>
              <c:strCache>
                <c:ptCount val="1"/>
                <c:pt idx="0">
                  <c:v>Kenya Ceramic Stove</c:v>
                </c:pt>
              </c:strCache>
            </c:strRef>
          </c:tx>
          <c:invertIfNegative val="0"/>
          <c:dLbls>
            <c:dLbl>
              <c:idx val="0"/>
              <c:layout/>
              <c:tx>
                <c:rich>
                  <a:bodyPr/>
                  <a:lstStyle/>
                  <a:p>
                    <a:r>
                      <a:rPr lang="en-US" smtClean="0"/>
                      <a:t>12%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12.8%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9.9%</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Sheet1!$A$7:$A$9</c:f>
              <c:strCache>
                <c:ptCount val="3"/>
                <c:pt idx="0">
                  <c:v>Central </c:v>
                </c:pt>
                <c:pt idx="1">
                  <c:v>Rift Valley</c:v>
                </c:pt>
                <c:pt idx="2">
                  <c:v>Western</c:v>
                </c:pt>
              </c:strCache>
            </c:strRef>
          </c:cat>
          <c:val>
            <c:numRef>
              <c:f>Sheet1!$D$7:$D$9</c:f>
              <c:numCache>
                <c:formatCode>General</c:formatCode>
                <c:ptCount val="3"/>
                <c:pt idx="0">
                  <c:v>12.0</c:v>
                </c:pt>
                <c:pt idx="1">
                  <c:v>12.8</c:v>
                </c:pt>
                <c:pt idx="2">
                  <c:v>9.9</c:v>
                </c:pt>
              </c:numCache>
            </c:numRef>
          </c:val>
        </c:ser>
        <c:ser>
          <c:idx val="3"/>
          <c:order val="3"/>
          <c:tx>
            <c:strRef>
              <c:f>Sheet1!$E$6</c:f>
              <c:strCache>
                <c:ptCount val="1"/>
                <c:pt idx="0">
                  <c:v>Charcoal Metal</c:v>
                </c:pt>
              </c:strCache>
            </c:strRef>
          </c:tx>
          <c:invertIfNegative val="0"/>
          <c:dLbls>
            <c:dLbl>
              <c:idx val="0"/>
              <c:layout/>
              <c:tx>
                <c:rich>
                  <a:bodyPr/>
                  <a:lstStyle/>
                  <a:p>
                    <a:r>
                      <a:rPr lang="en-US" smtClean="0"/>
                      <a:t>20.7%</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8.6%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Sheet1!$A$7:$A$9</c:f>
              <c:strCache>
                <c:ptCount val="3"/>
                <c:pt idx="0">
                  <c:v>Central </c:v>
                </c:pt>
                <c:pt idx="1">
                  <c:v>Rift Valley</c:v>
                </c:pt>
                <c:pt idx="2">
                  <c:v>Western</c:v>
                </c:pt>
              </c:strCache>
            </c:strRef>
          </c:cat>
          <c:val>
            <c:numRef>
              <c:f>Sheet1!$E$7:$E$9</c:f>
              <c:numCache>
                <c:formatCode>General</c:formatCode>
                <c:ptCount val="3"/>
                <c:pt idx="0">
                  <c:v>20.7</c:v>
                </c:pt>
                <c:pt idx="1">
                  <c:v>8.6</c:v>
                </c:pt>
                <c:pt idx="2">
                  <c:v>11.4</c:v>
                </c:pt>
              </c:numCache>
            </c:numRef>
          </c:val>
        </c:ser>
        <c:ser>
          <c:idx val="4"/>
          <c:order val="4"/>
          <c:tx>
            <c:strRef>
              <c:f>Sheet1!$F$6</c:f>
              <c:strCache>
                <c:ptCount val="1"/>
                <c:pt idx="0">
                  <c:v>Kerosene Stove</c:v>
                </c:pt>
              </c:strCache>
            </c:strRef>
          </c:tx>
          <c:invertIfNegative val="0"/>
          <c:dLbls>
            <c:dLbl>
              <c:idx val="0"/>
              <c:layout/>
              <c:tx>
                <c:rich>
                  <a:bodyPr/>
                  <a:lstStyle/>
                  <a:p>
                    <a:r>
                      <a:rPr lang="en-US" smtClean="0"/>
                      <a:t>17.6%</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7%</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14.4%</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Sheet1!$A$7:$A$9</c:f>
              <c:strCache>
                <c:ptCount val="3"/>
                <c:pt idx="0">
                  <c:v>Central </c:v>
                </c:pt>
                <c:pt idx="1">
                  <c:v>Rift Valley</c:v>
                </c:pt>
                <c:pt idx="2">
                  <c:v>Western</c:v>
                </c:pt>
              </c:strCache>
            </c:strRef>
          </c:cat>
          <c:val>
            <c:numRef>
              <c:f>Sheet1!$F$7:$F$9</c:f>
              <c:numCache>
                <c:formatCode>General</c:formatCode>
                <c:ptCount val="3"/>
                <c:pt idx="0">
                  <c:v>17.6</c:v>
                </c:pt>
                <c:pt idx="1">
                  <c:v>7.0</c:v>
                </c:pt>
                <c:pt idx="2">
                  <c:v>14.4</c:v>
                </c:pt>
              </c:numCache>
            </c:numRef>
          </c:val>
        </c:ser>
        <c:ser>
          <c:idx val="5"/>
          <c:order val="5"/>
          <c:tx>
            <c:strRef>
              <c:f>Sheet1!$G$6</c:f>
              <c:strCache>
                <c:ptCount val="1"/>
                <c:pt idx="0">
                  <c:v>Gas Cooker</c:v>
                </c:pt>
              </c:strCache>
            </c:strRef>
          </c:tx>
          <c:invertIfNegative val="0"/>
          <c:dLbls>
            <c:dLbl>
              <c:idx val="0"/>
              <c:layout/>
              <c:tx>
                <c:rich>
                  <a:bodyPr/>
                  <a:lstStyle/>
                  <a:p>
                    <a:r>
                      <a:rPr lang="en-US" smtClean="0"/>
                      <a:t>3.4%</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3.8%</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Sheet1!$A$7:$A$9</c:f>
              <c:strCache>
                <c:ptCount val="3"/>
                <c:pt idx="0">
                  <c:v>Central </c:v>
                </c:pt>
                <c:pt idx="1">
                  <c:v>Rift Valley</c:v>
                </c:pt>
                <c:pt idx="2">
                  <c:v>Western</c:v>
                </c:pt>
              </c:strCache>
            </c:strRef>
          </c:cat>
          <c:val>
            <c:numRef>
              <c:f>Sheet1!$G$7:$G$9</c:f>
              <c:numCache>
                <c:formatCode>General</c:formatCode>
                <c:ptCount val="3"/>
                <c:pt idx="0">
                  <c:v>3.4</c:v>
                </c:pt>
                <c:pt idx="1">
                  <c:v>3.8</c:v>
                </c:pt>
                <c:pt idx="2">
                  <c:v>8.4</c:v>
                </c:pt>
              </c:numCache>
            </c:numRef>
          </c:val>
        </c:ser>
        <c:ser>
          <c:idx val="6"/>
          <c:order val="6"/>
          <c:tx>
            <c:strRef>
              <c:f>Sheet1!$H$6</c:f>
              <c:strCache>
                <c:ptCount val="1"/>
                <c:pt idx="0">
                  <c:v>Electric Cooker</c:v>
                </c:pt>
              </c:strCache>
            </c:strRef>
          </c:tx>
          <c:invertIfNegative val="0"/>
          <c:cat>
            <c:strRef>
              <c:f>Sheet1!$A$7:$A$9</c:f>
              <c:strCache>
                <c:ptCount val="3"/>
                <c:pt idx="0">
                  <c:v>Central </c:v>
                </c:pt>
                <c:pt idx="1">
                  <c:v>Rift Valley</c:v>
                </c:pt>
                <c:pt idx="2">
                  <c:v>Western</c:v>
                </c:pt>
              </c:strCache>
            </c:strRef>
          </c:cat>
          <c:val>
            <c:numRef>
              <c:f>Sheet1!$H$7:$H$9</c:f>
              <c:numCache>
                <c:formatCode>General</c:formatCode>
                <c:ptCount val="3"/>
                <c:pt idx="0">
                  <c:v>0.2</c:v>
                </c:pt>
              </c:numCache>
            </c:numRef>
          </c:val>
        </c:ser>
        <c:ser>
          <c:idx val="7"/>
          <c:order val="7"/>
          <c:tx>
            <c:strRef>
              <c:f>Sheet1!$I$6</c:f>
              <c:strCache>
                <c:ptCount val="1"/>
                <c:pt idx="0">
                  <c:v>Other</c:v>
                </c:pt>
              </c:strCache>
            </c:strRef>
          </c:tx>
          <c:invertIfNegative val="0"/>
          <c:dLbls>
            <c:dLbl>
              <c:idx val="0"/>
              <c:layout/>
              <c:tx>
                <c:rich>
                  <a:bodyPr/>
                  <a:lstStyle/>
                  <a:p>
                    <a:r>
                      <a:rPr lang="en-US" smtClean="0"/>
                      <a:t>7.7%</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smtClean="0"/>
                      <a:t>20.3%</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smtClean="0"/>
                      <a:t>9.1%</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Sheet1!$A$7:$A$9</c:f>
              <c:strCache>
                <c:ptCount val="3"/>
                <c:pt idx="0">
                  <c:v>Central </c:v>
                </c:pt>
                <c:pt idx="1">
                  <c:v>Rift Valley</c:v>
                </c:pt>
                <c:pt idx="2">
                  <c:v>Western</c:v>
                </c:pt>
              </c:strCache>
            </c:strRef>
          </c:cat>
          <c:val>
            <c:numRef>
              <c:f>Sheet1!$I$7:$I$9</c:f>
              <c:numCache>
                <c:formatCode>General</c:formatCode>
                <c:ptCount val="3"/>
                <c:pt idx="0">
                  <c:v>7.7</c:v>
                </c:pt>
                <c:pt idx="1">
                  <c:v>20.3</c:v>
                </c:pt>
                <c:pt idx="2">
                  <c:v>9.1</c:v>
                </c:pt>
              </c:numCache>
            </c:numRef>
          </c:val>
        </c:ser>
        <c:dLbls>
          <c:showLegendKey val="0"/>
          <c:showVal val="0"/>
          <c:showCatName val="0"/>
          <c:showSerName val="0"/>
          <c:showPercent val="0"/>
          <c:showBubbleSize val="0"/>
        </c:dLbls>
        <c:gapWidth val="150"/>
        <c:overlap val="100"/>
        <c:axId val="605134424"/>
        <c:axId val="605137368"/>
      </c:barChart>
      <c:catAx>
        <c:axId val="605134424"/>
        <c:scaling>
          <c:orientation val="minMax"/>
        </c:scaling>
        <c:delete val="0"/>
        <c:axPos val="b"/>
        <c:numFmt formatCode="General" sourceLinked="0"/>
        <c:majorTickMark val="out"/>
        <c:minorTickMark val="none"/>
        <c:tickLblPos val="nextTo"/>
        <c:crossAx val="605137368"/>
        <c:crosses val="autoZero"/>
        <c:auto val="1"/>
        <c:lblAlgn val="ctr"/>
        <c:lblOffset val="100"/>
        <c:noMultiLvlLbl val="0"/>
      </c:catAx>
      <c:valAx>
        <c:axId val="605137368"/>
        <c:scaling>
          <c:orientation val="minMax"/>
          <c:max val="120.0"/>
        </c:scaling>
        <c:delete val="0"/>
        <c:axPos val="l"/>
        <c:majorGridlines/>
        <c:title>
          <c:tx>
            <c:rich>
              <a:bodyPr rot="-5400000" vert="horz"/>
              <a:lstStyle/>
              <a:p>
                <a:pPr>
                  <a:defRPr/>
                </a:pPr>
                <a:r>
                  <a:rPr lang="en-GB" dirty="0" smtClean="0"/>
                  <a:t>Percentage</a:t>
                </a:r>
                <a:r>
                  <a:rPr lang="en-GB" baseline="0" dirty="0" smtClean="0"/>
                  <a:t> (%)</a:t>
                </a:r>
                <a:endParaRPr lang="en-GB" dirty="0"/>
              </a:p>
            </c:rich>
          </c:tx>
          <c:layout/>
          <c:overlay val="0"/>
        </c:title>
        <c:numFmt formatCode="#,##0" sourceLinked="0"/>
        <c:majorTickMark val="out"/>
        <c:minorTickMark val="none"/>
        <c:tickLblPos val="nextTo"/>
        <c:crossAx val="605134424"/>
        <c:crosses val="autoZero"/>
        <c:crossBetween val="between"/>
        <c:majorUnit val="20.0"/>
      </c:valAx>
    </c:plotArea>
    <c:legend>
      <c:legendPos val="r"/>
      <c:layout/>
      <c:overlay val="0"/>
    </c:legend>
    <c:plotVisOnly val="1"/>
    <c:dispBlanksAs val="gap"/>
    <c:showDLblsOverMax val="0"/>
  </c:chart>
  <c:txPr>
    <a:bodyPr/>
    <a:lstStyle/>
    <a:p>
      <a:pPr>
        <a:defRPr sz="11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col"/>
        <c:grouping val="clustered"/>
        <c:varyColors val="0"/>
        <c:ser>
          <c:idx val="0"/>
          <c:order val="0"/>
          <c:tx>
            <c:strRef>
              <c:f>Sheet5!$B$1</c:f>
              <c:strCache>
                <c:ptCount val="1"/>
                <c:pt idx="0">
                  <c:v>Cost - USD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Sheet5!$A$2:$A$14</c:f>
              <c:strCache>
                <c:ptCount val="13"/>
                <c:pt idx="0">
                  <c:v>Envirofit G-3300 Stove</c:v>
                </c:pt>
                <c:pt idx="1">
                  <c:v>Philips Natural Draft Stove HD4008</c:v>
                </c:pt>
                <c:pt idx="2">
                  <c:v>StoveTec Greenfire Wood Stove</c:v>
                </c:pt>
                <c:pt idx="3">
                  <c:v>Upesi Portable Stove</c:v>
                </c:pt>
                <c:pt idx="4">
                  <c:v>KCJ (Kenya Ceramic Jiko) Standard Stove</c:v>
                </c:pt>
                <c:pt idx="5">
                  <c:v>Jiko Poa</c:v>
                </c:pt>
                <c:pt idx="6">
                  <c:v>Jiko Kisasa</c:v>
                </c:pt>
                <c:pt idx="7">
                  <c:v>Kuni Mbili</c:v>
                </c:pt>
                <c:pt idx="8">
                  <c:v>Brick Rocket stove</c:v>
                </c:pt>
                <c:pt idx="9">
                  <c:v>kerosene stove</c:v>
                </c:pt>
                <c:pt idx="10">
                  <c:v>LPG Stove</c:v>
                </c:pt>
                <c:pt idx="11">
                  <c:v>Save 80 </c:v>
                </c:pt>
                <c:pt idx="12">
                  <c:v>Uhai stove</c:v>
                </c:pt>
              </c:strCache>
            </c:strRef>
          </c:cat>
          <c:val>
            <c:numRef>
              <c:f>Sheet5!$B$2:$B$14</c:f>
              <c:numCache>
                <c:formatCode>General</c:formatCode>
                <c:ptCount val="13"/>
                <c:pt idx="0">
                  <c:v>31.0</c:v>
                </c:pt>
                <c:pt idx="1">
                  <c:v>31.0</c:v>
                </c:pt>
                <c:pt idx="2">
                  <c:v>9.0</c:v>
                </c:pt>
                <c:pt idx="3">
                  <c:v>9.5</c:v>
                </c:pt>
                <c:pt idx="4">
                  <c:v>6.0</c:v>
                </c:pt>
                <c:pt idx="5">
                  <c:v>16.0</c:v>
                </c:pt>
                <c:pt idx="6">
                  <c:v>4.0</c:v>
                </c:pt>
                <c:pt idx="7">
                  <c:v>10.0</c:v>
                </c:pt>
                <c:pt idx="8">
                  <c:v>20.0</c:v>
                </c:pt>
                <c:pt idx="9">
                  <c:v>6.0</c:v>
                </c:pt>
                <c:pt idx="10">
                  <c:v>20.0</c:v>
                </c:pt>
                <c:pt idx="11">
                  <c:v>72.0</c:v>
                </c:pt>
                <c:pt idx="12">
                  <c:v>11.0</c:v>
                </c:pt>
              </c:numCache>
            </c:numRef>
          </c:val>
        </c:ser>
        <c:dLbls>
          <c:showLegendKey val="0"/>
          <c:showVal val="0"/>
          <c:showCatName val="0"/>
          <c:showSerName val="0"/>
          <c:showPercent val="0"/>
          <c:showBubbleSize val="0"/>
        </c:dLbls>
        <c:gapWidth val="150"/>
        <c:axId val="605236856"/>
        <c:axId val="605239832"/>
      </c:barChart>
      <c:catAx>
        <c:axId val="605236856"/>
        <c:scaling>
          <c:orientation val="minMax"/>
        </c:scaling>
        <c:delete val="0"/>
        <c:axPos val="b"/>
        <c:numFmt formatCode="General" sourceLinked="0"/>
        <c:majorTickMark val="out"/>
        <c:minorTickMark val="none"/>
        <c:tickLblPos val="nextTo"/>
        <c:crossAx val="605239832"/>
        <c:crosses val="autoZero"/>
        <c:auto val="1"/>
        <c:lblAlgn val="ctr"/>
        <c:lblOffset val="100"/>
        <c:noMultiLvlLbl val="0"/>
      </c:catAx>
      <c:valAx>
        <c:axId val="605239832"/>
        <c:scaling>
          <c:orientation val="minMax"/>
        </c:scaling>
        <c:delete val="0"/>
        <c:axPos val="l"/>
        <c:majorGridlines/>
        <c:title>
          <c:tx>
            <c:rich>
              <a:bodyPr rot="-5400000" vert="horz"/>
              <a:lstStyle/>
              <a:p>
                <a:pPr>
                  <a:defRPr/>
                </a:pPr>
                <a:r>
                  <a:rPr lang="en-US"/>
                  <a:t>Cost in USD</a:t>
                </a:r>
              </a:p>
            </c:rich>
          </c:tx>
          <c:layout/>
          <c:overlay val="0"/>
        </c:title>
        <c:numFmt formatCode="General" sourceLinked="1"/>
        <c:majorTickMark val="out"/>
        <c:minorTickMark val="none"/>
        <c:tickLblPos val="nextTo"/>
        <c:crossAx val="605236856"/>
        <c:crosses val="autoZero"/>
        <c:crossBetween val="between"/>
      </c:valAx>
    </c:plotArea>
    <c:legend>
      <c:legendPos val="r"/>
      <c:layout/>
      <c:overlay val="0"/>
    </c:legend>
    <c:plotVisOnly val="1"/>
    <c:dispBlanksAs val="gap"/>
    <c:showDLblsOverMax val="0"/>
  </c:chart>
  <c:txPr>
    <a:bodyPr/>
    <a:lstStyle/>
    <a:p>
      <a:pPr>
        <a:defRPr sz="11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a:pPr>
            <a:r>
              <a:rPr lang="en-US"/>
              <a:t>Total expenditure on fuel (Kshs/month)</a:t>
            </a:r>
          </a:p>
        </c:rich>
      </c:tx>
      <c:layout/>
      <c:overlay val="0"/>
    </c:title>
    <c:autoTitleDeleted val="0"/>
    <c:plotArea>
      <c:layout/>
      <c:barChart>
        <c:barDir val="col"/>
        <c:grouping val="clustered"/>
        <c:varyColors val="0"/>
        <c:ser>
          <c:idx val="0"/>
          <c:order val="0"/>
          <c:tx>
            <c:strRef>
              <c:f>Sheet1!$B$17</c:f>
              <c:strCache>
                <c:ptCount val="1"/>
                <c:pt idx="0">
                  <c:v>Kshs/Month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Sheet1!$A$18:$A$26</c:f>
              <c:strCache>
                <c:ptCount val="9"/>
                <c:pt idx="0">
                  <c:v>Fuel wood </c:v>
                </c:pt>
                <c:pt idx="1">
                  <c:v>Charcoal </c:v>
                </c:pt>
                <c:pt idx="2">
                  <c:v>Electricity  </c:v>
                </c:pt>
                <c:pt idx="3">
                  <c:v>Kerosene</c:v>
                </c:pt>
                <c:pt idx="4">
                  <c:v>LPG </c:v>
                </c:pt>
                <c:pt idx="5">
                  <c:v>Lubricants </c:v>
                </c:pt>
                <c:pt idx="6">
                  <c:v>Motor Spirit Premium price</c:v>
                </c:pt>
                <c:pt idx="7">
                  <c:v>Automotive Gas Oil price</c:v>
                </c:pt>
                <c:pt idx="8">
                  <c:v>Biogas</c:v>
                </c:pt>
              </c:strCache>
            </c:strRef>
          </c:cat>
          <c:val>
            <c:numRef>
              <c:f>Sheet1!$B$18:$B$26</c:f>
              <c:numCache>
                <c:formatCode>General</c:formatCode>
                <c:ptCount val="9"/>
                <c:pt idx="0">
                  <c:v>700.0</c:v>
                </c:pt>
                <c:pt idx="1">
                  <c:v>1000.0</c:v>
                </c:pt>
                <c:pt idx="2">
                  <c:v>4933.0</c:v>
                </c:pt>
                <c:pt idx="3">
                  <c:v>277.0</c:v>
                </c:pt>
                <c:pt idx="4">
                  <c:v>2647.0</c:v>
                </c:pt>
                <c:pt idx="5">
                  <c:v>1254.8</c:v>
                </c:pt>
                <c:pt idx="6">
                  <c:v>3509.34</c:v>
                </c:pt>
                <c:pt idx="7">
                  <c:v>2243.52</c:v>
                </c:pt>
                <c:pt idx="8">
                  <c:v>3000.0</c:v>
                </c:pt>
              </c:numCache>
            </c:numRef>
          </c:val>
        </c:ser>
        <c:dLbls>
          <c:showLegendKey val="0"/>
          <c:showVal val="0"/>
          <c:showCatName val="0"/>
          <c:showSerName val="0"/>
          <c:showPercent val="0"/>
          <c:showBubbleSize val="0"/>
        </c:dLbls>
        <c:gapWidth val="150"/>
        <c:axId val="605321016"/>
        <c:axId val="605326488"/>
      </c:barChart>
      <c:catAx>
        <c:axId val="605321016"/>
        <c:scaling>
          <c:orientation val="minMax"/>
        </c:scaling>
        <c:delete val="0"/>
        <c:axPos val="b"/>
        <c:title>
          <c:tx>
            <c:rich>
              <a:bodyPr/>
              <a:lstStyle/>
              <a:p>
                <a:pPr>
                  <a:defRPr/>
                </a:pPr>
                <a:r>
                  <a:rPr lang="en-US"/>
                  <a:t>Fuel</a:t>
                </a:r>
              </a:p>
            </c:rich>
          </c:tx>
          <c:layout/>
          <c:overlay val="0"/>
        </c:title>
        <c:numFmt formatCode="General" sourceLinked="0"/>
        <c:majorTickMark val="out"/>
        <c:minorTickMark val="none"/>
        <c:tickLblPos val="nextTo"/>
        <c:crossAx val="605326488"/>
        <c:crosses val="autoZero"/>
        <c:auto val="1"/>
        <c:lblAlgn val="ctr"/>
        <c:lblOffset val="100"/>
        <c:noMultiLvlLbl val="0"/>
      </c:catAx>
      <c:valAx>
        <c:axId val="605326488"/>
        <c:scaling>
          <c:orientation val="minMax"/>
        </c:scaling>
        <c:delete val="0"/>
        <c:axPos val="l"/>
        <c:majorGridlines/>
        <c:title>
          <c:tx>
            <c:rich>
              <a:bodyPr rot="-5400000" vert="horz"/>
              <a:lstStyle/>
              <a:p>
                <a:pPr>
                  <a:defRPr/>
                </a:pPr>
                <a:r>
                  <a:rPr lang="en-US"/>
                  <a:t>Cost per month (Kshs)</a:t>
                </a:r>
              </a:p>
            </c:rich>
          </c:tx>
          <c:layout/>
          <c:overlay val="0"/>
        </c:title>
        <c:numFmt formatCode="General" sourceLinked="1"/>
        <c:majorTickMark val="out"/>
        <c:minorTickMark val="none"/>
        <c:tickLblPos val="nextTo"/>
        <c:crossAx val="605321016"/>
        <c:crosses val="autoZero"/>
        <c:crossBetween val="between"/>
      </c:valAx>
    </c:plotArea>
    <c:legend>
      <c:legendPos val="r"/>
      <c:layout/>
      <c:overlay val="0"/>
    </c:legend>
    <c:plotVisOnly val="1"/>
    <c:dispBlanksAs val="gap"/>
    <c:showDLblsOverMax val="0"/>
  </c:chart>
  <c:txPr>
    <a:bodyPr/>
    <a:lstStyle/>
    <a:p>
      <a:pPr>
        <a:defRPr sz="11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TT" sz="1200"/>
            </a:pPr>
            <a:r>
              <a:rPr lang="en-US" sz="1200" dirty="0"/>
              <a:t>Education of household head</a:t>
            </a:r>
          </a:p>
        </c:rich>
      </c:tx>
      <c:overlay val="1"/>
    </c:title>
    <c:autoTitleDeleted val="0"/>
    <c:plotArea>
      <c:layout>
        <c:manualLayout>
          <c:layoutTarget val="inner"/>
          <c:xMode val="edge"/>
          <c:yMode val="edge"/>
          <c:x val="0.26592480734429"/>
          <c:y val="0.195717774861477"/>
          <c:w val="0.500608828006089"/>
          <c:h val="0.693171114027415"/>
        </c:manualLayout>
      </c:layout>
      <c:pieChart>
        <c:varyColors val="1"/>
        <c:ser>
          <c:idx val="0"/>
          <c:order val="0"/>
          <c:dLbls>
            <c:spPr>
              <a:noFill/>
              <a:ln>
                <a:noFill/>
              </a:ln>
              <a:effectLst/>
            </c:spPr>
            <c:txPr>
              <a:bodyPr/>
              <a:lstStyle/>
              <a:p>
                <a:pPr>
                  <a:defRPr lang="en-TT"/>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Sheet5!$A$10:$A$13</c:f>
              <c:strCache>
                <c:ptCount val="4"/>
                <c:pt idx="0">
                  <c:v>None</c:v>
                </c:pt>
                <c:pt idx="1">
                  <c:v>Primary</c:v>
                </c:pt>
                <c:pt idx="2">
                  <c:v>Secondary</c:v>
                </c:pt>
                <c:pt idx="3">
                  <c:v>Tertiary</c:v>
                </c:pt>
              </c:strCache>
            </c:strRef>
          </c:cat>
          <c:val>
            <c:numRef>
              <c:f>Sheet5!$B$10:$B$13</c:f>
              <c:numCache>
                <c:formatCode>0%</c:formatCode>
                <c:ptCount val="4"/>
                <c:pt idx="0">
                  <c:v>0.0500000000000001</c:v>
                </c:pt>
                <c:pt idx="1">
                  <c:v>0.36</c:v>
                </c:pt>
                <c:pt idx="2">
                  <c:v>0.55</c:v>
                </c:pt>
                <c:pt idx="3">
                  <c:v>0.0400000000000001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3-07-26T10:11:58.422" idx="5">
    <p:pos x="3942" y="3456"/>
    <p:text>this is on a very limited scale as many Saccos want to manage the process on their own and avoid the bureacracy within the organisation</p:tex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0FD416-45EA-40DF-8396-F83CA162EF0C}" type="doc">
      <dgm:prSet loTypeId="urn:microsoft.com/office/officeart/2005/8/layout/cycle6" loCatId="relationship" qsTypeId="urn:microsoft.com/office/officeart/2005/8/quickstyle/simple4" qsCatId="simple" csTypeId="urn:microsoft.com/office/officeart/2005/8/colors/accent2_2" csCatId="accent2" phldr="1"/>
      <dgm:spPr/>
    </dgm:pt>
    <dgm:pt modelId="{20EB86A1-1FAC-431C-AF78-9FE38BB6B4D7}">
      <dgm:prSet phldrT="[Text]" custT="1"/>
      <dgm:spPr/>
      <dgm:t>
        <a:bodyPr/>
        <a:lstStyle/>
        <a:p>
          <a:r>
            <a:rPr lang="en-GB" sz="1400" b="1" dirty="0" smtClean="0"/>
            <a:t>Cook stove Consumer</a:t>
          </a:r>
          <a:endParaRPr lang="en-GB" sz="1400" b="1" dirty="0"/>
        </a:p>
      </dgm:t>
    </dgm:pt>
    <dgm:pt modelId="{803F522A-6104-476C-91B5-4F3DCABFEC1F}" type="parTrans" cxnId="{B17AD390-1E0A-4ED5-BDD5-2E3EE4E0C2BC}">
      <dgm:prSet/>
      <dgm:spPr/>
      <dgm:t>
        <a:bodyPr/>
        <a:lstStyle/>
        <a:p>
          <a:endParaRPr lang="en-GB" sz="1400"/>
        </a:p>
      </dgm:t>
    </dgm:pt>
    <dgm:pt modelId="{4EF02D2D-DB36-4622-932F-4A939D9D9199}" type="sibTrans" cxnId="{B17AD390-1E0A-4ED5-BDD5-2E3EE4E0C2BC}">
      <dgm:prSet/>
      <dgm:spPr/>
      <dgm:t>
        <a:bodyPr/>
        <a:lstStyle/>
        <a:p>
          <a:endParaRPr lang="en-GB" sz="1400"/>
        </a:p>
      </dgm:t>
    </dgm:pt>
    <dgm:pt modelId="{105EE33A-9278-4E33-9BFF-4A1141DE6BB0}">
      <dgm:prSet phldrT="[Text]" custT="1"/>
      <dgm:spPr/>
      <dgm:t>
        <a:bodyPr/>
        <a:lstStyle/>
        <a:p>
          <a:r>
            <a:rPr lang="en-GB" sz="1400" b="1" dirty="0" smtClean="0"/>
            <a:t>Cook stove Industry	</a:t>
          </a:r>
          <a:endParaRPr lang="en-GB" sz="1400" b="1" dirty="0"/>
        </a:p>
      </dgm:t>
    </dgm:pt>
    <dgm:pt modelId="{746004C7-E59A-4151-A81D-E0C35ACC3444}" type="parTrans" cxnId="{4E11ED73-07C0-4A52-8B7D-40EF4B33AFF4}">
      <dgm:prSet/>
      <dgm:spPr/>
      <dgm:t>
        <a:bodyPr/>
        <a:lstStyle/>
        <a:p>
          <a:endParaRPr lang="en-GB" sz="1400"/>
        </a:p>
      </dgm:t>
    </dgm:pt>
    <dgm:pt modelId="{D29971FC-CCDB-498F-9D8B-7E82D5F27631}" type="sibTrans" cxnId="{4E11ED73-07C0-4A52-8B7D-40EF4B33AFF4}">
      <dgm:prSet/>
      <dgm:spPr/>
      <dgm:t>
        <a:bodyPr/>
        <a:lstStyle/>
        <a:p>
          <a:endParaRPr lang="en-GB" sz="1400"/>
        </a:p>
      </dgm:t>
    </dgm:pt>
    <dgm:pt modelId="{4C7807B6-0E59-4BC7-A0F9-7AFADB6E1EED}">
      <dgm:prSet custT="1"/>
      <dgm:spPr/>
      <dgm:t>
        <a:bodyPr/>
        <a:lstStyle/>
        <a:p>
          <a:r>
            <a:rPr lang="en-GB" sz="1400" b="1" dirty="0" smtClean="0"/>
            <a:t>Macro-environment</a:t>
          </a:r>
          <a:endParaRPr lang="en-GB" sz="1400" b="1" dirty="0"/>
        </a:p>
      </dgm:t>
    </dgm:pt>
    <dgm:pt modelId="{156BE963-771F-4715-933A-0653975AD2EF}" type="parTrans" cxnId="{5C4414D9-C9F6-466D-BAEB-CE3D28A68AC7}">
      <dgm:prSet/>
      <dgm:spPr/>
      <dgm:t>
        <a:bodyPr/>
        <a:lstStyle/>
        <a:p>
          <a:endParaRPr lang="en-GB" sz="1400"/>
        </a:p>
      </dgm:t>
    </dgm:pt>
    <dgm:pt modelId="{728E56A0-121A-479D-AD0A-4BB02C0068C1}" type="sibTrans" cxnId="{5C4414D9-C9F6-466D-BAEB-CE3D28A68AC7}">
      <dgm:prSet/>
      <dgm:spPr/>
      <dgm:t>
        <a:bodyPr/>
        <a:lstStyle/>
        <a:p>
          <a:endParaRPr lang="en-GB" sz="1400"/>
        </a:p>
      </dgm:t>
    </dgm:pt>
    <dgm:pt modelId="{D930D19B-34F8-4693-949B-A2C32E9D5252}">
      <dgm:prSet phldrT="[Text]" custT="1"/>
      <dgm:spPr/>
      <dgm:t>
        <a:bodyPr/>
        <a:lstStyle/>
        <a:p>
          <a:r>
            <a:rPr lang="en-GB" sz="1400" b="1" dirty="0" smtClean="0"/>
            <a:t>Energy Demand</a:t>
          </a:r>
          <a:endParaRPr lang="en-GB" sz="1400" b="1" dirty="0"/>
        </a:p>
      </dgm:t>
    </dgm:pt>
    <dgm:pt modelId="{9C76250E-DE61-4878-A732-54401FCA593B}" type="sibTrans" cxnId="{B4BC0925-948B-42BB-B73F-22807CBC92EE}">
      <dgm:prSet/>
      <dgm:spPr/>
      <dgm:t>
        <a:bodyPr/>
        <a:lstStyle/>
        <a:p>
          <a:endParaRPr lang="en-GB" sz="1400"/>
        </a:p>
      </dgm:t>
    </dgm:pt>
    <dgm:pt modelId="{C0B6492E-A940-4828-AEB2-2C80DB195EFE}" type="parTrans" cxnId="{B4BC0925-948B-42BB-B73F-22807CBC92EE}">
      <dgm:prSet/>
      <dgm:spPr/>
      <dgm:t>
        <a:bodyPr/>
        <a:lstStyle/>
        <a:p>
          <a:endParaRPr lang="en-GB" sz="1400"/>
        </a:p>
      </dgm:t>
    </dgm:pt>
    <dgm:pt modelId="{07D19186-586A-4C5C-A039-375D995AB848}" type="pres">
      <dgm:prSet presAssocID="{030FD416-45EA-40DF-8396-F83CA162EF0C}" presName="cycle" presStyleCnt="0">
        <dgm:presLayoutVars>
          <dgm:dir/>
          <dgm:resizeHandles val="exact"/>
        </dgm:presLayoutVars>
      </dgm:prSet>
      <dgm:spPr/>
    </dgm:pt>
    <dgm:pt modelId="{65315F2F-E6CC-4F23-984B-A4ADD40073BC}" type="pres">
      <dgm:prSet presAssocID="{D930D19B-34F8-4693-949B-A2C32E9D5252}" presName="node" presStyleLbl="node1" presStyleIdx="0" presStyleCnt="4">
        <dgm:presLayoutVars>
          <dgm:bulletEnabled val="1"/>
        </dgm:presLayoutVars>
      </dgm:prSet>
      <dgm:spPr/>
      <dgm:t>
        <a:bodyPr/>
        <a:lstStyle/>
        <a:p>
          <a:endParaRPr lang="en-GB"/>
        </a:p>
      </dgm:t>
    </dgm:pt>
    <dgm:pt modelId="{3CD80A8A-D456-4719-BE1F-75323D307334}" type="pres">
      <dgm:prSet presAssocID="{D930D19B-34F8-4693-949B-A2C32E9D5252}" presName="spNode" presStyleCnt="0"/>
      <dgm:spPr/>
    </dgm:pt>
    <dgm:pt modelId="{6F5626EA-8274-4711-9B56-775BF8F23ED4}" type="pres">
      <dgm:prSet presAssocID="{9C76250E-DE61-4878-A732-54401FCA593B}" presName="sibTrans" presStyleLbl="sibTrans1D1" presStyleIdx="0" presStyleCnt="4"/>
      <dgm:spPr/>
      <dgm:t>
        <a:bodyPr/>
        <a:lstStyle/>
        <a:p>
          <a:endParaRPr lang="en-GB"/>
        </a:p>
      </dgm:t>
    </dgm:pt>
    <dgm:pt modelId="{9074328A-222B-4147-A48B-EBD4A7585BB1}" type="pres">
      <dgm:prSet presAssocID="{20EB86A1-1FAC-431C-AF78-9FE38BB6B4D7}" presName="node" presStyleLbl="node1" presStyleIdx="1" presStyleCnt="4">
        <dgm:presLayoutVars>
          <dgm:bulletEnabled val="1"/>
        </dgm:presLayoutVars>
      </dgm:prSet>
      <dgm:spPr/>
      <dgm:t>
        <a:bodyPr/>
        <a:lstStyle/>
        <a:p>
          <a:endParaRPr lang="en-GB"/>
        </a:p>
      </dgm:t>
    </dgm:pt>
    <dgm:pt modelId="{EFBDCD05-BAA7-4B63-9847-4A63DE3D1E83}" type="pres">
      <dgm:prSet presAssocID="{20EB86A1-1FAC-431C-AF78-9FE38BB6B4D7}" presName="spNode" presStyleCnt="0"/>
      <dgm:spPr/>
    </dgm:pt>
    <dgm:pt modelId="{766BA0CD-EE7D-4EAD-9034-B10FEA7F7FA5}" type="pres">
      <dgm:prSet presAssocID="{4EF02D2D-DB36-4622-932F-4A939D9D9199}" presName="sibTrans" presStyleLbl="sibTrans1D1" presStyleIdx="1" presStyleCnt="4"/>
      <dgm:spPr/>
      <dgm:t>
        <a:bodyPr/>
        <a:lstStyle/>
        <a:p>
          <a:endParaRPr lang="en-GB"/>
        </a:p>
      </dgm:t>
    </dgm:pt>
    <dgm:pt modelId="{76F96717-70CA-4BD3-B9B7-E7CE6782DD07}" type="pres">
      <dgm:prSet presAssocID="{105EE33A-9278-4E33-9BFF-4A1141DE6BB0}" presName="node" presStyleLbl="node1" presStyleIdx="2" presStyleCnt="4">
        <dgm:presLayoutVars>
          <dgm:bulletEnabled val="1"/>
        </dgm:presLayoutVars>
      </dgm:prSet>
      <dgm:spPr/>
      <dgm:t>
        <a:bodyPr/>
        <a:lstStyle/>
        <a:p>
          <a:endParaRPr lang="en-GB"/>
        </a:p>
      </dgm:t>
    </dgm:pt>
    <dgm:pt modelId="{8F9E9092-156A-471A-8B3D-4ABC1EE92D5D}" type="pres">
      <dgm:prSet presAssocID="{105EE33A-9278-4E33-9BFF-4A1141DE6BB0}" presName="spNode" presStyleCnt="0"/>
      <dgm:spPr/>
    </dgm:pt>
    <dgm:pt modelId="{D66C55CC-C77E-4593-9A46-51E3148EE356}" type="pres">
      <dgm:prSet presAssocID="{D29971FC-CCDB-498F-9D8B-7E82D5F27631}" presName="sibTrans" presStyleLbl="sibTrans1D1" presStyleIdx="2" presStyleCnt="4"/>
      <dgm:spPr/>
      <dgm:t>
        <a:bodyPr/>
        <a:lstStyle/>
        <a:p>
          <a:endParaRPr lang="en-GB"/>
        </a:p>
      </dgm:t>
    </dgm:pt>
    <dgm:pt modelId="{C8A1B33D-D7BC-4792-9CCD-6AE2F148AA9B}" type="pres">
      <dgm:prSet presAssocID="{4C7807B6-0E59-4BC7-A0F9-7AFADB6E1EED}" presName="node" presStyleLbl="node1" presStyleIdx="3" presStyleCnt="4" custScaleX="118824">
        <dgm:presLayoutVars>
          <dgm:bulletEnabled val="1"/>
        </dgm:presLayoutVars>
      </dgm:prSet>
      <dgm:spPr/>
      <dgm:t>
        <a:bodyPr/>
        <a:lstStyle/>
        <a:p>
          <a:endParaRPr lang="en-GB"/>
        </a:p>
      </dgm:t>
    </dgm:pt>
    <dgm:pt modelId="{9DFD5A68-B3F9-4430-80A2-EE950FB60E81}" type="pres">
      <dgm:prSet presAssocID="{4C7807B6-0E59-4BC7-A0F9-7AFADB6E1EED}" presName="spNode" presStyleCnt="0"/>
      <dgm:spPr/>
    </dgm:pt>
    <dgm:pt modelId="{2D83FFB9-C80B-4C28-A3DC-B44503725C17}" type="pres">
      <dgm:prSet presAssocID="{728E56A0-121A-479D-AD0A-4BB02C0068C1}" presName="sibTrans" presStyleLbl="sibTrans1D1" presStyleIdx="3" presStyleCnt="4"/>
      <dgm:spPr/>
      <dgm:t>
        <a:bodyPr/>
        <a:lstStyle/>
        <a:p>
          <a:endParaRPr lang="en-GB"/>
        </a:p>
      </dgm:t>
    </dgm:pt>
  </dgm:ptLst>
  <dgm:cxnLst>
    <dgm:cxn modelId="{E1291CC0-43F9-449A-9521-6AEF03568E13}" type="presOf" srcId="{105EE33A-9278-4E33-9BFF-4A1141DE6BB0}" destId="{76F96717-70CA-4BD3-B9B7-E7CE6782DD07}" srcOrd="0" destOrd="0" presId="urn:microsoft.com/office/officeart/2005/8/layout/cycle6"/>
    <dgm:cxn modelId="{CAE34700-EA4F-4556-89E3-E33C40AE540E}" type="presOf" srcId="{D29971FC-CCDB-498F-9D8B-7E82D5F27631}" destId="{D66C55CC-C77E-4593-9A46-51E3148EE356}" srcOrd="0" destOrd="0" presId="urn:microsoft.com/office/officeart/2005/8/layout/cycle6"/>
    <dgm:cxn modelId="{F4286C00-10C4-4E05-B5EE-04A5A861EA37}" type="presOf" srcId="{030FD416-45EA-40DF-8396-F83CA162EF0C}" destId="{07D19186-586A-4C5C-A039-375D995AB848}" srcOrd="0" destOrd="0" presId="urn:microsoft.com/office/officeart/2005/8/layout/cycle6"/>
    <dgm:cxn modelId="{5C4414D9-C9F6-466D-BAEB-CE3D28A68AC7}" srcId="{030FD416-45EA-40DF-8396-F83CA162EF0C}" destId="{4C7807B6-0E59-4BC7-A0F9-7AFADB6E1EED}" srcOrd="3" destOrd="0" parTransId="{156BE963-771F-4715-933A-0653975AD2EF}" sibTransId="{728E56A0-121A-479D-AD0A-4BB02C0068C1}"/>
    <dgm:cxn modelId="{B4BC0925-948B-42BB-B73F-22807CBC92EE}" srcId="{030FD416-45EA-40DF-8396-F83CA162EF0C}" destId="{D930D19B-34F8-4693-949B-A2C32E9D5252}" srcOrd="0" destOrd="0" parTransId="{C0B6492E-A940-4828-AEB2-2C80DB195EFE}" sibTransId="{9C76250E-DE61-4878-A732-54401FCA593B}"/>
    <dgm:cxn modelId="{E63E2593-3EC4-4452-B827-4A55A4DB97F1}" type="presOf" srcId="{9C76250E-DE61-4878-A732-54401FCA593B}" destId="{6F5626EA-8274-4711-9B56-775BF8F23ED4}" srcOrd="0" destOrd="0" presId="urn:microsoft.com/office/officeart/2005/8/layout/cycle6"/>
    <dgm:cxn modelId="{8F6DFC50-04CB-4099-A53F-49CC7293348A}" type="presOf" srcId="{D930D19B-34F8-4693-949B-A2C32E9D5252}" destId="{65315F2F-E6CC-4F23-984B-A4ADD40073BC}" srcOrd="0" destOrd="0" presId="urn:microsoft.com/office/officeart/2005/8/layout/cycle6"/>
    <dgm:cxn modelId="{4E11ED73-07C0-4A52-8B7D-40EF4B33AFF4}" srcId="{030FD416-45EA-40DF-8396-F83CA162EF0C}" destId="{105EE33A-9278-4E33-9BFF-4A1141DE6BB0}" srcOrd="2" destOrd="0" parTransId="{746004C7-E59A-4151-A81D-E0C35ACC3444}" sibTransId="{D29971FC-CCDB-498F-9D8B-7E82D5F27631}"/>
    <dgm:cxn modelId="{88FE5B72-CC31-4009-B3AA-0267698A81F1}" type="presOf" srcId="{4C7807B6-0E59-4BC7-A0F9-7AFADB6E1EED}" destId="{C8A1B33D-D7BC-4792-9CCD-6AE2F148AA9B}" srcOrd="0" destOrd="0" presId="urn:microsoft.com/office/officeart/2005/8/layout/cycle6"/>
    <dgm:cxn modelId="{BDD34A76-D5BD-4DAB-8FB6-DB04E03391F3}" type="presOf" srcId="{20EB86A1-1FAC-431C-AF78-9FE38BB6B4D7}" destId="{9074328A-222B-4147-A48B-EBD4A7585BB1}" srcOrd="0" destOrd="0" presId="urn:microsoft.com/office/officeart/2005/8/layout/cycle6"/>
    <dgm:cxn modelId="{8D0D511C-0C44-470C-8DA8-AEFEBF0E7219}" type="presOf" srcId="{728E56A0-121A-479D-AD0A-4BB02C0068C1}" destId="{2D83FFB9-C80B-4C28-A3DC-B44503725C17}" srcOrd="0" destOrd="0" presId="urn:microsoft.com/office/officeart/2005/8/layout/cycle6"/>
    <dgm:cxn modelId="{F3924F5E-E527-4AA0-BE54-6CEC70090460}" type="presOf" srcId="{4EF02D2D-DB36-4622-932F-4A939D9D9199}" destId="{766BA0CD-EE7D-4EAD-9034-B10FEA7F7FA5}" srcOrd="0" destOrd="0" presId="urn:microsoft.com/office/officeart/2005/8/layout/cycle6"/>
    <dgm:cxn modelId="{B17AD390-1E0A-4ED5-BDD5-2E3EE4E0C2BC}" srcId="{030FD416-45EA-40DF-8396-F83CA162EF0C}" destId="{20EB86A1-1FAC-431C-AF78-9FE38BB6B4D7}" srcOrd="1" destOrd="0" parTransId="{803F522A-6104-476C-91B5-4F3DCABFEC1F}" sibTransId="{4EF02D2D-DB36-4622-932F-4A939D9D9199}"/>
    <dgm:cxn modelId="{FF29C1E8-ABF8-4B93-9E50-E1485C1CC89E}" type="presParOf" srcId="{07D19186-586A-4C5C-A039-375D995AB848}" destId="{65315F2F-E6CC-4F23-984B-A4ADD40073BC}" srcOrd="0" destOrd="0" presId="urn:microsoft.com/office/officeart/2005/8/layout/cycle6"/>
    <dgm:cxn modelId="{84D6BC73-DF78-474B-B6E4-058CB90029A9}" type="presParOf" srcId="{07D19186-586A-4C5C-A039-375D995AB848}" destId="{3CD80A8A-D456-4719-BE1F-75323D307334}" srcOrd="1" destOrd="0" presId="urn:microsoft.com/office/officeart/2005/8/layout/cycle6"/>
    <dgm:cxn modelId="{5233F078-D210-424B-9377-F5387F52E277}" type="presParOf" srcId="{07D19186-586A-4C5C-A039-375D995AB848}" destId="{6F5626EA-8274-4711-9B56-775BF8F23ED4}" srcOrd="2" destOrd="0" presId="urn:microsoft.com/office/officeart/2005/8/layout/cycle6"/>
    <dgm:cxn modelId="{19242854-FE17-4495-933C-7AB0738638AF}" type="presParOf" srcId="{07D19186-586A-4C5C-A039-375D995AB848}" destId="{9074328A-222B-4147-A48B-EBD4A7585BB1}" srcOrd="3" destOrd="0" presId="urn:microsoft.com/office/officeart/2005/8/layout/cycle6"/>
    <dgm:cxn modelId="{148DFC5E-5F27-4ACC-96E2-70FA5DFF9D5D}" type="presParOf" srcId="{07D19186-586A-4C5C-A039-375D995AB848}" destId="{EFBDCD05-BAA7-4B63-9847-4A63DE3D1E83}" srcOrd="4" destOrd="0" presId="urn:microsoft.com/office/officeart/2005/8/layout/cycle6"/>
    <dgm:cxn modelId="{6D6F854C-B947-4A1B-9974-7B91CA2A9A8A}" type="presParOf" srcId="{07D19186-586A-4C5C-A039-375D995AB848}" destId="{766BA0CD-EE7D-4EAD-9034-B10FEA7F7FA5}" srcOrd="5" destOrd="0" presId="urn:microsoft.com/office/officeart/2005/8/layout/cycle6"/>
    <dgm:cxn modelId="{9EE372B2-FFA8-493C-B6E0-DE6D76347D2B}" type="presParOf" srcId="{07D19186-586A-4C5C-A039-375D995AB848}" destId="{76F96717-70CA-4BD3-B9B7-E7CE6782DD07}" srcOrd="6" destOrd="0" presId="urn:microsoft.com/office/officeart/2005/8/layout/cycle6"/>
    <dgm:cxn modelId="{9B01537A-855E-49AB-9EFC-34F835BD31F2}" type="presParOf" srcId="{07D19186-586A-4C5C-A039-375D995AB848}" destId="{8F9E9092-156A-471A-8B3D-4ABC1EE92D5D}" srcOrd="7" destOrd="0" presId="urn:microsoft.com/office/officeart/2005/8/layout/cycle6"/>
    <dgm:cxn modelId="{B269F918-074D-4A54-AD65-C504E5C6332B}" type="presParOf" srcId="{07D19186-586A-4C5C-A039-375D995AB848}" destId="{D66C55CC-C77E-4593-9A46-51E3148EE356}" srcOrd="8" destOrd="0" presId="urn:microsoft.com/office/officeart/2005/8/layout/cycle6"/>
    <dgm:cxn modelId="{DB06F6D1-3C2F-4677-8342-50DEAF630463}" type="presParOf" srcId="{07D19186-586A-4C5C-A039-375D995AB848}" destId="{C8A1B33D-D7BC-4792-9CCD-6AE2F148AA9B}" srcOrd="9" destOrd="0" presId="urn:microsoft.com/office/officeart/2005/8/layout/cycle6"/>
    <dgm:cxn modelId="{18B0DE91-A4AD-4AA2-BD68-50454D18A533}" type="presParOf" srcId="{07D19186-586A-4C5C-A039-375D995AB848}" destId="{9DFD5A68-B3F9-4430-80A2-EE950FB60E81}" srcOrd="10" destOrd="0" presId="urn:microsoft.com/office/officeart/2005/8/layout/cycle6"/>
    <dgm:cxn modelId="{21F012CB-584F-44D0-BEDE-E0FAC31A833E}" type="presParOf" srcId="{07D19186-586A-4C5C-A039-375D995AB848}" destId="{2D83FFB9-C80B-4C28-A3DC-B44503725C17}"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EA6834-0894-4600-8A57-C44191E4F8E5}" type="doc">
      <dgm:prSet loTypeId="urn:microsoft.com/office/officeart/2005/8/layout/chevron1" loCatId="process" qsTypeId="urn:microsoft.com/office/officeart/2005/8/quickstyle/simple1" qsCatId="simple" csTypeId="urn:microsoft.com/office/officeart/2005/8/colors/colorful4" csCatId="colorful" phldr="1"/>
      <dgm:spPr/>
    </dgm:pt>
    <dgm:pt modelId="{A2746121-8159-4495-B23F-852969A7AE3E}">
      <dgm:prSet phldrT="[Text]"/>
      <dgm:spPr/>
      <dgm:t>
        <a:bodyPr/>
        <a:lstStyle/>
        <a:p>
          <a:r>
            <a:rPr lang="en-GB" dirty="0" smtClean="0"/>
            <a:t>Wood production</a:t>
          </a:r>
          <a:endParaRPr lang="en-GB" dirty="0"/>
        </a:p>
      </dgm:t>
    </dgm:pt>
    <dgm:pt modelId="{9AA28A88-2AA8-442C-8A56-E866B42AEA62}" type="parTrans" cxnId="{7658F43B-3A25-4785-B40F-8ADAF188AF55}">
      <dgm:prSet/>
      <dgm:spPr/>
      <dgm:t>
        <a:bodyPr/>
        <a:lstStyle/>
        <a:p>
          <a:endParaRPr lang="en-GB"/>
        </a:p>
      </dgm:t>
    </dgm:pt>
    <dgm:pt modelId="{8528D317-A2E5-4862-AFEF-12816AED3F22}" type="sibTrans" cxnId="{7658F43B-3A25-4785-B40F-8ADAF188AF55}">
      <dgm:prSet/>
      <dgm:spPr/>
      <dgm:t>
        <a:bodyPr/>
        <a:lstStyle/>
        <a:p>
          <a:endParaRPr lang="en-GB"/>
        </a:p>
      </dgm:t>
    </dgm:pt>
    <dgm:pt modelId="{8F9BB9D8-C153-4C71-B20C-C0B6ECD66EE7}">
      <dgm:prSet phldrT="[Text]"/>
      <dgm:spPr/>
      <dgm:t>
        <a:bodyPr/>
        <a:lstStyle/>
        <a:p>
          <a:r>
            <a:rPr lang="en-GB" dirty="0" smtClean="0"/>
            <a:t>Wood harvesting</a:t>
          </a:r>
          <a:endParaRPr lang="en-GB" dirty="0"/>
        </a:p>
      </dgm:t>
    </dgm:pt>
    <dgm:pt modelId="{8A96FA95-F8F1-43EE-BCFE-0DD544CC0038}" type="parTrans" cxnId="{4E2B48BA-9C66-43E5-B184-E668891B094C}">
      <dgm:prSet/>
      <dgm:spPr/>
      <dgm:t>
        <a:bodyPr/>
        <a:lstStyle/>
        <a:p>
          <a:endParaRPr lang="en-GB"/>
        </a:p>
      </dgm:t>
    </dgm:pt>
    <dgm:pt modelId="{F4BFE536-8775-4B4C-BA5B-455C13162E7C}" type="sibTrans" cxnId="{4E2B48BA-9C66-43E5-B184-E668891B094C}">
      <dgm:prSet/>
      <dgm:spPr/>
      <dgm:t>
        <a:bodyPr/>
        <a:lstStyle/>
        <a:p>
          <a:endParaRPr lang="en-GB"/>
        </a:p>
      </dgm:t>
    </dgm:pt>
    <dgm:pt modelId="{BBD7CE7E-EA08-4FE2-A566-C08BBD3D8D24}">
      <dgm:prSet phldrT="[Text]"/>
      <dgm:spPr/>
      <dgm:t>
        <a:bodyPr/>
        <a:lstStyle/>
        <a:p>
          <a:r>
            <a:rPr lang="en-GB" dirty="0" smtClean="0"/>
            <a:t>Fuel wood transport</a:t>
          </a:r>
          <a:endParaRPr lang="en-GB" dirty="0"/>
        </a:p>
      </dgm:t>
    </dgm:pt>
    <dgm:pt modelId="{A9D39EF3-9583-448C-957B-8E67CBE14A30}" type="parTrans" cxnId="{44F3D38E-280D-4550-BC8C-D70E5410C3E7}">
      <dgm:prSet/>
      <dgm:spPr/>
      <dgm:t>
        <a:bodyPr/>
        <a:lstStyle/>
        <a:p>
          <a:endParaRPr lang="en-GB"/>
        </a:p>
      </dgm:t>
    </dgm:pt>
    <dgm:pt modelId="{9C9074E9-7E3B-4B64-8281-72E5C7D05EB9}" type="sibTrans" cxnId="{44F3D38E-280D-4550-BC8C-D70E5410C3E7}">
      <dgm:prSet/>
      <dgm:spPr/>
      <dgm:t>
        <a:bodyPr/>
        <a:lstStyle/>
        <a:p>
          <a:endParaRPr lang="en-GB"/>
        </a:p>
      </dgm:t>
    </dgm:pt>
    <dgm:pt modelId="{CF6EC109-E123-47F0-8490-2BF190E30733}">
      <dgm:prSet/>
      <dgm:spPr/>
      <dgm:t>
        <a:bodyPr/>
        <a:lstStyle/>
        <a:p>
          <a:r>
            <a:rPr lang="en-GB" dirty="0" smtClean="0"/>
            <a:t>Large Scale retailing	</a:t>
          </a:r>
          <a:endParaRPr lang="en-GB" dirty="0"/>
        </a:p>
      </dgm:t>
    </dgm:pt>
    <dgm:pt modelId="{65BB2694-3EAE-4939-B4ED-765C1D7D4779}" type="parTrans" cxnId="{1EE0555A-A539-44D7-A80E-EFCEDDB0AE29}">
      <dgm:prSet/>
      <dgm:spPr/>
      <dgm:t>
        <a:bodyPr/>
        <a:lstStyle/>
        <a:p>
          <a:endParaRPr lang="en-GB"/>
        </a:p>
      </dgm:t>
    </dgm:pt>
    <dgm:pt modelId="{422A9EE8-A7ED-4DAA-8CEB-1B96ECECEED2}" type="sibTrans" cxnId="{1EE0555A-A539-44D7-A80E-EFCEDDB0AE29}">
      <dgm:prSet/>
      <dgm:spPr/>
      <dgm:t>
        <a:bodyPr/>
        <a:lstStyle/>
        <a:p>
          <a:endParaRPr lang="en-GB"/>
        </a:p>
      </dgm:t>
    </dgm:pt>
    <dgm:pt modelId="{7C3B078E-6242-4D4E-8520-AFC24F4837DC}">
      <dgm:prSet/>
      <dgm:spPr/>
      <dgm:t>
        <a:bodyPr/>
        <a:lstStyle/>
        <a:p>
          <a:r>
            <a:rPr lang="en-GB" dirty="0" smtClean="0"/>
            <a:t>Fuel</a:t>
          </a:r>
        </a:p>
        <a:p>
          <a:r>
            <a:rPr lang="en-GB" dirty="0" smtClean="0"/>
            <a:t>consumption</a:t>
          </a:r>
          <a:endParaRPr lang="en-GB" dirty="0"/>
        </a:p>
      </dgm:t>
    </dgm:pt>
    <dgm:pt modelId="{1F5A4CF2-30DB-4CE0-9962-6BF8B953FFA9}" type="parTrans" cxnId="{367F75B6-3AB7-4120-A0BC-601E542F32BD}">
      <dgm:prSet/>
      <dgm:spPr/>
      <dgm:t>
        <a:bodyPr/>
        <a:lstStyle/>
        <a:p>
          <a:endParaRPr lang="en-GB"/>
        </a:p>
      </dgm:t>
    </dgm:pt>
    <dgm:pt modelId="{8425F467-9854-4435-8E3E-13C7D1150CAD}" type="sibTrans" cxnId="{367F75B6-3AB7-4120-A0BC-601E542F32BD}">
      <dgm:prSet/>
      <dgm:spPr/>
      <dgm:t>
        <a:bodyPr/>
        <a:lstStyle/>
        <a:p>
          <a:endParaRPr lang="en-GB"/>
        </a:p>
      </dgm:t>
    </dgm:pt>
    <dgm:pt modelId="{F07805F5-4F78-4DFB-BDCD-B185A3D8F745}">
      <dgm:prSet/>
      <dgm:spPr/>
      <dgm:t>
        <a:bodyPr/>
        <a:lstStyle/>
        <a:p>
          <a:r>
            <a:rPr lang="en-GB" dirty="0" smtClean="0"/>
            <a:t>Small Scale retailing</a:t>
          </a:r>
          <a:endParaRPr lang="en-GB" dirty="0"/>
        </a:p>
      </dgm:t>
    </dgm:pt>
    <dgm:pt modelId="{78A2E32F-3C09-47B0-BC9D-01FFDD458CB3}" type="parTrans" cxnId="{A2D96678-10B6-466B-B9EB-3EFE7524A410}">
      <dgm:prSet/>
      <dgm:spPr/>
      <dgm:t>
        <a:bodyPr/>
        <a:lstStyle/>
        <a:p>
          <a:endParaRPr lang="en-GB"/>
        </a:p>
      </dgm:t>
    </dgm:pt>
    <dgm:pt modelId="{60166D31-2E00-4913-8D1E-79D2D034F926}" type="sibTrans" cxnId="{A2D96678-10B6-466B-B9EB-3EFE7524A410}">
      <dgm:prSet/>
      <dgm:spPr/>
      <dgm:t>
        <a:bodyPr/>
        <a:lstStyle/>
        <a:p>
          <a:endParaRPr lang="en-GB"/>
        </a:p>
      </dgm:t>
    </dgm:pt>
    <dgm:pt modelId="{566497D4-3D84-4BE4-B71F-15A6A354572A}" type="pres">
      <dgm:prSet presAssocID="{61EA6834-0894-4600-8A57-C44191E4F8E5}" presName="Name0" presStyleCnt="0">
        <dgm:presLayoutVars>
          <dgm:dir/>
          <dgm:animLvl val="lvl"/>
          <dgm:resizeHandles val="exact"/>
        </dgm:presLayoutVars>
      </dgm:prSet>
      <dgm:spPr/>
    </dgm:pt>
    <dgm:pt modelId="{4F1CBAA2-2EAB-445F-BE7A-27E12D5EEB1B}" type="pres">
      <dgm:prSet presAssocID="{A2746121-8159-4495-B23F-852969A7AE3E}" presName="parTxOnly" presStyleLbl="node1" presStyleIdx="0" presStyleCnt="6" custLinFactNeighborX="-17120" custLinFactNeighborY="-714">
        <dgm:presLayoutVars>
          <dgm:chMax val="0"/>
          <dgm:chPref val="0"/>
          <dgm:bulletEnabled val="1"/>
        </dgm:presLayoutVars>
      </dgm:prSet>
      <dgm:spPr/>
      <dgm:t>
        <a:bodyPr/>
        <a:lstStyle/>
        <a:p>
          <a:endParaRPr lang="en-GB"/>
        </a:p>
      </dgm:t>
    </dgm:pt>
    <dgm:pt modelId="{897A0CD3-11BE-47D1-AE9C-ECF81317189F}" type="pres">
      <dgm:prSet presAssocID="{8528D317-A2E5-4862-AFEF-12816AED3F22}" presName="parTxOnlySpace" presStyleCnt="0"/>
      <dgm:spPr/>
    </dgm:pt>
    <dgm:pt modelId="{FB9DC5FE-65ED-4267-A497-C9BFAC71EBEB}" type="pres">
      <dgm:prSet presAssocID="{8F9BB9D8-C153-4C71-B20C-C0B6ECD66EE7}" presName="parTxOnly" presStyleLbl="node1" presStyleIdx="1" presStyleCnt="6">
        <dgm:presLayoutVars>
          <dgm:chMax val="0"/>
          <dgm:chPref val="0"/>
          <dgm:bulletEnabled val="1"/>
        </dgm:presLayoutVars>
      </dgm:prSet>
      <dgm:spPr/>
      <dgm:t>
        <a:bodyPr/>
        <a:lstStyle/>
        <a:p>
          <a:endParaRPr lang="en-GB"/>
        </a:p>
      </dgm:t>
    </dgm:pt>
    <dgm:pt modelId="{850B623A-79A4-49D2-8BEF-146F12B08051}" type="pres">
      <dgm:prSet presAssocID="{F4BFE536-8775-4B4C-BA5B-455C13162E7C}" presName="parTxOnlySpace" presStyleCnt="0"/>
      <dgm:spPr/>
    </dgm:pt>
    <dgm:pt modelId="{4B76EBEA-0629-430D-B2D3-36B71045CA05}" type="pres">
      <dgm:prSet presAssocID="{BBD7CE7E-EA08-4FE2-A566-C08BBD3D8D24}" presName="parTxOnly" presStyleLbl="node1" presStyleIdx="2" presStyleCnt="6">
        <dgm:presLayoutVars>
          <dgm:chMax val="0"/>
          <dgm:chPref val="0"/>
          <dgm:bulletEnabled val="1"/>
        </dgm:presLayoutVars>
      </dgm:prSet>
      <dgm:spPr/>
      <dgm:t>
        <a:bodyPr/>
        <a:lstStyle/>
        <a:p>
          <a:endParaRPr lang="en-GB"/>
        </a:p>
      </dgm:t>
    </dgm:pt>
    <dgm:pt modelId="{9C5427EA-EDA6-4D5D-A587-185848E08816}" type="pres">
      <dgm:prSet presAssocID="{9C9074E9-7E3B-4B64-8281-72E5C7D05EB9}" presName="parTxOnlySpace" presStyleCnt="0"/>
      <dgm:spPr/>
    </dgm:pt>
    <dgm:pt modelId="{0366022D-343A-46A7-BEF4-40397C897D05}" type="pres">
      <dgm:prSet presAssocID="{CF6EC109-E123-47F0-8490-2BF190E30733}" presName="parTxOnly" presStyleLbl="node1" presStyleIdx="3" presStyleCnt="6">
        <dgm:presLayoutVars>
          <dgm:chMax val="0"/>
          <dgm:chPref val="0"/>
          <dgm:bulletEnabled val="1"/>
        </dgm:presLayoutVars>
      </dgm:prSet>
      <dgm:spPr/>
      <dgm:t>
        <a:bodyPr/>
        <a:lstStyle/>
        <a:p>
          <a:endParaRPr lang="en-GB"/>
        </a:p>
      </dgm:t>
    </dgm:pt>
    <dgm:pt modelId="{7CA48F07-F464-4402-B2EA-C201E7D66083}" type="pres">
      <dgm:prSet presAssocID="{422A9EE8-A7ED-4DAA-8CEB-1B96ECECEED2}" presName="parTxOnlySpace" presStyleCnt="0"/>
      <dgm:spPr/>
    </dgm:pt>
    <dgm:pt modelId="{5AC55C83-A222-46D2-B0EE-08FF74CF8998}" type="pres">
      <dgm:prSet presAssocID="{F07805F5-4F78-4DFB-BDCD-B185A3D8F745}" presName="parTxOnly" presStyleLbl="node1" presStyleIdx="4" presStyleCnt="6">
        <dgm:presLayoutVars>
          <dgm:chMax val="0"/>
          <dgm:chPref val="0"/>
          <dgm:bulletEnabled val="1"/>
        </dgm:presLayoutVars>
      </dgm:prSet>
      <dgm:spPr/>
      <dgm:t>
        <a:bodyPr/>
        <a:lstStyle/>
        <a:p>
          <a:endParaRPr lang="en-GB"/>
        </a:p>
      </dgm:t>
    </dgm:pt>
    <dgm:pt modelId="{DE4C9018-032F-4A79-B148-9E033B5063DC}" type="pres">
      <dgm:prSet presAssocID="{60166D31-2E00-4913-8D1E-79D2D034F926}" presName="parTxOnlySpace" presStyleCnt="0"/>
      <dgm:spPr/>
    </dgm:pt>
    <dgm:pt modelId="{CAEF04F3-CE9F-428B-9CD7-C65776C4A533}" type="pres">
      <dgm:prSet presAssocID="{7C3B078E-6242-4D4E-8520-AFC24F4837DC}" presName="parTxOnly" presStyleLbl="node1" presStyleIdx="5" presStyleCnt="6">
        <dgm:presLayoutVars>
          <dgm:chMax val="0"/>
          <dgm:chPref val="0"/>
          <dgm:bulletEnabled val="1"/>
        </dgm:presLayoutVars>
      </dgm:prSet>
      <dgm:spPr/>
      <dgm:t>
        <a:bodyPr/>
        <a:lstStyle/>
        <a:p>
          <a:endParaRPr lang="en-GB"/>
        </a:p>
      </dgm:t>
    </dgm:pt>
  </dgm:ptLst>
  <dgm:cxnLst>
    <dgm:cxn modelId="{CB49E97C-CE41-42CD-9AD5-A5A64C5A0CDE}" type="presOf" srcId="{CF6EC109-E123-47F0-8490-2BF190E30733}" destId="{0366022D-343A-46A7-BEF4-40397C897D05}" srcOrd="0" destOrd="0" presId="urn:microsoft.com/office/officeart/2005/8/layout/chevron1"/>
    <dgm:cxn modelId="{A2D96678-10B6-466B-B9EB-3EFE7524A410}" srcId="{61EA6834-0894-4600-8A57-C44191E4F8E5}" destId="{F07805F5-4F78-4DFB-BDCD-B185A3D8F745}" srcOrd="4" destOrd="0" parTransId="{78A2E32F-3C09-47B0-BC9D-01FFDD458CB3}" sibTransId="{60166D31-2E00-4913-8D1E-79D2D034F926}"/>
    <dgm:cxn modelId="{7658F43B-3A25-4785-B40F-8ADAF188AF55}" srcId="{61EA6834-0894-4600-8A57-C44191E4F8E5}" destId="{A2746121-8159-4495-B23F-852969A7AE3E}" srcOrd="0" destOrd="0" parTransId="{9AA28A88-2AA8-442C-8A56-E866B42AEA62}" sibTransId="{8528D317-A2E5-4862-AFEF-12816AED3F22}"/>
    <dgm:cxn modelId="{B61F0E00-7777-4FCE-A47E-604549DEE19B}" type="presOf" srcId="{F07805F5-4F78-4DFB-BDCD-B185A3D8F745}" destId="{5AC55C83-A222-46D2-B0EE-08FF74CF8998}" srcOrd="0" destOrd="0" presId="urn:microsoft.com/office/officeart/2005/8/layout/chevron1"/>
    <dgm:cxn modelId="{4AD824CC-8910-4004-97DD-1F1F4CFF9609}" type="presOf" srcId="{A2746121-8159-4495-B23F-852969A7AE3E}" destId="{4F1CBAA2-2EAB-445F-BE7A-27E12D5EEB1B}" srcOrd="0" destOrd="0" presId="urn:microsoft.com/office/officeart/2005/8/layout/chevron1"/>
    <dgm:cxn modelId="{29E9E123-0091-4D9D-97F1-E740F3CAD4EF}" type="presOf" srcId="{61EA6834-0894-4600-8A57-C44191E4F8E5}" destId="{566497D4-3D84-4BE4-B71F-15A6A354572A}" srcOrd="0" destOrd="0" presId="urn:microsoft.com/office/officeart/2005/8/layout/chevron1"/>
    <dgm:cxn modelId="{1EE0555A-A539-44D7-A80E-EFCEDDB0AE29}" srcId="{61EA6834-0894-4600-8A57-C44191E4F8E5}" destId="{CF6EC109-E123-47F0-8490-2BF190E30733}" srcOrd="3" destOrd="0" parTransId="{65BB2694-3EAE-4939-B4ED-765C1D7D4779}" sibTransId="{422A9EE8-A7ED-4DAA-8CEB-1B96ECECEED2}"/>
    <dgm:cxn modelId="{44F3D38E-280D-4550-BC8C-D70E5410C3E7}" srcId="{61EA6834-0894-4600-8A57-C44191E4F8E5}" destId="{BBD7CE7E-EA08-4FE2-A566-C08BBD3D8D24}" srcOrd="2" destOrd="0" parTransId="{A9D39EF3-9583-448C-957B-8E67CBE14A30}" sibTransId="{9C9074E9-7E3B-4B64-8281-72E5C7D05EB9}"/>
    <dgm:cxn modelId="{4E2B48BA-9C66-43E5-B184-E668891B094C}" srcId="{61EA6834-0894-4600-8A57-C44191E4F8E5}" destId="{8F9BB9D8-C153-4C71-B20C-C0B6ECD66EE7}" srcOrd="1" destOrd="0" parTransId="{8A96FA95-F8F1-43EE-BCFE-0DD544CC0038}" sibTransId="{F4BFE536-8775-4B4C-BA5B-455C13162E7C}"/>
    <dgm:cxn modelId="{367F75B6-3AB7-4120-A0BC-601E542F32BD}" srcId="{61EA6834-0894-4600-8A57-C44191E4F8E5}" destId="{7C3B078E-6242-4D4E-8520-AFC24F4837DC}" srcOrd="5" destOrd="0" parTransId="{1F5A4CF2-30DB-4CE0-9962-6BF8B953FFA9}" sibTransId="{8425F467-9854-4435-8E3E-13C7D1150CAD}"/>
    <dgm:cxn modelId="{A3D19516-B53B-4DFC-A478-AFE75BD3572C}" type="presOf" srcId="{BBD7CE7E-EA08-4FE2-A566-C08BBD3D8D24}" destId="{4B76EBEA-0629-430D-B2D3-36B71045CA05}" srcOrd="0" destOrd="0" presId="urn:microsoft.com/office/officeart/2005/8/layout/chevron1"/>
    <dgm:cxn modelId="{AE07F1CB-1FFF-4022-BF19-C45B2E6BC285}" type="presOf" srcId="{8F9BB9D8-C153-4C71-B20C-C0B6ECD66EE7}" destId="{FB9DC5FE-65ED-4267-A497-C9BFAC71EBEB}" srcOrd="0" destOrd="0" presId="urn:microsoft.com/office/officeart/2005/8/layout/chevron1"/>
    <dgm:cxn modelId="{F2ECE69C-1E2E-49F9-AF2C-6E71DF53FD6E}" type="presOf" srcId="{7C3B078E-6242-4D4E-8520-AFC24F4837DC}" destId="{CAEF04F3-CE9F-428B-9CD7-C65776C4A533}" srcOrd="0" destOrd="0" presId="urn:microsoft.com/office/officeart/2005/8/layout/chevron1"/>
    <dgm:cxn modelId="{D0C1D04A-10C6-40FE-ADD1-8D6E465A7077}" type="presParOf" srcId="{566497D4-3D84-4BE4-B71F-15A6A354572A}" destId="{4F1CBAA2-2EAB-445F-BE7A-27E12D5EEB1B}" srcOrd="0" destOrd="0" presId="urn:microsoft.com/office/officeart/2005/8/layout/chevron1"/>
    <dgm:cxn modelId="{0EC02357-BF27-413A-BDDC-2822617F3E91}" type="presParOf" srcId="{566497D4-3D84-4BE4-B71F-15A6A354572A}" destId="{897A0CD3-11BE-47D1-AE9C-ECF81317189F}" srcOrd="1" destOrd="0" presId="urn:microsoft.com/office/officeart/2005/8/layout/chevron1"/>
    <dgm:cxn modelId="{0779E01C-51D9-46AA-B041-C041A578F723}" type="presParOf" srcId="{566497D4-3D84-4BE4-B71F-15A6A354572A}" destId="{FB9DC5FE-65ED-4267-A497-C9BFAC71EBEB}" srcOrd="2" destOrd="0" presId="urn:microsoft.com/office/officeart/2005/8/layout/chevron1"/>
    <dgm:cxn modelId="{4399BDC2-A352-4D4C-A24B-9C79B0D738DE}" type="presParOf" srcId="{566497D4-3D84-4BE4-B71F-15A6A354572A}" destId="{850B623A-79A4-49D2-8BEF-146F12B08051}" srcOrd="3" destOrd="0" presId="urn:microsoft.com/office/officeart/2005/8/layout/chevron1"/>
    <dgm:cxn modelId="{A85789EF-881F-4DB3-8861-AFCCDE962FFB}" type="presParOf" srcId="{566497D4-3D84-4BE4-B71F-15A6A354572A}" destId="{4B76EBEA-0629-430D-B2D3-36B71045CA05}" srcOrd="4" destOrd="0" presId="urn:microsoft.com/office/officeart/2005/8/layout/chevron1"/>
    <dgm:cxn modelId="{EEFE1DBC-61CA-45CA-8C29-2F422A5A0460}" type="presParOf" srcId="{566497D4-3D84-4BE4-B71F-15A6A354572A}" destId="{9C5427EA-EDA6-4D5D-A587-185848E08816}" srcOrd="5" destOrd="0" presId="urn:microsoft.com/office/officeart/2005/8/layout/chevron1"/>
    <dgm:cxn modelId="{F4D34BFC-5C6D-449C-8594-37D347F2C8BF}" type="presParOf" srcId="{566497D4-3D84-4BE4-B71F-15A6A354572A}" destId="{0366022D-343A-46A7-BEF4-40397C897D05}" srcOrd="6" destOrd="0" presId="urn:microsoft.com/office/officeart/2005/8/layout/chevron1"/>
    <dgm:cxn modelId="{8D840F3E-AD32-4558-B50D-3B7D4D111AC7}" type="presParOf" srcId="{566497D4-3D84-4BE4-B71F-15A6A354572A}" destId="{7CA48F07-F464-4402-B2EA-C201E7D66083}" srcOrd="7" destOrd="0" presId="urn:microsoft.com/office/officeart/2005/8/layout/chevron1"/>
    <dgm:cxn modelId="{40A5C536-578E-4DF3-BBDC-3C2B838390B5}" type="presParOf" srcId="{566497D4-3D84-4BE4-B71F-15A6A354572A}" destId="{5AC55C83-A222-46D2-B0EE-08FF74CF8998}" srcOrd="8" destOrd="0" presId="urn:microsoft.com/office/officeart/2005/8/layout/chevron1"/>
    <dgm:cxn modelId="{E671260B-F82F-490A-B80E-C74DDA401098}" type="presParOf" srcId="{566497D4-3D84-4BE4-B71F-15A6A354572A}" destId="{DE4C9018-032F-4A79-B148-9E033B5063DC}" srcOrd="9" destOrd="0" presId="urn:microsoft.com/office/officeart/2005/8/layout/chevron1"/>
    <dgm:cxn modelId="{7280C23A-7E3A-4B77-ABAD-E83014B02EAC}" type="presParOf" srcId="{566497D4-3D84-4BE4-B71F-15A6A354572A}" destId="{CAEF04F3-CE9F-428B-9CD7-C65776C4A533}"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F9F694-8A0B-4682-8F54-16DDBB6FE0DE}" type="doc">
      <dgm:prSet loTypeId="urn:microsoft.com/office/officeart/2005/8/layout/process1" loCatId="process" qsTypeId="urn:microsoft.com/office/officeart/2005/8/quickstyle/simple1" qsCatId="simple" csTypeId="urn:microsoft.com/office/officeart/2005/8/colors/colorful4" csCatId="colorful" phldr="1"/>
      <dgm:spPr/>
    </dgm:pt>
    <dgm:pt modelId="{05C4DC60-03F8-4E29-81E7-99BA28D70C07}">
      <dgm:prSet phldrT="[Text]" custT="1"/>
      <dgm:spPr/>
      <dgm:t>
        <a:bodyPr/>
        <a:lstStyle/>
        <a:p>
          <a:r>
            <a:rPr lang="en-GB" sz="1000" dirty="0" smtClean="0"/>
            <a:t>Women</a:t>
          </a:r>
          <a:endParaRPr lang="en-GB" sz="1000" dirty="0"/>
        </a:p>
      </dgm:t>
    </dgm:pt>
    <dgm:pt modelId="{BAF7A2EB-613A-498E-ABD8-B84334D46346}" type="parTrans" cxnId="{CEE13CF9-95BB-4701-A682-65067AF68FED}">
      <dgm:prSet/>
      <dgm:spPr/>
      <dgm:t>
        <a:bodyPr/>
        <a:lstStyle/>
        <a:p>
          <a:endParaRPr lang="en-GB" sz="1000"/>
        </a:p>
      </dgm:t>
    </dgm:pt>
    <dgm:pt modelId="{F930DFAD-EEFC-47ED-93DC-0D279C4C6595}" type="sibTrans" cxnId="{CEE13CF9-95BB-4701-A682-65067AF68FED}">
      <dgm:prSet custT="1"/>
      <dgm:spPr/>
      <dgm:t>
        <a:bodyPr/>
        <a:lstStyle/>
        <a:p>
          <a:endParaRPr lang="en-GB" sz="1000"/>
        </a:p>
      </dgm:t>
    </dgm:pt>
    <dgm:pt modelId="{5DEEE13E-1B56-499D-8100-56858D0F728D}">
      <dgm:prSet phldrT="[Text]" custT="1"/>
      <dgm:spPr/>
      <dgm:t>
        <a:bodyPr/>
        <a:lstStyle/>
        <a:p>
          <a:r>
            <a:rPr lang="en-GB" sz="1000" dirty="0" smtClean="0"/>
            <a:t>Men</a:t>
          </a:r>
          <a:endParaRPr lang="en-GB" sz="1000" dirty="0"/>
        </a:p>
      </dgm:t>
    </dgm:pt>
    <dgm:pt modelId="{E2039180-6D6B-47F5-BAEE-95FBEA2403EF}" type="parTrans" cxnId="{67AF8D4F-FD3B-4479-9AC5-7AAE3F7E8397}">
      <dgm:prSet/>
      <dgm:spPr/>
      <dgm:t>
        <a:bodyPr/>
        <a:lstStyle/>
        <a:p>
          <a:endParaRPr lang="en-GB" sz="1000"/>
        </a:p>
      </dgm:t>
    </dgm:pt>
    <dgm:pt modelId="{7525460E-F649-4BB5-B79D-89F06196F077}" type="sibTrans" cxnId="{67AF8D4F-FD3B-4479-9AC5-7AAE3F7E8397}">
      <dgm:prSet custT="1"/>
      <dgm:spPr/>
      <dgm:t>
        <a:bodyPr/>
        <a:lstStyle/>
        <a:p>
          <a:endParaRPr lang="en-GB" sz="1000"/>
        </a:p>
      </dgm:t>
    </dgm:pt>
    <dgm:pt modelId="{D2B6D52A-8BB2-4546-BEF4-52A2636FCF11}">
      <dgm:prSet phldrT="[Text]" custT="1"/>
      <dgm:spPr/>
      <dgm:t>
        <a:bodyPr/>
        <a:lstStyle/>
        <a:p>
          <a:r>
            <a:rPr lang="en-GB" sz="1000" dirty="0" smtClean="0"/>
            <a:t>Men and Women</a:t>
          </a:r>
          <a:endParaRPr lang="en-GB" sz="1000" dirty="0"/>
        </a:p>
      </dgm:t>
    </dgm:pt>
    <dgm:pt modelId="{078E2256-99A5-4988-9F1E-712E6478B89E}" type="parTrans" cxnId="{CEDF7054-0EFA-40A4-B33D-5CFB5969AD57}">
      <dgm:prSet/>
      <dgm:spPr/>
      <dgm:t>
        <a:bodyPr/>
        <a:lstStyle/>
        <a:p>
          <a:endParaRPr lang="en-GB" sz="1000"/>
        </a:p>
      </dgm:t>
    </dgm:pt>
    <dgm:pt modelId="{C09FC660-35EE-445C-8378-31E4689E62CD}" type="sibTrans" cxnId="{CEDF7054-0EFA-40A4-B33D-5CFB5969AD57}">
      <dgm:prSet custT="1"/>
      <dgm:spPr/>
      <dgm:t>
        <a:bodyPr/>
        <a:lstStyle/>
        <a:p>
          <a:endParaRPr lang="en-GB" sz="1000"/>
        </a:p>
      </dgm:t>
    </dgm:pt>
    <dgm:pt modelId="{5EE5A772-C90D-451C-99AD-AAE20F8F7275}">
      <dgm:prSet custT="1"/>
      <dgm:spPr/>
      <dgm:t>
        <a:bodyPr/>
        <a:lstStyle/>
        <a:p>
          <a:r>
            <a:rPr lang="en-GB" sz="1000" dirty="0" smtClean="0"/>
            <a:t>Men and Women</a:t>
          </a:r>
          <a:endParaRPr lang="en-GB" sz="1000" dirty="0"/>
        </a:p>
      </dgm:t>
    </dgm:pt>
    <dgm:pt modelId="{6C6C5F62-5148-4D79-8E35-83AC1DC5911D}" type="parTrans" cxnId="{C882935E-029B-42FD-9B6D-DF78A77169FB}">
      <dgm:prSet/>
      <dgm:spPr/>
      <dgm:t>
        <a:bodyPr/>
        <a:lstStyle/>
        <a:p>
          <a:endParaRPr lang="en-GB" sz="1000"/>
        </a:p>
      </dgm:t>
    </dgm:pt>
    <dgm:pt modelId="{2D5A78D6-5BAF-47E6-BFF1-402CD275A5A9}" type="sibTrans" cxnId="{C882935E-029B-42FD-9B6D-DF78A77169FB}">
      <dgm:prSet custT="1"/>
      <dgm:spPr/>
      <dgm:t>
        <a:bodyPr/>
        <a:lstStyle/>
        <a:p>
          <a:endParaRPr lang="en-GB" sz="1000"/>
        </a:p>
      </dgm:t>
    </dgm:pt>
    <dgm:pt modelId="{507E8B68-83E4-4B1B-960E-20B52B929FB7}">
      <dgm:prSet custT="1"/>
      <dgm:spPr/>
      <dgm:t>
        <a:bodyPr/>
        <a:lstStyle/>
        <a:p>
          <a:r>
            <a:rPr lang="en-GB" sz="1000" dirty="0" smtClean="0"/>
            <a:t>Women</a:t>
          </a:r>
          <a:endParaRPr lang="en-GB" sz="1000" dirty="0"/>
        </a:p>
      </dgm:t>
    </dgm:pt>
    <dgm:pt modelId="{226B0648-BAD2-4E11-917F-659AC071BB53}" type="parTrans" cxnId="{3F3B486F-EE82-49E3-BC41-C70EDCD791E1}">
      <dgm:prSet/>
      <dgm:spPr/>
      <dgm:t>
        <a:bodyPr/>
        <a:lstStyle/>
        <a:p>
          <a:endParaRPr lang="en-GB" sz="1000"/>
        </a:p>
      </dgm:t>
    </dgm:pt>
    <dgm:pt modelId="{865A4A42-9277-4D0C-8DE4-882C5EBAB733}" type="sibTrans" cxnId="{3F3B486F-EE82-49E3-BC41-C70EDCD791E1}">
      <dgm:prSet custT="1"/>
      <dgm:spPr/>
      <dgm:t>
        <a:bodyPr/>
        <a:lstStyle/>
        <a:p>
          <a:endParaRPr lang="en-GB" sz="1000"/>
        </a:p>
      </dgm:t>
    </dgm:pt>
    <dgm:pt modelId="{1044C24F-E541-4CFA-AB63-F851D0611802}">
      <dgm:prSet custT="1"/>
      <dgm:spPr/>
      <dgm:t>
        <a:bodyPr/>
        <a:lstStyle/>
        <a:p>
          <a:r>
            <a:rPr lang="en-GB" sz="1000" dirty="0" smtClean="0"/>
            <a:t>Women and Men</a:t>
          </a:r>
          <a:endParaRPr lang="en-GB" sz="1000" dirty="0"/>
        </a:p>
      </dgm:t>
    </dgm:pt>
    <dgm:pt modelId="{E73B8486-90B0-43C2-BE3B-CA6D1863C5FC}" type="parTrans" cxnId="{17A1D921-7890-4D0A-9786-EE34EAAAC7ED}">
      <dgm:prSet/>
      <dgm:spPr/>
      <dgm:t>
        <a:bodyPr/>
        <a:lstStyle/>
        <a:p>
          <a:endParaRPr lang="en-GB" sz="1000"/>
        </a:p>
      </dgm:t>
    </dgm:pt>
    <dgm:pt modelId="{5FAB02B5-AEFC-4563-A7C0-F240508FACA6}" type="sibTrans" cxnId="{17A1D921-7890-4D0A-9786-EE34EAAAC7ED}">
      <dgm:prSet/>
      <dgm:spPr/>
      <dgm:t>
        <a:bodyPr/>
        <a:lstStyle/>
        <a:p>
          <a:endParaRPr lang="en-GB" sz="1000"/>
        </a:p>
      </dgm:t>
    </dgm:pt>
    <dgm:pt modelId="{C1D6F5AB-D080-4888-8EF7-5AA8C5FB4E56}" type="pres">
      <dgm:prSet presAssocID="{AFF9F694-8A0B-4682-8F54-16DDBB6FE0DE}" presName="Name0" presStyleCnt="0">
        <dgm:presLayoutVars>
          <dgm:dir/>
          <dgm:resizeHandles val="exact"/>
        </dgm:presLayoutVars>
      </dgm:prSet>
      <dgm:spPr/>
    </dgm:pt>
    <dgm:pt modelId="{8DB74C3B-4231-4E8A-9BF4-14968ED23313}" type="pres">
      <dgm:prSet presAssocID="{05C4DC60-03F8-4E29-81E7-99BA28D70C07}" presName="node" presStyleLbl="node1" presStyleIdx="0" presStyleCnt="6">
        <dgm:presLayoutVars>
          <dgm:bulletEnabled val="1"/>
        </dgm:presLayoutVars>
      </dgm:prSet>
      <dgm:spPr/>
      <dgm:t>
        <a:bodyPr/>
        <a:lstStyle/>
        <a:p>
          <a:endParaRPr lang="en-GB"/>
        </a:p>
      </dgm:t>
    </dgm:pt>
    <dgm:pt modelId="{15C5A8B7-5C44-474A-A5C1-B306339DE2CE}" type="pres">
      <dgm:prSet presAssocID="{F930DFAD-EEFC-47ED-93DC-0D279C4C6595}" presName="sibTrans" presStyleLbl="sibTrans2D1" presStyleIdx="0" presStyleCnt="5"/>
      <dgm:spPr/>
      <dgm:t>
        <a:bodyPr/>
        <a:lstStyle/>
        <a:p>
          <a:endParaRPr lang="en-GB"/>
        </a:p>
      </dgm:t>
    </dgm:pt>
    <dgm:pt modelId="{86D293AC-9BF4-4DE5-8971-B40A956725C8}" type="pres">
      <dgm:prSet presAssocID="{F930DFAD-EEFC-47ED-93DC-0D279C4C6595}" presName="connectorText" presStyleLbl="sibTrans2D1" presStyleIdx="0" presStyleCnt="5"/>
      <dgm:spPr/>
      <dgm:t>
        <a:bodyPr/>
        <a:lstStyle/>
        <a:p>
          <a:endParaRPr lang="en-GB"/>
        </a:p>
      </dgm:t>
    </dgm:pt>
    <dgm:pt modelId="{2BE0520C-6D9E-4D6A-89FC-D73DBE9E6607}" type="pres">
      <dgm:prSet presAssocID="{5DEEE13E-1B56-499D-8100-56858D0F728D}" presName="node" presStyleLbl="node1" presStyleIdx="1" presStyleCnt="6">
        <dgm:presLayoutVars>
          <dgm:bulletEnabled val="1"/>
        </dgm:presLayoutVars>
      </dgm:prSet>
      <dgm:spPr/>
      <dgm:t>
        <a:bodyPr/>
        <a:lstStyle/>
        <a:p>
          <a:endParaRPr lang="en-GB"/>
        </a:p>
      </dgm:t>
    </dgm:pt>
    <dgm:pt modelId="{14AAA444-51C7-45A3-BD73-6AE9190622F6}" type="pres">
      <dgm:prSet presAssocID="{7525460E-F649-4BB5-B79D-89F06196F077}" presName="sibTrans" presStyleLbl="sibTrans2D1" presStyleIdx="1" presStyleCnt="5"/>
      <dgm:spPr/>
      <dgm:t>
        <a:bodyPr/>
        <a:lstStyle/>
        <a:p>
          <a:endParaRPr lang="en-GB"/>
        </a:p>
      </dgm:t>
    </dgm:pt>
    <dgm:pt modelId="{9CE4C1B3-073B-4932-96BB-472DD6CD5E63}" type="pres">
      <dgm:prSet presAssocID="{7525460E-F649-4BB5-B79D-89F06196F077}" presName="connectorText" presStyleLbl="sibTrans2D1" presStyleIdx="1" presStyleCnt="5"/>
      <dgm:spPr/>
      <dgm:t>
        <a:bodyPr/>
        <a:lstStyle/>
        <a:p>
          <a:endParaRPr lang="en-GB"/>
        </a:p>
      </dgm:t>
    </dgm:pt>
    <dgm:pt modelId="{09BD5F72-2797-4405-A12B-40F1F42D0321}" type="pres">
      <dgm:prSet presAssocID="{D2B6D52A-8BB2-4546-BEF4-52A2636FCF11}" presName="node" presStyleLbl="node1" presStyleIdx="2" presStyleCnt="6">
        <dgm:presLayoutVars>
          <dgm:bulletEnabled val="1"/>
        </dgm:presLayoutVars>
      </dgm:prSet>
      <dgm:spPr/>
      <dgm:t>
        <a:bodyPr/>
        <a:lstStyle/>
        <a:p>
          <a:endParaRPr lang="en-GB"/>
        </a:p>
      </dgm:t>
    </dgm:pt>
    <dgm:pt modelId="{4F85BEDD-F4F5-4048-B3F8-7716378AD599}" type="pres">
      <dgm:prSet presAssocID="{C09FC660-35EE-445C-8378-31E4689E62CD}" presName="sibTrans" presStyleLbl="sibTrans2D1" presStyleIdx="2" presStyleCnt="5"/>
      <dgm:spPr/>
      <dgm:t>
        <a:bodyPr/>
        <a:lstStyle/>
        <a:p>
          <a:endParaRPr lang="en-GB"/>
        </a:p>
      </dgm:t>
    </dgm:pt>
    <dgm:pt modelId="{81C134A4-57C6-4766-93EF-1F9623750EC7}" type="pres">
      <dgm:prSet presAssocID="{C09FC660-35EE-445C-8378-31E4689E62CD}" presName="connectorText" presStyleLbl="sibTrans2D1" presStyleIdx="2" presStyleCnt="5"/>
      <dgm:spPr/>
      <dgm:t>
        <a:bodyPr/>
        <a:lstStyle/>
        <a:p>
          <a:endParaRPr lang="en-GB"/>
        </a:p>
      </dgm:t>
    </dgm:pt>
    <dgm:pt modelId="{85EE2B61-F1AC-4982-A89D-573DBC29D64D}" type="pres">
      <dgm:prSet presAssocID="{5EE5A772-C90D-451C-99AD-AAE20F8F7275}" presName="node" presStyleLbl="node1" presStyleIdx="3" presStyleCnt="6">
        <dgm:presLayoutVars>
          <dgm:bulletEnabled val="1"/>
        </dgm:presLayoutVars>
      </dgm:prSet>
      <dgm:spPr/>
      <dgm:t>
        <a:bodyPr/>
        <a:lstStyle/>
        <a:p>
          <a:endParaRPr lang="en-GB"/>
        </a:p>
      </dgm:t>
    </dgm:pt>
    <dgm:pt modelId="{EADD3690-9E85-4A07-83AA-8FDBFFC8202A}" type="pres">
      <dgm:prSet presAssocID="{2D5A78D6-5BAF-47E6-BFF1-402CD275A5A9}" presName="sibTrans" presStyleLbl="sibTrans2D1" presStyleIdx="3" presStyleCnt="5"/>
      <dgm:spPr/>
      <dgm:t>
        <a:bodyPr/>
        <a:lstStyle/>
        <a:p>
          <a:endParaRPr lang="en-GB"/>
        </a:p>
      </dgm:t>
    </dgm:pt>
    <dgm:pt modelId="{D01D324C-3F9B-449D-BA3A-926CCFE13B07}" type="pres">
      <dgm:prSet presAssocID="{2D5A78D6-5BAF-47E6-BFF1-402CD275A5A9}" presName="connectorText" presStyleLbl="sibTrans2D1" presStyleIdx="3" presStyleCnt="5"/>
      <dgm:spPr/>
      <dgm:t>
        <a:bodyPr/>
        <a:lstStyle/>
        <a:p>
          <a:endParaRPr lang="en-GB"/>
        </a:p>
      </dgm:t>
    </dgm:pt>
    <dgm:pt modelId="{3C51D769-69B4-4940-ACEF-70E8E88E1470}" type="pres">
      <dgm:prSet presAssocID="{507E8B68-83E4-4B1B-960E-20B52B929FB7}" presName="node" presStyleLbl="node1" presStyleIdx="4" presStyleCnt="6">
        <dgm:presLayoutVars>
          <dgm:bulletEnabled val="1"/>
        </dgm:presLayoutVars>
      </dgm:prSet>
      <dgm:spPr/>
      <dgm:t>
        <a:bodyPr/>
        <a:lstStyle/>
        <a:p>
          <a:endParaRPr lang="en-GB"/>
        </a:p>
      </dgm:t>
    </dgm:pt>
    <dgm:pt modelId="{202013B8-1966-4594-A582-CD7408352045}" type="pres">
      <dgm:prSet presAssocID="{865A4A42-9277-4D0C-8DE4-882C5EBAB733}" presName="sibTrans" presStyleLbl="sibTrans2D1" presStyleIdx="4" presStyleCnt="5"/>
      <dgm:spPr/>
      <dgm:t>
        <a:bodyPr/>
        <a:lstStyle/>
        <a:p>
          <a:endParaRPr lang="en-GB"/>
        </a:p>
      </dgm:t>
    </dgm:pt>
    <dgm:pt modelId="{F6692099-522D-4C8E-A6D8-BB5C665A6BD8}" type="pres">
      <dgm:prSet presAssocID="{865A4A42-9277-4D0C-8DE4-882C5EBAB733}" presName="connectorText" presStyleLbl="sibTrans2D1" presStyleIdx="4" presStyleCnt="5"/>
      <dgm:spPr/>
      <dgm:t>
        <a:bodyPr/>
        <a:lstStyle/>
        <a:p>
          <a:endParaRPr lang="en-GB"/>
        </a:p>
      </dgm:t>
    </dgm:pt>
    <dgm:pt modelId="{AB78348F-5C0C-4EB3-9DBF-3D1ADEE7E3AF}" type="pres">
      <dgm:prSet presAssocID="{1044C24F-E541-4CFA-AB63-F851D0611802}" presName="node" presStyleLbl="node1" presStyleIdx="5" presStyleCnt="6">
        <dgm:presLayoutVars>
          <dgm:bulletEnabled val="1"/>
        </dgm:presLayoutVars>
      </dgm:prSet>
      <dgm:spPr/>
      <dgm:t>
        <a:bodyPr/>
        <a:lstStyle/>
        <a:p>
          <a:endParaRPr lang="en-GB"/>
        </a:p>
      </dgm:t>
    </dgm:pt>
  </dgm:ptLst>
  <dgm:cxnLst>
    <dgm:cxn modelId="{248AB3DF-B662-47D5-8BAD-F5FAAC976FB5}" type="presOf" srcId="{507E8B68-83E4-4B1B-960E-20B52B929FB7}" destId="{3C51D769-69B4-4940-ACEF-70E8E88E1470}" srcOrd="0" destOrd="0" presId="urn:microsoft.com/office/officeart/2005/8/layout/process1"/>
    <dgm:cxn modelId="{3F3B486F-EE82-49E3-BC41-C70EDCD791E1}" srcId="{AFF9F694-8A0B-4682-8F54-16DDBB6FE0DE}" destId="{507E8B68-83E4-4B1B-960E-20B52B929FB7}" srcOrd="4" destOrd="0" parTransId="{226B0648-BAD2-4E11-917F-659AC071BB53}" sibTransId="{865A4A42-9277-4D0C-8DE4-882C5EBAB733}"/>
    <dgm:cxn modelId="{988BB4F9-EB0B-4F4D-8992-661E786F2091}" type="presOf" srcId="{F930DFAD-EEFC-47ED-93DC-0D279C4C6595}" destId="{15C5A8B7-5C44-474A-A5C1-B306339DE2CE}" srcOrd="0" destOrd="0" presId="urn:microsoft.com/office/officeart/2005/8/layout/process1"/>
    <dgm:cxn modelId="{57EC9184-930E-42AE-99C9-C2B49F82FAB9}" type="presOf" srcId="{5EE5A772-C90D-451C-99AD-AAE20F8F7275}" destId="{85EE2B61-F1AC-4982-A89D-573DBC29D64D}" srcOrd="0" destOrd="0" presId="urn:microsoft.com/office/officeart/2005/8/layout/process1"/>
    <dgm:cxn modelId="{2730740D-4E59-44BA-9111-814DA3BB6B73}" type="presOf" srcId="{1044C24F-E541-4CFA-AB63-F851D0611802}" destId="{AB78348F-5C0C-4EB3-9DBF-3D1ADEE7E3AF}" srcOrd="0" destOrd="0" presId="urn:microsoft.com/office/officeart/2005/8/layout/process1"/>
    <dgm:cxn modelId="{CEDF7054-0EFA-40A4-B33D-5CFB5969AD57}" srcId="{AFF9F694-8A0B-4682-8F54-16DDBB6FE0DE}" destId="{D2B6D52A-8BB2-4546-BEF4-52A2636FCF11}" srcOrd="2" destOrd="0" parTransId="{078E2256-99A5-4988-9F1E-712E6478B89E}" sibTransId="{C09FC660-35EE-445C-8378-31E4689E62CD}"/>
    <dgm:cxn modelId="{C67E1B9A-7A81-41E6-BE9B-D395BF532B2B}" type="presOf" srcId="{C09FC660-35EE-445C-8378-31E4689E62CD}" destId="{81C134A4-57C6-4766-93EF-1F9623750EC7}" srcOrd="1" destOrd="0" presId="urn:microsoft.com/office/officeart/2005/8/layout/process1"/>
    <dgm:cxn modelId="{C882935E-029B-42FD-9B6D-DF78A77169FB}" srcId="{AFF9F694-8A0B-4682-8F54-16DDBB6FE0DE}" destId="{5EE5A772-C90D-451C-99AD-AAE20F8F7275}" srcOrd="3" destOrd="0" parTransId="{6C6C5F62-5148-4D79-8E35-83AC1DC5911D}" sibTransId="{2D5A78D6-5BAF-47E6-BFF1-402CD275A5A9}"/>
    <dgm:cxn modelId="{F854737E-77BB-492F-A9C8-AD35131332ED}" type="presOf" srcId="{865A4A42-9277-4D0C-8DE4-882C5EBAB733}" destId="{202013B8-1966-4594-A582-CD7408352045}" srcOrd="0" destOrd="0" presId="urn:microsoft.com/office/officeart/2005/8/layout/process1"/>
    <dgm:cxn modelId="{B676A11D-524D-4FE5-A7B3-E81A33DB4934}" type="presOf" srcId="{865A4A42-9277-4D0C-8DE4-882C5EBAB733}" destId="{F6692099-522D-4C8E-A6D8-BB5C665A6BD8}" srcOrd="1" destOrd="0" presId="urn:microsoft.com/office/officeart/2005/8/layout/process1"/>
    <dgm:cxn modelId="{17A1D921-7890-4D0A-9786-EE34EAAAC7ED}" srcId="{AFF9F694-8A0B-4682-8F54-16DDBB6FE0DE}" destId="{1044C24F-E541-4CFA-AB63-F851D0611802}" srcOrd="5" destOrd="0" parTransId="{E73B8486-90B0-43C2-BE3B-CA6D1863C5FC}" sibTransId="{5FAB02B5-AEFC-4563-A7C0-F240508FACA6}"/>
    <dgm:cxn modelId="{67AF8D4F-FD3B-4479-9AC5-7AAE3F7E8397}" srcId="{AFF9F694-8A0B-4682-8F54-16DDBB6FE0DE}" destId="{5DEEE13E-1B56-499D-8100-56858D0F728D}" srcOrd="1" destOrd="0" parTransId="{E2039180-6D6B-47F5-BAEE-95FBEA2403EF}" sibTransId="{7525460E-F649-4BB5-B79D-89F06196F077}"/>
    <dgm:cxn modelId="{E03DB049-CCCF-45FC-8B41-80C95F0B54C5}" type="presOf" srcId="{7525460E-F649-4BB5-B79D-89F06196F077}" destId="{9CE4C1B3-073B-4932-96BB-472DD6CD5E63}" srcOrd="1" destOrd="0" presId="urn:microsoft.com/office/officeart/2005/8/layout/process1"/>
    <dgm:cxn modelId="{248547DE-4C62-49FD-8D0A-7AA97ACCB071}" type="presOf" srcId="{F930DFAD-EEFC-47ED-93DC-0D279C4C6595}" destId="{86D293AC-9BF4-4DE5-8971-B40A956725C8}" srcOrd="1" destOrd="0" presId="urn:microsoft.com/office/officeart/2005/8/layout/process1"/>
    <dgm:cxn modelId="{8B060A63-6338-4457-9DFC-E972A2832D38}" type="presOf" srcId="{05C4DC60-03F8-4E29-81E7-99BA28D70C07}" destId="{8DB74C3B-4231-4E8A-9BF4-14968ED23313}" srcOrd="0" destOrd="0" presId="urn:microsoft.com/office/officeart/2005/8/layout/process1"/>
    <dgm:cxn modelId="{CB882FD1-50B2-4DE2-85E9-BB147A5B08BD}" type="presOf" srcId="{D2B6D52A-8BB2-4546-BEF4-52A2636FCF11}" destId="{09BD5F72-2797-4405-A12B-40F1F42D0321}" srcOrd="0" destOrd="0" presId="urn:microsoft.com/office/officeart/2005/8/layout/process1"/>
    <dgm:cxn modelId="{65E0D8F0-A88D-4FD7-8D4D-9536450CDC1C}" type="presOf" srcId="{7525460E-F649-4BB5-B79D-89F06196F077}" destId="{14AAA444-51C7-45A3-BD73-6AE9190622F6}" srcOrd="0" destOrd="0" presId="urn:microsoft.com/office/officeart/2005/8/layout/process1"/>
    <dgm:cxn modelId="{CEE13CF9-95BB-4701-A682-65067AF68FED}" srcId="{AFF9F694-8A0B-4682-8F54-16DDBB6FE0DE}" destId="{05C4DC60-03F8-4E29-81E7-99BA28D70C07}" srcOrd="0" destOrd="0" parTransId="{BAF7A2EB-613A-498E-ABD8-B84334D46346}" sibTransId="{F930DFAD-EEFC-47ED-93DC-0D279C4C6595}"/>
    <dgm:cxn modelId="{A1E207AD-0ACE-44A4-8FC4-9D213BABA65C}" type="presOf" srcId="{2D5A78D6-5BAF-47E6-BFF1-402CD275A5A9}" destId="{EADD3690-9E85-4A07-83AA-8FDBFFC8202A}" srcOrd="0" destOrd="0" presId="urn:microsoft.com/office/officeart/2005/8/layout/process1"/>
    <dgm:cxn modelId="{C92E0AE7-B3F6-4C00-B9A4-23DC449A06B9}" type="presOf" srcId="{2D5A78D6-5BAF-47E6-BFF1-402CD275A5A9}" destId="{D01D324C-3F9B-449D-BA3A-926CCFE13B07}" srcOrd="1" destOrd="0" presId="urn:microsoft.com/office/officeart/2005/8/layout/process1"/>
    <dgm:cxn modelId="{A390E3E6-DF94-4808-A166-A9FEAE5B1D00}" type="presOf" srcId="{5DEEE13E-1B56-499D-8100-56858D0F728D}" destId="{2BE0520C-6D9E-4D6A-89FC-D73DBE9E6607}" srcOrd="0" destOrd="0" presId="urn:microsoft.com/office/officeart/2005/8/layout/process1"/>
    <dgm:cxn modelId="{FB9B201C-66C3-4A69-8CD2-84C6A64320C2}" type="presOf" srcId="{AFF9F694-8A0B-4682-8F54-16DDBB6FE0DE}" destId="{C1D6F5AB-D080-4888-8EF7-5AA8C5FB4E56}" srcOrd="0" destOrd="0" presId="urn:microsoft.com/office/officeart/2005/8/layout/process1"/>
    <dgm:cxn modelId="{97DC508E-1ED2-4945-B096-4503A0A18658}" type="presOf" srcId="{C09FC660-35EE-445C-8378-31E4689E62CD}" destId="{4F85BEDD-F4F5-4048-B3F8-7716378AD599}" srcOrd="0" destOrd="0" presId="urn:microsoft.com/office/officeart/2005/8/layout/process1"/>
    <dgm:cxn modelId="{7BBA30DF-33EF-435F-9601-A56BB29C4EFB}" type="presParOf" srcId="{C1D6F5AB-D080-4888-8EF7-5AA8C5FB4E56}" destId="{8DB74C3B-4231-4E8A-9BF4-14968ED23313}" srcOrd="0" destOrd="0" presId="urn:microsoft.com/office/officeart/2005/8/layout/process1"/>
    <dgm:cxn modelId="{DA76E89C-544C-4AE1-B196-79F820979635}" type="presParOf" srcId="{C1D6F5AB-D080-4888-8EF7-5AA8C5FB4E56}" destId="{15C5A8B7-5C44-474A-A5C1-B306339DE2CE}" srcOrd="1" destOrd="0" presId="urn:microsoft.com/office/officeart/2005/8/layout/process1"/>
    <dgm:cxn modelId="{7F1B4A85-17D1-48CB-9C50-BF3C8977C38F}" type="presParOf" srcId="{15C5A8B7-5C44-474A-A5C1-B306339DE2CE}" destId="{86D293AC-9BF4-4DE5-8971-B40A956725C8}" srcOrd="0" destOrd="0" presId="urn:microsoft.com/office/officeart/2005/8/layout/process1"/>
    <dgm:cxn modelId="{0618022E-7E86-46C3-89C5-E2F60F8E15DD}" type="presParOf" srcId="{C1D6F5AB-D080-4888-8EF7-5AA8C5FB4E56}" destId="{2BE0520C-6D9E-4D6A-89FC-D73DBE9E6607}" srcOrd="2" destOrd="0" presId="urn:microsoft.com/office/officeart/2005/8/layout/process1"/>
    <dgm:cxn modelId="{E8BA5B56-B995-476A-98AC-9D27A1BE1F1F}" type="presParOf" srcId="{C1D6F5AB-D080-4888-8EF7-5AA8C5FB4E56}" destId="{14AAA444-51C7-45A3-BD73-6AE9190622F6}" srcOrd="3" destOrd="0" presId="urn:microsoft.com/office/officeart/2005/8/layout/process1"/>
    <dgm:cxn modelId="{CCFC0358-9F06-4FE7-9262-C2E5CF2F1084}" type="presParOf" srcId="{14AAA444-51C7-45A3-BD73-6AE9190622F6}" destId="{9CE4C1B3-073B-4932-96BB-472DD6CD5E63}" srcOrd="0" destOrd="0" presId="urn:microsoft.com/office/officeart/2005/8/layout/process1"/>
    <dgm:cxn modelId="{4CD3743C-6262-4C69-B9D1-A99FADED2678}" type="presParOf" srcId="{C1D6F5AB-D080-4888-8EF7-5AA8C5FB4E56}" destId="{09BD5F72-2797-4405-A12B-40F1F42D0321}" srcOrd="4" destOrd="0" presId="urn:microsoft.com/office/officeart/2005/8/layout/process1"/>
    <dgm:cxn modelId="{989B5E29-4C6D-46B8-9634-E135F711F786}" type="presParOf" srcId="{C1D6F5AB-D080-4888-8EF7-5AA8C5FB4E56}" destId="{4F85BEDD-F4F5-4048-B3F8-7716378AD599}" srcOrd="5" destOrd="0" presId="urn:microsoft.com/office/officeart/2005/8/layout/process1"/>
    <dgm:cxn modelId="{1718B6CD-BA19-470A-826F-CBA1F3C6BE12}" type="presParOf" srcId="{4F85BEDD-F4F5-4048-B3F8-7716378AD599}" destId="{81C134A4-57C6-4766-93EF-1F9623750EC7}" srcOrd="0" destOrd="0" presId="urn:microsoft.com/office/officeart/2005/8/layout/process1"/>
    <dgm:cxn modelId="{6ADA7CA5-A9DA-4DF3-8D2A-97C67FFD6FA4}" type="presParOf" srcId="{C1D6F5AB-D080-4888-8EF7-5AA8C5FB4E56}" destId="{85EE2B61-F1AC-4982-A89D-573DBC29D64D}" srcOrd="6" destOrd="0" presId="urn:microsoft.com/office/officeart/2005/8/layout/process1"/>
    <dgm:cxn modelId="{11F59A1A-4322-4E47-BCF5-4C3103441EC3}" type="presParOf" srcId="{C1D6F5AB-D080-4888-8EF7-5AA8C5FB4E56}" destId="{EADD3690-9E85-4A07-83AA-8FDBFFC8202A}" srcOrd="7" destOrd="0" presId="urn:microsoft.com/office/officeart/2005/8/layout/process1"/>
    <dgm:cxn modelId="{F38A7871-C2BF-486C-BCA0-1800318B737D}" type="presParOf" srcId="{EADD3690-9E85-4A07-83AA-8FDBFFC8202A}" destId="{D01D324C-3F9B-449D-BA3A-926CCFE13B07}" srcOrd="0" destOrd="0" presId="urn:microsoft.com/office/officeart/2005/8/layout/process1"/>
    <dgm:cxn modelId="{1A510754-64A1-438E-92A4-439C152A2474}" type="presParOf" srcId="{C1D6F5AB-D080-4888-8EF7-5AA8C5FB4E56}" destId="{3C51D769-69B4-4940-ACEF-70E8E88E1470}" srcOrd="8" destOrd="0" presId="urn:microsoft.com/office/officeart/2005/8/layout/process1"/>
    <dgm:cxn modelId="{AF176B88-257E-4A18-831C-0BB85BB735DB}" type="presParOf" srcId="{C1D6F5AB-D080-4888-8EF7-5AA8C5FB4E56}" destId="{202013B8-1966-4594-A582-CD7408352045}" srcOrd="9" destOrd="0" presId="urn:microsoft.com/office/officeart/2005/8/layout/process1"/>
    <dgm:cxn modelId="{3C66EF97-BC25-4EDA-83B9-C229CD280C07}" type="presParOf" srcId="{202013B8-1966-4594-A582-CD7408352045}" destId="{F6692099-522D-4C8E-A6D8-BB5C665A6BD8}" srcOrd="0" destOrd="0" presId="urn:microsoft.com/office/officeart/2005/8/layout/process1"/>
    <dgm:cxn modelId="{B5ABA45E-7618-4075-9281-5F69C5B3E098}" type="presParOf" srcId="{C1D6F5AB-D080-4888-8EF7-5AA8C5FB4E56}" destId="{AB78348F-5C0C-4EB3-9DBF-3D1ADEE7E3AF}" srcOrd="1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210959-45E0-4A70-AC2B-96CE8AE17238}" type="doc">
      <dgm:prSet loTypeId="urn:microsoft.com/office/officeart/2005/8/layout/process1" loCatId="process" qsTypeId="urn:microsoft.com/office/officeart/2005/8/quickstyle/simple1" qsCatId="simple" csTypeId="urn:microsoft.com/office/officeart/2005/8/colors/colorful4" csCatId="colorful" phldr="1"/>
      <dgm:spPr/>
    </dgm:pt>
    <dgm:pt modelId="{37F1ABBD-F3B8-4487-BB24-A68911C37F32}">
      <dgm:prSet phldrT="[Text]"/>
      <dgm:spPr/>
      <dgm:t>
        <a:bodyPr/>
        <a:lstStyle/>
        <a:p>
          <a:r>
            <a:rPr lang="en-GB" dirty="0" smtClean="0"/>
            <a:t>Seasonal</a:t>
          </a:r>
          <a:endParaRPr lang="en-GB" dirty="0"/>
        </a:p>
      </dgm:t>
    </dgm:pt>
    <dgm:pt modelId="{BFE4D7FD-6146-4C22-A4C1-D44124540DE7}" type="parTrans" cxnId="{0A9C5C7E-CC19-4EBB-A4F2-4F936FAFFE57}">
      <dgm:prSet/>
      <dgm:spPr/>
      <dgm:t>
        <a:bodyPr/>
        <a:lstStyle/>
        <a:p>
          <a:endParaRPr lang="en-GB"/>
        </a:p>
      </dgm:t>
    </dgm:pt>
    <dgm:pt modelId="{A42C6598-2A7C-4AAD-92B8-473458D7456F}" type="sibTrans" cxnId="{0A9C5C7E-CC19-4EBB-A4F2-4F936FAFFE57}">
      <dgm:prSet/>
      <dgm:spPr/>
      <dgm:t>
        <a:bodyPr/>
        <a:lstStyle/>
        <a:p>
          <a:endParaRPr lang="en-GB"/>
        </a:p>
      </dgm:t>
    </dgm:pt>
    <dgm:pt modelId="{B2D1E7F0-8E25-495A-83EE-0A615B079D57}">
      <dgm:prSet phldrT="[Text]"/>
      <dgm:spPr/>
      <dgm:t>
        <a:bodyPr/>
        <a:lstStyle/>
        <a:p>
          <a:r>
            <a:rPr lang="en-GB" dirty="0" smtClean="0"/>
            <a:t>Seasonal / Full Time</a:t>
          </a:r>
          <a:endParaRPr lang="en-GB" dirty="0"/>
        </a:p>
      </dgm:t>
    </dgm:pt>
    <dgm:pt modelId="{A3D187C8-7850-4A2F-B055-F59C970A4CF9}" type="parTrans" cxnId="{D5F039E2-0E1C-4658-AEE7-50402CF60751}">
      <dgm:prSet/>
      <dgm:spPr/>
      <dgm:t>
        <a:bodyPr/>
        <a:lstStyle/>
        <a:p>
          <a:endParaRPr lang="en-GB"/>
        </a:p>
      </dgm:t>
    </dgm:pt>
    <dgm:pt modelId="{74F1CF63-BA94-4B0A-8766-55C3631E2231}" type="sibTrans" cxnId="{D5F039E2-0E1C-4658-AEE7-50402CF60751}">
      <dgm:prSet/>
      <dgm:spPr/>
      <dgm:t>
        <a:bodyPr/>
        <a:lstStyle/>
        <a:p>
          <a:endParaRPr lang="en-GB"/>
        </a:p>
      </dgm:t>
    </dgm:pt>
    <dgm:pt modelId="{EF05F298-E144-4EAF-BFC1-B24A34BFAD0A}">
      <dgm:prSet phldrT="[Text]"/>
      <dgm:spPr/>
      <dgm:t>
        <a:bodyPr/>
        <a:lstStyle/>
        <a:p>
          <a:r>
            <a:rPr lang="en-GB" dirty="0" smtClean="0"/>
            <a:t>Full Time</a:t>
          </a:r>
          <a:endParaRPr lang="en-GB" dirty="0"/>
        </a:p>
      </dgm:t>
    </dgm:pt>
    <dgm:pt modelId="{2C30974F-ABE8-4517-B021-218EABF9C769}" type="parTrans" cxnId="{22EFE391-0CCD-4805-B833-437C5E65C73D}">
      <dgm:prSet/>
      <dgm:spPr/>
      <dgm:t>
        <a:bodyPr/>
        <a:lstStyle/>
        <a:p>
          <a:endParaRPr lang="en-GB"/>
        </a:p>
      </dgm:t>
    </dgm:pt>
    <dgm:pt modelId="{7E047556-3639-4DFE-B33E-2D2D68C274CA}" type="sibTrans" cxnId="{22EFE391-0CCD-4805-B833-437C5E65C73D}">
      <dgm:prSet/>
      <dgm:spPr/>
      <dgm:t>
        <a:bodyPr/>
        <a:lstStyle/>
        <a:p>
          <a:endParaRPr lang="en-GB"/>
        </a:p>
      </dgm:t>
    </dgm:pt>
    <dgm:pt modelId="{BD3520D9-CBF7-4937-87FA-A9DFFD726346}">
      <dgm:prSet/>
      <dgm:spPr/>
      <dgm:t>
        <a:bodyPr/>
        <a:lstStyle/>
        <a:p>
          <a:r>
            <a:rPr lang="en-GB" dirty="0" smtClean="0"/>
            <a:t>Full Time</a:t>
          </a:r>
          <a:endParaRPr lang="en-GB" dirty="0"/>
        </a:p>
      </dgm:t>
    </dgm:pt>
    <dgm:pt modelId="{956EA87B-9BFD-4626-815C-A2F9CD3F590E}" type="parTrans" cxnId="{2FC74C66-CAC7-4EBB-B956-11AA28056513}">
      <dgm:prSet/>
      <dgm:spPr/>
      <dgm:t>
        <a:bodyPr/>
        <a:lstStyle/>
        <a:p>
          <a:endParaRPr lang="en-GB"/>
        </a:p>
      </dgm:t>
    </dgm:pt>
    <dgm:pt modelId="{6ADB423C-0D0F-4975-8026-D311BD75FAA4}" type="sibTrans" cxnId="{2FC74C66-CAC7-4EBB-B956-11AA28056513}">
      <dgm:prSet/>
      <dgm:spPr/>
      <dgm:t>
        <a:bodyPr/>
        <a:lstStyle/>
        <a:p>
          <a:endParaRPr lang="en-GB"/>
        </a:p>
      </dgm:t>
    </dgm:pt>
    <dgm:pt modelId="{E88DC81F-CC64-4635-9523-167AFCABF636}">
      <dgm:prSet/>
      <dgm:spPr/>
      <dgm:t>
        <a:bodyPr/>
        <a:lstStyle/>
        <a:p>
          <a:r>
            <a:rPr lang="en-GB" dirty="0" smtClean="0"/>
            <a:t>Full Time</a:t>
          </a:r>
          <a:endParaRPr lang="en-GB" dirty="0"/>
        </a:p>
      </dgm:t>
    </dgm:pt>
    <dgm:pt modelId="{E5504338-6C1D-4E59-97A9-4A56B81C47D6}" type="parTrans" cxnId="{9DD32E39-E8B6-4551-A779-E66F22FEB0B0}">
      <dgm:prSet/>
      <dgm:spPr/>
      <dgm:t>
        <a:bodyPr/>
        <a:lstStyle/>
        <a:p>
          <a:endParaRPr lang="en-GB"/>
        </a:p>
      </dgm:t>
    </dgm:pt>
    <dgm:pt modelId="{6328BD21-D5D5-4258-82C7-0AC8E60076A4}" type="sibTrans" cxnId="{9DD32E39-E8B6-4551-A779-E66F22FEB0B0}">
      <dgm:prSet/>
      <dgm:spPr/>
      <dgm:t>
        <a:bodyPr/>
        <a:lstStyle/>
        <a:p>
          <a:endParaRPr lang="en-GB"/>
        </a:p>
      </dgm:t>
    </dgm:pt>
    <dgm:pt modelId="{BA344BB3-FC2B-4D35-AFFE-997B654A0579}">
      <dgm:prSet/>
      <dgm:spPr/>
      <dgm:t>
        <a:bodyPr/>
        <a:lstStyle/>
        <a:p>
          <a:r>
            <a:rPr lang="en-GB" dirty="0" smtClean="0"/>
            <a:t>Full Time</a:t>
          </a:r>
          <a:endParaRPr lang="en-GB" dirty="0"/>
        </a:p>
      </dgm:t>
    </dgm:pt>
    <dgm:pt modelId="{807F9939-F7CC-4A36-8E3C-AFE3A293456F}" type="parTrans" cxnId="{EE5D9E4C-4883-4F83-8DA1-1A49AD2B8A2D}">
      <dgm:prSet/>
      <dgm:spPr/>
      <dgm:t>
        <a:bodyPr/>
        <a:lstStyle/>
        <a:p>
          <a:endParaRPr lang="en-GB"/>
        </a:p>
      </dgm:t>
    </dgm:pt>
    <dgm:pt modelId="{BC16871E-455A-4FC8-BF73-DEB14E3A8311}" type="sibTrans" cxnId="{EE5D9E4C-4883-4F83-8DA1-1A49AD2B8A2D}">
      <dgm:prSet/>
      <dgm:spPr/>
      <dgm:t>
        <a:bodyPr/>
        <a:lstStyle/>
        <a:p>
          <a:endParaRPr lang="en-GB"/>
        </a:p>
      </dgm:t>
    </dgm:pt>
    <dgm:pt modelId="{A1F7A423-38EA-4801-9262-28FCF7094172}" type="pres">
      <dgm:prSet presAssocID="{BE210959-45E0-4A70-AC2B-96CE8AE17238}" presName="Name0" presStyleCnt="0">
        <dgm:presLayoutVars>
          <dgm:dir/>
          <dgm:resizeHandles val="exact"/>
        </dgm:presLayoutVars>
      </dgm:prSet>
      <dgm:spPr/>
    </dgm:pt>
    <dgm:pt modelId="{061B5108-5057-4D97-9219-4D5325D7E87C}" type="pres">
      <dgm:prSet presAssocID="{37F1ABBD-F3B8-4487-BB24-A68911C37F32}" presName="node" presStyleLbl="node1" presStyleIdx="0" presStyleCnt="6" custLinFactNeighborX="20519" custLinFactNeighborY="8117">
        <dgm:presLayoutVars>
          <dgm:bulletEnabled val="1"/>
        </dgm:presLayoutVars>
      </dgm:prSet>
      <dgm:spPr/>
      <dgm:t>
        <a:bodyPr/>
        <a:lstStyle/>
        <a:p>
          <a:endParaRPr lang="en-GB"/>
        </a:p>
      </dgm:t>
    </dgm:pt>
    <dgm:pt modelId="{600078F3-B088-4C42-BFD2-E6C49AF6604F}" type="pres">
      <dgm:prSet presAssocID="{A42C6598-2A7C-4AAD-92B8-473458D7456F}" presName="sibTrans" presStyleLbl="sibTrans2D1" presStyleIdx="0" presStyleCnt="5"/>
      <dgm:spPr/>
      <dgm:t>
        <a:bodyPr/>
        <a:lstStyle/>
        <a:p>
          <a:endParaRPr lang="en-GB"/>
        </a:p>
      </dgm:t>
    </dgm:pt>
    <dgm:pt modelId="{37B4BBA9-A349-4BF1-B542-DD4C1A152BBB}" type="pres">
      <dgm:prSet presAssocID="{A42C6598-2A7C-4AAD-92B8-473458D7456F}" presName="connectorText" presStyleLbl="sibTrans2D1" presStyleIdx="0" presStyleCnt="5"/>
      <dgm:spPr/>
      <dgm:t>
        <a:bodyPr/>
        <a:lstStyle/>
        <a:p>
          <a:endParaRPr lang="en-GB"/>
        </a:p>
      </dgm:t>
    </dgm:pt>
    <dgm:pt modelId="{287337C1-944F-43CF-8BAB-6B2E2A69F7C2}" type="pres">
      <dgm:prSet presAssocID="{B2D1E7F0-8E25-495A-83EE-0A615B079D57}" presName="node" presStyleLbl="node1" presStyleIdx="1" presStyleCnt="6">
        <dgm:presLayoutVars>
          <dgm:bulletEnabled val="1"/>
        </dgm:presLayoutVars>
      </dgm:prSet>
      <dgm:spPr/>
      <dgm:t>
        <a:bodyPr/>
        <a:lstStyle/>
        <a:p>
          <a:endParaRPr lang="en-GB"/>
        </a:p>
      </dgm:t>
    </dgm:pt>
    <dgm:pt modelId="{39C480E2-0217-4017-A365-2D903D6E05FD}" type="pres">
      <dgm:prSet presAssocID="{74F1CF63-BA94-4B0A-8766-55C3631E2231}" presName="sibTrans" presStyleLbl="sibTrans2D1" presStyleIdx="1" presStyleCnt="5"/>
      <dgm:spPr/>
      <dgm:t>
        <a:bodyPr/>
        <a:lstStyle/>
        <a:p>
          <a:endParaRPr lang="en-GB"/>
        </a:p>
      </dgm:t>
    </dgm:pt>
    <dgm:pt modelId="{C462B641-3A9D-4611-A656-8CF7689CBC5E}" type="pres">
      <dgm:prSet presAssocID="{74F1CF63-BA94-4B0A-8766-55C3631E2231}" presName="connectorText" presStyleLbl="sibTrans2D1" presStyleIdx="1" presStyleCnt="5"/>
      <dgm:spPr/>
      <dgm:t>
        <a:bodyPr/>
        <a:lstStyle/>
        <a:p>
          <a:endParaRPr lang="en-GB"/>
        </a:p>
      </dgm:t>
    </dgm:pt>
    <dgm:pt modelId="{05279716-0886-4C73-807E-6C362C0F33D1}" type="pres">
      <dgm:prSet presAssocID="{EF05F298-E144-4EAF-BFC1-B24A34BFAD0A}" presName="node" presStyleLbl="node1" presStyleIdx="2" presStyleCnt="6">
        <dgm:presLayoutVars>
          <dgm:bulletEnabled val="1"/>
        </dgm:presLayoutVars>
      </dgm:prSet>
      <dgm:spPr/>
      <dgm:t>
        <a:bodyPr/>
        <a:lstStyle/>
        <a:p>
          <a:endParaRPr lang="en-GB"/>
        </a:p>
      </dgm:t>
    </dgm:pt>
    <dgm:pt modelId="{7D0114D9-3889-4406-B0DB-B90BA7FC7C61}" type="pres">
      <dgm:prSet presAssocID="{7E047556-3639-4DFE-B33E-2D2D68C274CA}" presName="sibTrans" presStyleLbl="sibTrans2D1" presStyleIdx="2" presStyleCnt="5"/>
      <dgm:spPr/>
      <dgm:t>
        <a:bodyPr/>
        <a:lstStyle/>
        <a:p>
          <a:endParaRPr lang="en-GB"/>
        </a:p>
      </dgm:t>
    </dgm:pt>
    <dgm:pt modelId="{7067C53A-0303-44C8-9C13-57DAFBD6FF1B}" type="pres">
      <dgm:prSet presAssocID="{7E047556-3639-4DFE-B33E-2D2D68C274CA}" presName="connectorText" presStyleLbl="sibTrans2D1" presStyleIdx="2" presStyleCnt="5"/>
      <dgm:spPr/>
      <dgm:t>
        <a:bodyPr/>
        <a:lstStyle/>
        <a:p>
          <a:endParaRPr lang="en-GB"/>
        </a:p>
      </dgm:t>
    </dgm:pt>
    <dgm:pt modelId="{16A6F990-57F4-44DC-B870-F8380FE6979E}" type="pres">
      <dgm:prSet presAssocID="{BD3520D9-CBF7-4937-87FA-A9DFFD726346}" presName="node" presStyleLbl="node1" presStyleIdx="3" presStyleCnt="6">
        <dgm:presLayoutVars>
          <dgm:bulletEnabled val="1"/>
        </dgm:presLayoutVars>
      </dgm:prSet>
      <dgm:spPr/>
      <dgm:t>
        <a:bodyPr/>
        <a:lstStyle/>
        <a:p>
          <a:endParaRPr lang="en-GB"/>
        </a:p>
      </dgm:t>
    </dgm:pt>
    <dgm:pt modelId="{53F31808-BBA2-4A18-B866-A5EFAFC9B1B2}" type="pres">
      <dgm:prSet presAssocID="{6ADB423C-0D0F-4975-8026-D311BD75FAA4}" presName="sibTrans" presStyleLbl="sibTrans2D1" presStyleIdx="3" presStyleCnt="5"/>
      <dgm:spPr/>
      <dgm:t>
        <a:bodyPr/>
        <a:lstStyle/>
        <a:p>
          <a:endParaRPr lang="en-GB"/>
        </a:p>
      </dgm:t>
    </dgm:pt>
    <dgm:pt modelId="{C4DE70E0-CF93-447E-ABD9-D894D1FD5D10}" type="pres">
      <dgm:prSet presAssocID="{6ADB423C-0D0F-4975-8026-D311BD75FAA4}" presName="connectorText" presStyleLbl="sibTrans2D1" presStyleIdx="3" presStyleCnt="5"/>
      <dgm:spPr/>
      <dgm:t>
        <a:bodyPr/>
        <a:lstStyle/>
        <a:p>
          <a:endParaRPr lang="en-GB"/>
        </a:p>
      </dgm:t>
    </dgm:pt>
    <dgm:pt modelId="{67833514-B604-48B8-9C59-C96C7EA19176}" type="pres">
      <dgm:prSet presAssocID="{E88DC81F-CC64-4635-9523-167AFCABF636}" presName="node" presStyleLbl="node1" presStyleIdx="4" presStyleCnt="6">
        <dgm:presLayoutVars>
          <dgm:bulletEnabled val="1"/>
        </dgm:presLayoutVars>
      </dgm:prSet>
      <dgm:spPr/>
      <dgm:t>
        <a:bodyPr/>
        <a:lstStyle/>
        <a:p>
          <a:endParaRPr lang="en-GB"/>
        </a:p>
      </dgm:t>
    </dgm:pt>
    <dgm:pt modelId="{515FD387-E66E-4455-B158-6202CFA4D576}" type="pres">
      <dgm:prSet presAssocID="{6328BD21-D5D5-4258-82C7-0AC8E60076A4}" presName="sibTrans" presStyleLbl="sibTrans2D1" presStyleIdx="4" presStyleCnt="5"/>
      <dgm:spPr/>
      <dgm:t>
        <a:bodyPr/>
        <a:lstStyle/>
        <a:p>
          <a:endParaRPr lang="en-GB"/>
        </a:p>
      </dgm:t>
    </dgm:pt>
    <dgm:pt modelId="{F6FD24DE-9BC3-4B7D-8476-2A703BBE6C3C}" type="pres">
      <dgm:prSet presAssocID="{6328BD21-D5D5-4258-82C7-0AC8E60076A4}" presName="connectorText" presStyleLbl="sibTrans2D1" presStyleIdx="4" presStyleCnt="5"/>
      <dgm:spPr/>
      <dgm:t>
        <a:bodyPr/>
        <a:lstStyle/>
        <a:p>
          <a:endParaRPr lang="en-GB"/>
        </a:p>
      </dgm:t>
    </dgm:pt>
    <dgm:pt modelId="{C3E03BB7-7F75-4721-AF75-F603F30353BD}" type="pres">
      <dgm:prSet presAssocID="{BA344BB3-FC2B-4D35-AFFE-997B654A0579}" presName="node" presStyleLbl="node1" presStyleIdx="5" presStyleCnt="6">
        <dgm:presLayoutVars>
          <dgm:bulletEnabled val="1"/>
        </dgm:presLayoutVars>
      </dgm:prSet>
      <dgm:spPr/>
      <dgm:t>
        <a:bodyPr/>
        <a:lstStyle/>
        <a:p>
          <a:endParaRPr lang="en-GB"/>
        </a:p>
      </dgm:t>
    </dgm:pt>
  </dgm:ptLst>
  <dgm:cxnLst>
    <dgm:cxn modelId="{AD1DF734-4644-4437-B63B-7F9581DFD5DA}" type="presOf" srcId="{A42C6598-2A7C-4AAD-92B8-473458D7456F}" destId="{37B4BBA9-A349-4BF1-B542-DD4C1A152BBB}" srcOrd="1" destOrd="0" presId="urn:microsoft.com/office/officeart/2005/8/layout/process1"/>
    <dgm:cxn modelId="{148B4DF1-4E13-4B03-87FC-A9F3FC3EF22B}" type="presOf" srcId="{6328BD21-D5D5-4258-82C7-0AC8E60076A4}" destId="{515FD387-E66E-4455-B158-6202CFA4D576}" srcOrd="0" destOrd="0" presId="urn:microsoft.com/office/officeart/2005/8/layout/process1"/>
    <dgm:cxn modelId="{67525EE0-1815-4B0F-968D-95ACAEC84CD5}" type="presOf" srcId="{E88DC81F-CC64-4635-9523-167AFCABF636}" destId="{67833514-B604-48B8-9C59-C96C7EA19176}" srcOrd="0" destOrd="0" presId="urn:microsoft.com/office/officeart/2005/8/layout/process1"/>
    <dgm:cxn modelId="{0A9C5C7E-CC19-4EBB-A4F2-4F936FAFFE57}" srcId="{BE210959-45E0-4A70-AC2B-96CE8AE17238}" destId="{37F1ABBD-F3B8-4487-BB24-A68911C37F32}" srcOrd="0" destOrd="0" parTransId="{BFE4D7FD-6146-4C22-A4C1-D44124540DE7}" sibTransId="{A42C6598-2A7C-4AAD-92B8-473458D7456F}"/>
    <dgm:cxn modelId="{D5F039E2-0E1C-4658-AEE7-50402CF60751}" srcId="{BE210959-45E0-4A70-AC2B-96CE8AE17238}" destId="{B2D1E7F0-8E25-495A-83EE-0A615B079D57}" srcOrd="1" destOrd="0" parTransId="{A3D187C8-7850-4A2F-B055-F59C970A4CF9}" sibTransId="{74F1CF63-BA94-4B0A-8766-55C3631E2231}"/>
    <dgm:cxn modelId="{C6A8AF9E-F709-4610-BE63-5081C0C2F55B}" type="presOf" srcId="{74F1CF63-BA94-4B0A-8766-55C3631E2231}" destId="{39C480E2-0217-4017-A365-2D903D6E05FD}" srcOrd="0" destOrd="0" presId="urn:microsoft.com/office/officeart/2005/8/layout/process1"/>
    <dgm:cxn modelId="{DCD53A35-B1E0-4487-960A-9AFB79968F53}" type="presOf" srcId="{BE210959-45E0-4A70-AC2B-96CE8AE17238}" destId="{A1F7A423-38EA-4801-9262-28FCF7094172}" srcOrd="0" destOrd="0" presId="urn:microsoft.com/office/officeart/2005/8/layout/process1"/>
    <dgm:cxn modelId="{B3A79B3E-F346-4B6C-A487-0C0DF6CA4C5C}" type="presOf" srcId="{EF05F298-E144-4EAF-BFC1-B24A34BFAD0A}" destId="{05279716-0886-4C73-807E-6C362C0F33D1}" srcOrd="0" destOrd="0" presId="urn:microsoft.com/office/officeart/2005/8/layout/process1"/>
    <dgm:cxn modelId="{8D8AC403-6E3F-4D7B-B5B1-385C71292DC2}" type="presOf" srcId="{6328BD21-D5D5-4258-82C7-0AC8E60076A4}" destId="{F6FD24DE-9BC3-4B7D-8476-2A703BBE6C3C}" srcOrd="1" destOrd="0" presId="urn:microsoft.com/office/officeart/2005/8/layout/process1"/>
    <dgm:cxn modelId="{9DD32E39-E8B6-4551-A779-E66F22FEB0B0}" srcId="{BE210959-45E0-4A70-AC2B-96CE8AE17238}" destId="{E88DC81F-CC64-4635-9523-167AFCABF636}" srcOrd="4" destOrd="0" parTransId="{E5504338-6C1D-4E59-97A9-4A56B81C47D6}" sibTransId="{6328BD21-D5D5-4258-82C7-0AC8E60076A4}"/>
    <dgm:cxn modelId="{2FC74C66-CAC7-4EBB-B956-11AA28056513}" srcId="{BE210959-45E0-4A70-AC2B-96CE8AE17238}" destId="{BD3520D9-CBF7-4937-87FA-A9DFFD726346}" srcOrd="3" destOrd="0" parTransId="{956EA87B-9BFD-4626-815C-A2F9CD3F590E}" sibTransId="{6ADB423C-0D0F-4975-8026-D311BD75FAA4}"/>
    <dgm:cxn modelId="{AF3D2C43-F99A-4D3C-9226-2F479A648EDF}" type="presOf" srcId="{6ADB423C-0D0F-4975-8026-D311BD75FAA4}" destId="{53F31808-BBA2-4A18-B866-A5EFAFC9B1B2}" srcOrd="0" destOrd="0" presId="urn:microsoft.com/office/officeart/2005/8/layout/process1"/>
    <dgm:cxn modelId="{B5B2824F-2139-4A32-A010-0249F4F3B29E}" type="presOf" srcId="{B2D1E7F0-8E25-495A-83EE-0A615B079D57}" destId="{287337C1-944F-43CF-8BAB-6B2E2A69F7C2}" srcOrd="0" destOrd="0" presId="urn:microsoft.com/office/officeart/2005/8/layout/process1"/>
    <dgm:cxn modelId="{C9B3BF0E-A18C-4A5E-BADB-B45116B1CA14}" type="presOf" srcId="{7E047556-3639-4DFE-B33E-2D2D68C274CA}" destId="{7D0114D9-3889-4406-B0DB-B90BA7FC7C61}" srcOrd="0" destOrd="0" presId="urn:microsoft.com/office/officeart/2005/8/layout/process1"/>
    <dgm:cxn modelId="{9334EBB2-4CE3-43D8-8648-B00C94EE63A2}" type="presOf" srcId="{7E047556-3639-4DFE-B33E-2D2D68C274CA}" destId="{7067C53A-0303-44C8-9C13-57DAFBD6FF1B}" srcOrd="1" destOrd="0" presId="urn:microsoft.com/office/officeart/2005/8/layout/process1"/>
    <dgm:cxn modelId="{22EFE391-0CCD-4805-B833-437C5E65C73D}" srcId="{BE210959-45E0-4A70-AC2B-96CE8AE17238}" destId="{EF05F298-E144-4EAF-BFC1-B24A34BFAD0A}" srcOrd="2" destOrd="0" parTransId="{2C30974F-ABE8-4517-B021-218EABF9C769}" sibTransId="{7E047556-3639-4DFE-B33E-2D2D68C274CA}"/>
    <dgm:cxn modelId="{9CAD095B-C7F5-4625-B66D-EC69B5593CAC}" type="presOf" srcId="{6ADB423C-0D0F-4975-8026-D311BD75FAA4}" destId="{C4DE70E0-CF93-447E-ABD9-D894D1FD5D10}" srcOrd="1" destOrd="0" presId="urn:microsoft.com/office/officeart/2005/8/layout/process1"/>
    <dgm:cxn modelId="{BD055615-CA4D-4964-988F-E33652344620}" type="presOf" srcId="{A42C6598-2A7C-4AAD-92B8-473458D7456F}" destId="{600078F3-B088-4C42-BFD2-E6C49AF6604F}" srcOrd="0" destOrd="0" presId="urn:microsoft.com/office/officeart/2005/8/layout/process1"/>
    <dgm:cxn modelId="{EBAFE857-9AA4-44F1-881B-A5D1956C4CE0}" type="presOf" srcId="{74F1CF63-BA94-4B0A-8766-55C3631E2231}" destId="{C462B641-3A9D-4611-A656-8CF7689CBC5E}" srcOrd="1" destOrd="0" presId="urn:microsoft.com/office/officeart/2005/8/layout/process1"/>
    <dgm:cxn modelId="{EE5D9E4C-4883-4F83-8DA1-1A49AD2B8A2D}" srcId="{BE210959-45E0-4A70-AC2B-96CE8AE17238}" destId="{BA344BB3-FC2B-4D35-AFFE-997B654A0579}" srcOrd="5" destOrd="0" parTransId="{807F9939-F7CC-4A36-8E3C-AFE3A293456F}" sibTransId="{BC16871E-455A-4FC8-BF73-DEB14E3A8311}"/>
    <dgm:cxn modelId="{1C3724C6-F0AA-460D-AE27-C52B51D897EC}" type="presOf" srcId="{37F1ABBD-F3B8-4487-BB24-A68911C37F32}" destId="{061B5108-5057-4D97-9219-4D5325D7E87C}" srcOrd="0" destOrd="0" presId="urn:microsoft.com/office/officeart/2005/8/layout/process1"/>
    <dgm:cxn modelId="{16669A1D-F884-4E77-B955-4CF9519E7CDA}" type="presOf" srcId="{BA344BB3-FC2B-4D35-AFFE-997B654A0579}" destId="{C3E03BB7-7F75-4721-AF75-F603F30353BD}" srcOrd="0" destOrd="0" presId="urn:microsoft.com/office/officeart/2005/8/layout/process1"/>
    <dgm:cxn modelId="{6BFEAC35-C957-41C4-8F41-7F557C1EC5BC}" type="presOf" srcId="{BD3520D9-CBF7-4937-87FA-A9DFFD726346}" destId="{16A6F990-57F4-44DC-B870-F8380FE6979E}" srcOrd="0" destOrd="0" presId="urn:microsoft.com/office/officeart/2005/8/layout/process1"/>
    <dgm:cxn modelId="{9896C3FB-ADA7-4685-A076-AA1FBECF2356}" type="presParOf" srcId="{A1F7A423-38EA-4801-9262-28FCF7094172}" destId="{061B5108-5057-4D97-9219-4D5325D7E87C}" srcOrd="0" destOrd="0" presId="urn:microsoft.com/office/officeart/2005/8/layout/process1"/>
    <dgm:cxn modelId="{BEC73C17-CA97-4BE0-9B4C-ACC629A943BF}" type="presParOf" srcId="{A1F7A423-38EA-4801-9262-28FCF7094172}" destId="{600078F3-B088-4C42-BFD2-E6C49AF6604F}" srcOrd="1" destOrd="0" presId="urn:microsoft.com/office/officeart/2005/8/layout/process1"/>
    <dgm:cxn modelId="{C9DAF31B-6251-4F47-9B35-553D1971727C}" type="presParOf" srcId="{600078F3-B088-4C42-BFD2-E6C49AF6604F}" destId="{37B4BBA9-A349-4BF1-B542-DD4C1A152BBB}" srcOrd="0" destOrd="0" presId="urn:microsoft.com/office/officeart/2005/8/layout/process1"/>
    <dgm:cxn modelId="{6C7729B8-08A6-48DD-9182-145AC8E26DA1}" type="presParOf" srcId="{A1F7A423-38EA-4801-9262-28FCF7094172}" destId="{287337C1-944F-43CF-8BAB-6B2E2A69F7C2}" srcOrd="2" destOrd="0" presId="urn:microsoft.com/office/officeart/2005/8/layout/process1"/>
    <dgm:cxn modelId="{9FD380FD-8590-438E-A6CC-4406DFEF87DC}" type="presParOf" srcId="{A1F7A423-38EA-4801-9262-28FCF7094172}" destId="{39C480E2-0217-4017-A365-2D903D6E05FD}" srcOrd="3" destOrd="0" presId="urn:microsoft.com/office/officeart/2005/8/layout/process1"/>
    <dgm:cxn modelId="{8269C7A0-8F29-4A58-BD73-FB23A40EAEA9}" type="presParOf" srcId="{39C480E2-0217-4017-A365-2D903D6E05FD}" destId="{C462B641-3A9D-4611-A656-8CF7689CBC5E}" srcOrd="0" destOrd="0" presId="urn:microsoft.com/office/officeart/2005/8/layout/process1"/>
    <dgm:cxn modelId="{24576DE7-45A3-431E-8A61-E13603A63DE3}" type="presParOf" srcId="{A1F7A423-38EA-4801-9262-28FCF7094172}" destId="{05279716-0886-4C73-807E-6C362C0F33D1}" srcOrd="4" destOrd="0" presId="urn:microsoft.com/office/officeart/2005/8/layout/process1"/>
    <dgm:cxn modelId="{D3B59BC7-DC22-4A15-A020-FC0DE1B154D8}" type="presParOf" srcId="{A1F7A423-38EA-4801-9262-28FCF7094172}" destId="{7D0114D9-3889-4406-B0DB-B90BA7FC7C61}" srcOrd="5" destOrd="0" presId="urn:microsoft.com/office/officeart/2005/8/layout/process1"/>
    <dgm:cxn modelId="{0AFB562A-EDA2-404F-A7AF-B755859B392F}" type="presParOf" srcId="{7D0114D9-3889-4406-B0DB-B90BA7FC7C61}" destId="{7067C53A-0303-44C8-9C13-57DAFBD6FF1B}" srcOrd="0" destOrd="0" presId="urn:microsoft.com/office/officeart/2005/8/layout/process1"/>
    <dgm:cxn modelId="{9A616552-BB66-4ECA-B839-6D3E7C8135B6}" type="presParOf" srcId="{A1F7A423-38EA-4801-9262-28FCF7094172}" destId="{16A6F990-57F4-44DC-B870-F8380FE6979E}" srcOrd="6" destOrd="0" presId="urn:microsoft.com/office/officeart/2005/8/layout/process1"/>
    <dgm:cxn modelId="{D3C0B9BB-F345-4409-A850-7B7CC9A6AE2F}" type="presParOf" srcId="{A1F7A423-38EA-4801-9262-28FCF7094172}" destId="{53F31808-BBA2-4A18-B866-A5EFAFC9B1B2}" srcOrd="7" destOrd="0" presId="urn:microsoft.com/office/officeart/2005/8/layout/process1"/>
    <dgm:cxn modelId="{3CA1858B-962E-42BC-A696-92F256BC80E5}" type="presParOf" srcId="{53F31808-BBA2-4A18-B866-A5EFAFC9B1B2}" destId="{C4DE70E0-CF93-447E-ABD9-D894D1FD5D10}" srcOrd="0" destOrd="0" presId="urn:microsoft.com/office/officeart/2005/8/layout/process1"/>
    <dgm:cxn modelId="{9C4711FC-F58A-4F82-A760-A550961B50F8}" type="presParOf" srcId="{A1F7A423-38EA-4801-9262-28FCF7094172}" destId="{67833514-B604-48B8-9C59-C96C7EA19176}" srcOrd="8" destOrd="0" presId="urn:microsoft.com/office/officeart/2005/8/layout/process1"/>
    <dgm:cxn modelId="{74D9F8EB-217E-41BB-80C0-C0584722C112}" type="presParOf" srcId="{A1F7A423-38EA-4801-9262-28FCF7094172}" destId="{515FD387-E66E-4455-B158-6202CFA4D576}" srcOrd="9" destOrd="0" presId="urn:microsoft.com/office/officeart/2005/8/layout/process1"/>
    <dgm:cxn modelId="{CFC2BFEA-C972-49FC-81B0-C2FDDD345482}" type="presParOf" srcId="{515FD387-E66E-4455-B158-6202CFA4D576}" destId="{F6FD24DE-9BC3-4B7D-8476-2A703BBE6C3C}" srcOrd="0" destOrd="0" presId="urn:microsoft.com/office/officeart/2005/8/layout/process1"/>
    <dgm:cxn modelId="{2BD9D978-4DE7-408A-8F55-BF25269F49F5}" type="presParOf" srcId="{A1F7A423-38EA-4801-9262-28FCF7094172}" destId="{C3E03BB7-7F75-4721-AF75-F603F30353BD}" srcOrd="10"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7F60B5-7D60-4E91-969A-3765D9D2B98B}" type="doc">
      <dgm:prSet loTypeId="urn:microsoft.com/office/officeart/2005/8/layout/chevron1" loCatId="process" qsTypeId="urn:microsoft.com/office/officeart/2005/8/quickstyle/simple1" qsCatId="simple" csTypeId="urn:microsoft.com/office/officeart/2005/8/colors/colorful4" csCatId="colorful" phldr="1"/>
      <dgm:spPr/>
    </dgm:pt>
    <dgm:pt modelId="{5578F00E-BD06-4BA4-B192-41A75410C826}">
      <dgm:prSet phldrT="[Text]"/>
      <dgm:spPr/>
      <dgm:t>
        <a:bodyPr/>
        <a:lstStyle/>
        <a:p>
          <a:r>
            <a:rPr lang="en-GB" dirty="0" smtClean="0"/>
            <a:t>Production Platform</a:t>
          </a:r>
          <a:endParaRPr lang="en-GB" dirty="0"/>
        </a:p>
      </dgm:t>
    </dgm:pt>
    <dgm:pt modelId="{F078DA2E-2190-480E-844D-D343B96DBC96}" type="parTrans" cxnId="{BA097B77-FC65-4FA2-A4FA-CBFCE95C316C}">
      <dgm:prSet/>
      <dgm:spPr/>
      <dgm:t>
        <a:bodyPr/>
        <a:lstStyle/>
        <a:p>
          <a:endParaRPr lang="en-GB"/>
        </a:p>
      </dgm:t>
    </dgm:pt>
    <dgm:pt modelId="{618A9287-3335-4A78-9811-AEDCAC510C49}" type="sibTrans" cxnId="{BA097B77-FC65-4FA2-A4FA-CBFCE95C316C}">
      <dgm:prSet/>
      <dgm:spPr/>
      <dgm:t>
        <a:bodyPr/>
        <a:lstStyle/>
        <a:p>
          <a:endParaRPr lang="en-GB"/>
        </a:p>
      </dgm:t>
    </dgm:pt>
    <dgm:pt modelId="{A8397F0C-F5E2-4203-B4AA-69AAAABB55FA}">
      <dgm:prSet phldrT="[Text]"/>
      <dgm:spPr/>
      <dgm:t>
        <a:bodyPr/>
        <a:lstStyle/>
        <a:p>
          <a:r>
            <a:rPr lang="en-GB" dirty="0" smtClean="0"/>
            <a:t>Gas Processing Plant Refinery</a:t>
          </a:r>
          <a:endParaRPr lang="en-GB" dirty="0"/>
        </a:p>
      </dgm:t>
    </dgm:pt>
    <dgm:pt modelId="{26A875BA-88DC-4216-BDA0-D650B1FD8EC3}" type="parTrans" cxnId="{E76416B7-8CB1-405F-A35B-AABA5BBA8BFC}">
      <dgm:prSet/>
      <dgm:spPr/>
      <dgm:t>
        <a:bodyPr/>
        <a:lstStyle/>
        <a:p>
          <a:endParaRPr lang="en-GB"/>
        </a:p>
      </dgm:t>
    </dgm:pt>
    <dgm:pt modelId="{562315AD-A899-45FC-8B54-AC32506C7F57}" type="sibTrans" cxnId="{E76416B7-8CB1-405F-A35B-AABA5BBA8BFC}">
      <dgm:prSet/>
      <dgm:spPr/>
      <dgm:t>
        <a:bodyPr/>
        <a:lstStyle/>
        <a:p>
          <a:endParaRPr lang="en-GB"/>
        </a:p>
      </dgm:t>
    </dgm:pt>
    <dgm:pt modelId="{1AEFACCC-F41F-4718-A3E4-8355D0321896}">
      <dgm:prSet phldrT="[Text]"/>
      <dgm:spPr/>
      <dgm:t>
        <a:bodyPr/>
        <a:lstStyle/>
        <a:p>
          <a:r>
            <a:rPr lang="en-GB" dirty="0" smtClean="0"/>
            <a:t>Primary Storage</a:t>
          </a:r>
          <a:endParaRPr lang="en-GB" dirty="0"/>
        </a:p>
      </dgm:t>
    </dgm:pt>
    <dgm:pt modelId="{BAEEF1CC-5A79-4C27-9A2C-9BCF934832C6}" type="parTrans" cxnId="{224FCFDD-DD7B-47EE-9134-D085E17D5B93}">
      <dgm:prSet/>
      <dgm:spPr/>
      <dgm:t>
        <a:bodyPr/>
        <a:lstStyle/>
        <a:p>
          <a:endParaRPr lang="en-GB"/>
        </a:p>
      </dgm:t>
    </dgm:pt>
    <dgm:pt modelId="{0F4C3290-30DF-4DAF-8D9C-2A6638B72EE9}" type="sibTrans" cxnId="{224FCFDD-DD7B-47EE-9134-D085E17D5B93}">
      <dgm:prSet/>
      <dgm:spPr/>
      <dgm:t>
        <a:bodyPr/>
        <a:lstStyle/>
        <a:p>
          <a:endParaRPr lang="en-GB"/>
        </a:p>
      </dgm:t>
    </dgm:pt>
    <dgm:pt modelId="{6AC990EC-ADC4-464F-9107-EC6577135832}">
      <dgm:prSet/>
      <dgm:spPr/>
      <dgm:t>
        <a:bodyPr/>
        <a:lstStyle/>
        <a:p>
          <a:r>
            <a:rPr lang="en-GB" dirty="0" smtClean="0"/>
            <a:t>Bulk transport	</a:t>
          </a:r>
          <a:endParaRPr lang="en-GB" dirty="0"/>
        </a:p>
      </dgm:t>
    </dgm:pt>
    <dgm:pt modelId="{63691CA7-592C-4C9D-B983-12A1C9B04B51}" type="parTrans" cxnId="{91C4A57A-1BBD-46FF-833C-465B82EECBCF}">
      <dgm:prSet/>
      <dgm:spPr/>
      <dgm:t>
        <a:bodyPr/>
        <a:lstStyle/>
        <a:p>
          <a:endParaRPr lang="en-GB"/>
        </a:p>
      </dgm:t>
    </dgm:pt>
    <dgm:pt modelId="{6D92CED0-8F80-4369-8883-DA6F3B55B4A0}" type="sibTrans" cxnId="{91C4A57A-1BBD-46FF-833C-465B82EECBCF}">
      <dgm:prSet/>
      <dgm:spPr/>
      <dgm:t>
        <a:bodyPr/>
        <a:lstStyle/>
        <a:p>
          <a:endParaRPr lang="en-GB"/>
        </a:p>
      </dgm:t>
    </dgm:pt>
    <dgm:pt modelId="{B0E20EB6-9525-4AC9-89F3-772ACA6938D4}">
      <dgm:prSet/>
      <dgm:spPr/>
      <dgm:t>
        <a:bodyPr/>
        <a:lstStyle/>
        <a:p>
          <a:r>
            <a:rPr lang="en-GB" dirty="0" smtClean="0"/>
            <a:t>Distribution depot</a:t>
          </a:r>
          <a:endParaRPr lang="en-GB" dirty="0"/>
        </a:p>
      </dgm:t>
    </dgm:pt>
    <dgm:pt modelId="{904AE211-3CBE-48AC-A094-588398986F22}" type="parTrans" cxnId="{9998D829-1CA0-4B22-862C-C926CC61F6FA}">
      <dgm:prSet/>
      <dgm:spPr/>
      <dgm:t>
        <a:bodyPr/>
        <a:lstStyle/>
        <a:p>
          <a:endParaRPr lang="en-GB"/>
        </a:p>
      </dgm:t>
    </dgm:pt>
    <dgm:pt modelId="{BD54A127-D5F0-4C7A-AB44-C3F4E8261F0F}" type="sibTrans" cxnId="{9998D829-1CA0-4B22-862C-C926CC61F6FA}">
      <dgm:prSet/>
      <dgm:spPr/>
      <dgm:t>
        <a:bodyPr/>
        <a:lstStyle/>
        <a:p>
          <a:endParaRPr lang="en-GB"/>
        </a:p>
      </dgm:t>
    </dgm:pt>
    <dgm:pt modelId="{35DAED8E-D400-4745-9C85-630D55A761C6}">
      <dgm:prSet/>
      <dgm:spPr/>
      <dgm:t>
        <a:bodyPr/>
        <a:lstStyle/>
        <a:p>
          <a:r>
            <a:rPr lang="en-GB" dirty="0" smtClean="0"/>
            <a:t>Consumer</a:t>
          </a:r>
          <a:endParaRPr lang="en-GB" dirty="0"/>
        </a:p>
      </dgm:t>
    </dgm:pt>
    <dgm:pt modelId="{C867E223-7853-4EF6-BA94-3DB3C8DF93B6}" type="parTrans" cxnId="{40DC66EF-994B-4C6B-A61B-D542C12B92D7}">
      <dgm:prSet/>
      <dgm:spPr/>
      <dgm:t>
        <a:bodyPr/>
        <a:lstStyle/>
        <a:p>
          <a:endParaRPr lang="en-GB"/>
        </a:p>
      </dgm:t>
    </dgm:pt>
    <dgm:pt modelId="{3FCB7D46-832D-4431-B63B-FEA4E587A369}" type="sibTrans" cxnId="{40DC66EF-994B-4C6B-A61B-D542C12B92D7}">
      <dgm:prSet/>
      <dgm:spPr/>
      <dgm:t>
        <a:bodyPr/>
        <a:lstStyle/>
        <a:p>
          <a:endParaRPr lang="en-GB"/>
        </a:p>
      </dgm:t>
    </dgm:pt>
    <dgm:pt modelId="{23470666-A992-4909-862B-86728C6C204F}" type="pres">
      <dgm:prSet presAssocID="{667F60B5-7D60-4E91-969A-3765D9D2B98B}" presName="Name0" presStyleCnt="0">
        <dgm:presLayoutVars>
          <dgm:dir/>
          <dgm:animLvl val="lvl"/>
          <dgm:resizeHandles val="exact"/>
        </dgm:presLayoutVars>
      </dgm:prSet>
      <dgm:spPr/>
    </dgm:pt>
    <dgm:pt modelId="{8EFE50B8-EE3A-4651-8C8F-C7BC4E7BEBEE}" type="pres">
      <dgm:prSet presAssocID="{5578F00E-BD06-4BA4-B192-41A75410C826}" presName="parTxOnly" presStyleLbl="node1" presStyleIdx="0" presStyleCnt="6">
        <dgm:presLayoutVars>
          <dgm:chMax val="0"/>
          <dgm:chPref val="0"/>
          <dgm:bulletEnabled val="1"/>
        </dgm:presLayoutVars>
      </dgm:prSet>
      <dgm:spPr/>
      <dgm:t>
        <a:bodyPr/>
        <a:lstStyle/>
        <a:p>
          <a:endParaRPr lang="en-GB"/>
        </a:p>
      </dgm:t>
    </dgm:pt>
    <dgm:pt modelId="{E07CBA1A-B9F6-40E5-BE29-0684B0741137}" type="pres">
      <dgm:prSet presAssocID="{618A9287-3335-4A78-9811-AEDCAC510C49}" presName="parTxOnlySpace" presStyleCnt="0"/>
      <dgm:spPr/>
    </dgm:pt>
    <dgm:pt modelId="{30195292-C703-468B-8A63-0CCB4D6BF0E9}" type="pres">
      <dgm:prSet presAssocID="{A8397F0C-F5E2-4203-B4AA-69AAAABB55FA}" presName="parTxOnly" presStyleLbl="node1" presStyleIdx="1" presStyleCnt="6">
        <dgm:presLayoutVars>
          <dgm:chMax val="0"/>
          <dgm:chPref val="0"/>
          <dgm:bulletEnabled val="1"/>
        </dgm:presLayoutVars>
      </dgm:prSet>
      <dgm:spPr/>
      <dgm:t>
        <a:bodyPr/>
        <a:lstStyle/>
        <a:p>
          <a:endParaRPr lang="en-GB"/>
        </a:p>
      </dgm:t>
    </dgm:pt>
    <dgm:pt modelId="{53268E54-CF39-458B-A4D0-57C26275A994}" type="pres">
      <dgm:prSet presAssocID="{562315AD-A899-45FC-8B54-AC32506C7F57}" presName="parTxOnlySpace" presStyleCnt="0"/>
      <dgm:spPr/>
    </dgm:pt>
    <dgm:pt modelId="{CC58A5DB-C643-4F7F-A34F-679968AABCD7}" type="pres">
      <dgm:prSet presAssocID="{1AEFACCC-F41F-4718-A3E4-8355D0321896}" presName="parTxOnly" presStyleLbl="node1" presStyleIdx="2" presStyleCnt="6">
        <dgm:presLayoutVars>
          <dgm:chMax val="0"/>
          <dgm:chPref val="0"/>
          <dgm:bulletEnabled val="1"/>
        </dgm:presLayoutVars>
      </dgm:prSet>
      <dgm:spPr/>
      <dgm:t>
        <a:bodyPr/>
        <a:lstStyle/>
        <a:p>
          <a:endParaRPr lang="en-GB"/>
        </a:p>
      </dgm:t>
    </dgm:pt>
    <dgm:pt modelId="{7A4C33DB-8A1D-449D-95BB-EC9BEAD79DFF}" type="pres">
      <dgm:prSet presAssocID="{0F4C3290-30DF-4DAF-8D9C-2A6638B72EE9}" presName="parTxOnlySpace" presStyleCnt="0"/>
      <dgm:spPr/>
    </dgm:pt>
    <dgm:pt modelId="{5DB21387-73A0-4103-B6C2-B66AADC76E98}" type="pres">
      <dgm:prSet presAssocID="{6AC990EC-ADC4-464F-9107-EC6577135832}" presName="parTxOnly" presStyleLbl="node1" presStyleIdx="3" presStyleCnt="6">
        <dgm:presLayoutVars>
          <dgm:chMax val="0"/>
          <dgm:chPref val="0"/>
          <dgm:bulletEnabled val="1"/>
        </dgm:presLayoutVars>
      </dgm:prSet>
      <dgm:spPr/>
      <dgm:t>
        <a:bodyPr/>
        <a:lstStyle/>
        <a:p>
          <a:endParaRPr lang="en-GB"/>
        </a:p>
      </dgm:t>
    </dgm:pt>
    <dgm:pt modelId="{F637FCF2-38B1-4B4C-B1F6-9C72BD007731}" type="pres">
      <dgm:prSet presAssocID="{6D92CED0-8F80-4369-8883-DA6F3B55B4A0}" presName="parTxOnlySpace" presStyleCnt="0"/>
      <dgm:spPr/>
    </dgm:pt>
    <dgm:pt modelId="{9D43EDAD-79D8-4272-ACDD-AC75A4615E7E}" type="pres">
      <dgm:prSet presAssocID="{B0E20EB6-9525-4AC9-89F3-772ACA6938D4}" presName="parTxOnly" presStyleLbl="node1" presStyleIdx="4" presStyleCnt="6">
        <dgm:presLayoutVars>
          <dgm:chMax val="0"/>
          <dgm:chPref val="0"/>
          <dgm:bulletEnabled val="1"/>
        </dgm:presLayoutVars>
      </dgm:prSet>
      <dgm:spPr/>
      <dgm:t>
        <a:bodyPr/>
        <a:lstStyle/>
        <a:p>
          <a:endParaRPr lang="en-GB"/>
        </a:p>
      </dgm:t>
    </dgm:pt>
    <dgm:pt modelId="{AE315CE3-BBAC-4A30-A2D2-71B3ACB288C9}" type="pres">
      <dgm:prSet presAssocID="{BD54A127-D5F0-4C7A-AB44-C3F4E8261F0F}" presName="parTxOnlySpace" presStyleCnt="0"/>
      <dgm:spPr/>
    </dgm:pt>
    <dgm:pt modelId="{615A38A1-A201-4FDB-8D21-7B34F0DEC15B}" type="pres">
      <dgm:prSet presAssocID="{35DAED8E-D400-4745-9C85-630D55A761C6}" presName="parTxOnly" presStyleLbl="node1" presStyleIdx="5" presStyleCnt="6">
        <dgm:presLayoutVars>
          <dgm:chMax val="0"/>
          <dgm:chPref val="0"/>
          <dgm:bulletEnabled val="1"/>
        </dgm:presLayoutVars>
      </dgm:prSet>
      <dgm:spPr/>
      <dgm:t>
        <a:bodyPr/>
        <a:lstStyle/>
        <a:p>
          <a:endParaRPr lang="en-GB"/>
        </a:p>
      </dgm:t>
    </dgm:pt>
  </dgm:ptLst>
  <dgm:cxnLst>
    <dgm:cxn modelId="{BA097B77-FC65-4FA2-A4FA-CBFCE95C316C}" srcId="{667F60B5-7D60-4E91-969A-3765D9D2B98B}" destId="{5578F00E-BD06-4BA4-B192-41A75410C826}" srcOrd="0" destOrd="0" parTransId="{F078DA2E-2190-480E-844D-D343B96DBC96}" sibTransId="{618A9287-3335-4A78-9811-AEDCAC510C49}"/>
    <dgm:cxn modelId="{8320C09F-16A8-45FE-835C-3656BE1C5A64}" type="presOf" srcId="{A8397F0C-F5E2-4203-B4AA-69AAAABB55FA}" destId="{30195292-C703-468B-8A63-0CCB4D6BF0E9}" srcOrd="0" destOrd="0" presId="urn:microsoft.com/office/officeart/2005/8/layout/chevron1"/>
    <dgm:cxn modelId="{40DC66EF-994B-4C6B-A61B-D542C12B92D7}" srcId="{667F60B5-7D60-4E91-969A-3765D9D2B98B}" destId="{35DAED8E-D400-4745-9C85-630D55A761C6}" srcOrd="5" destOrd="0" parTransId="{C867E223-7853-4EF6-BA94-3DB3C8DF93B6}" sibTransId="{3FCB7D46-832D-4431-B63B-FEA4E587A369}"/>
    <dgm:cxn modelId="{648B1227-6A3E-4F52-ACAB-DA20A16344F1}" type="presOf" srcId="{6AC990EC-ADC4-464F-9107-EC6577135832}" destId="{5DB21387-73A0-4103-B6C2-B66AADC76E98}" srcOrd="0" destOrd="0" presId="urn:microsoft.com/office/officeart/2005/8/layout/chevron1"/>
    <dgm:cxn modelId="{91C4A57A-1BBD-46FF-833C-465B82EECBCF}" srcId="{667F60B5-7D60-4E91-969A-3765D9D2B98B}" destId="{6AC990EC-ADC4-464F-9107-EC6577135832}" srcOrd="3" destOrd="0" parTransId="{63691CA7-592C-4C9D-B983-12A1C9B04B51}" sibTransId="{6D92CED0-8F80-4369-8883-DA6F3B55B4A0}"/>
    <dgm:cxn modelId="{B407DABF-2671-47FA-B1A1-D55FF5C6A693}" type="presOf" srcId="{5578F00E-BD06-4BA4-B192-41A75410C826}" destId="{8EFE50B8-EE3A-4651-8C8F-C7BC4E7BEBEE}" srcOrd="0" destOrd="0" presId="urn:microsoft.com/office/officeart/2005/8/layout/chevron1"/>
    <dgm:cxn modelId="{3F52DB21-FCB6-4070-9C79-9D00342A486E}" type="presOf" srcId="{1AEFACCC-F41F-4718-A3E4-8355D0321896}" destId="{CC58A5DB-C643-4F7F-A34F-679968AABCD7}" srcOrd="0" destOrd="0" presId="urn:microsoft.com/office/officeart/2005/8/layout/chevron1"/>
    <dgm:cxn modelId="{224FCFDD-DD7B-47EE-9134-D085E17D5B93}" srcId="{667F60B5-7D60-4E91-969A-3765D9D2B98B}" destId="{1AEFACCC-F41F-4718-A3E4-8355D0321896}" srcOrd="2" destOrd="0" parTransId="{BAEEF1CC-5A79-4C27-9A2C-9BCF934832C6}" sibTransId="{0F4C3290-30DF-4DAF-8D9C-2A6638B72EE9}"/>
    <dgm:cxn modelId="{E76416B7-8CB1-405F-A35B-AABA5BBA8BFC}" srcId="{667F60B5-7D60-4E91-969A-3765D9D2B98B}" destId="{A8397F0C-F5E2-4203-B4AA-69AAAABB55FA}" srcOrd="1" destOrd="0" parTransId="{26A875BA-88DC-4216-BDA0-D650B1FD8EC3}" sibTransId="{562315AD-A899-45FC-8B54-AC32506C7F57}"/>
    <dgm:cxn modelId="{01F4572F-BFBA-46AC-9DFE-C693E9470D8B}" type="presOf" srcId="{35DAED8E-D400-4745-9C85-630D55A761C6}" destId="{615A38A1-A201-4FDB-8D21-7B34F0DEC15B}" srcOrd="0" destOrd="0" presId="urn:microsoft.com/office/officeart/2005/8/layout/chevron1"/>
    <dgm:cxn modelId="{9998D829-1CA0-4B22-862C-C926CC61F6FA}" srcId="{667F60B5-7D60-4E91-969A-3765D9D2B98B}" destId="{B0E20EB6-9525-4AC9-89F3-772ACA6938D4}" srcOrd="4" destOrd="0" parTransId="{904AE211-3CBE-48AC-A094-588398986F22}" sibTransId="{BD54A127-D5F0-4C7A-AB44-C3F4E8261F0F}"/>
    <dgm:cxn modelId="{257B4ED7-7D09-48F1-BAC5-758476E247C3}" type="presOf" srcId="{667F60B5-7D60-4E91-969A-3765D9D2B98B}" destId="{23470666-A992-4909-862B-86728C6C204F}" srcOrd="0" destOrd="0" presId="urn:microsoft.com/office/officeart/2005/8/layout/chevron1"/>
    <dgm:cxn modelId="{87E6ED49-E612-4886-9311-A0DABF09710E}" type="presOf" srcId="{B0E20EB6-9525-4AC9-89F3-772ACA6938D4}" destId="{9D43EDAD-79D8-4272-ACDD-AC75A4615E7E}" srcOrd="0" destOrd="0" presId="urn:microsoft.com/office/officeart/2005/8/layout/chevron1"/>
    <dgm:cxn modelId="{D5DE640A-7DAE-429A-90B3-6A0599749AEF}" type="presParOf" srcId="{23470666-A992-4909-862B-86728C6C204F}" destId="{8EFE50B8-EE3A-4651-8C8F-C7BC4E7BEBEE}" srcOrd="0" destOrd="0" presId="urn:microsoft.com/office/officeart/2005/8/layout/chevron1"/>
    <dgm:cxn modelId="{1B9574E8-A8A6-4CE8-B9B5-21055793A823}" type="presParOf" srcId="{23470666-A992-4909-862B-86728C6C204F}" destId="{E07CBA1A-B9F6-40E5-BE29-0684B0741137}" srcOrd="1" destOrd="0" presId="urn:microsoft.com/office/officeart/2005/8/layout/chevron1"/>
    <dgm:cxn modelId="{FE8086EB-09A6-4EC2-B6A8-0DB81324FDCB}" type="presParOf" srcId="{23470666-A992-4909-862B-86728C6C204F}" destId="{30195292-C703-468B-8A63-0CCB4D6BF0E9}" srcOrd="2" destOrd="0" presId="urn:microsoft.com/office/officeart/2005/8/layout/chevron1"/>
    <dgm:cxn modelId="{4AF6D393-BC66-4A6E-A9AA-ABA85A90A3D7}" type="presParOf" srcId="{23470666-A992-4909-862B-86728C6C204F}" destId="{53268E54-CF39-458B-A4D0-57C26275A994}" srcOrd="3" destOrd="0" presId="urn:microsoft.com/office/officeart/2005/8/layout/chevron1"/>
    <dgm:cxn modelId="{2DB517AD-C8F7-4F43-B83B-C32A2339233C}" type="presParOf" srcId="{23470666-A992-4909-862B-86728C6C204F}" destId="{CC58A5DB-C643-4F7F-A34F-679968AABCD7}" srcOrd="4" destOrd="0" presId="urn:microsoft.com/office/officeart/2005/8/layout/chevron1"/>
    <dgm:cxn modelId="{5284181E-5C70-490C-B74C-983CC4A6E786}" type="presParOf" srcId="{23470666-A992-4909-862B-86728C6C204F}" destId="{7A4C33DB-8A1D-449D-95BB-EC9BEAD79DFF}" srcOrd="5" destOrd="0" presId="urn:microsoft.com/office/officeart/2005/8/layout/chevron1"/>
    <dgm:cxn modelId="{F96E5233-23C5-4E0F-8B81-D3F06B1D949F}" type="presParOf" srcId="{23470666-A992-4909-862B-86728C6C204F}" destId="{5DB21387-73A0-4103-B6C2-B66AADC76E98}" srcOrd="6" destOrd="0" presId="urn:microsoft.com/office/officeart/2005/8/layout/chevron1"/>
    <dgm:cxn modelId="{1AEAB19A-B12F-4089-A9E5-2F239E0D1132}" type="presParOf" srcId="{23470666-A992-4909-862B-86728C6C204F}" destId="{F637FCF2-38B1-4B4C-B1F6-9C72BD007731}" srcOrd="7" destOrd="0" presId="urn:microsoft.com/office/officeart/2005/8/layout/chevron1"/>
    <dgm:cxn modelId="{8EFEBE1E-FDE5-47C8-A85B-31D994CF5898}" type="presParOf" srcId="{23470666-A992-4909-862B-86728C6C204F}" destId="{9D43EDAD-79D8-4272-ACDD-AC75A4615E7E}" srcOrd="8" destOrd="0" presId="urn:microsoft.com/office/officeart/2005/8/layout/chevron1"/>
    <dgm:cxn modelId="{88A75E56-C7B0-4DDE-9822-0BC98BFE7DD0}" type="presParOf" srcId="{23470666-A992-4909-862B-86728C6C204F}" destId="{AE315CE3-BBAC-4A30-A2D2-71B3ACB288C9}" srcOrd="9" destOrd="0" presId="urn:microsoft.com/office/officeart/2005/8/layout/chevron1"/>
    <dgm:cxn modelId="{7D4A65B0-7ABF-4E83-AF52-24D9994B82F4}" type="presParOf" srcId="{23470666-A992-4909-862B-86728C6C204F}" destId="{615A38A1-A201-4FDB-8D21-7B34F0DEC15B}"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C3C668-ED30-424F-B845-214C1ADF5C40}" type="doc">
      <dgm:prSet loTypeId="urn:microsoft.com/office/officeart/2005/8/layout/chevron1" loCatId="process" qsTypeId="urn:microsoft.com/office/officeart/2005/8/quickstyle/simple1" qsCatId="simple" csTypeId="urn:microsoft.com/office/officeart/2005/8/colors/colorful4" csCatId="colorful" phldr="1"/>
      <dgm:spPr/>
    </dgm:pt>
    <dgm:pt modelId="{5B6516B1-8561-49D7-8904-F3EB73E7399D}">
      <dgm:prSet phldrT="[Text]" custT="1"/>
      <dgm:spPr/>
      <dgm:t>
        <a:bodyPr/>
        <a:lstStyle/>
        <a:p>
          <a:r>
            <a:rPr lang="en-GB" sz="1200" dirty="0" smtClean="0"/>
            <a:t>LPG import</a:t>
          </a:r>
          <a:endParaRPr lang="en-GB" sz="1200" dirty="0"/>
        </a:p>
      </dgm:t>
    </dgm:pt>
    <dgm:pt modelId="{70D11AF1-B65E-4E6A-930B-D03F1425B3CC}" type="parTrans" cxnId="{FDB6F2D6-47DB-4CDB-964A-A35ADA59E9A5}">
      <dgm:prSet/>
      <dgm:spPr/>
      <dgm:t>
        <a:bodyPr/>
        <a:lstStyle/>
        <a:p>
          <a:endParaRPr lang="en-GB" sz="1200"/>
        </a:p>
      </dgm:t>
    </dgm:pt>
    <dgm:pt modelId="{779A9F2D-6238-4ED1-9983-2F9E0ED34D56}" type="sibTrans" cxnId="{FDB6F2D6-47DB-4CDB-964A-A35ADA59E9A5}">
      <dgm:prSet/>
      <dgm:spPr/>
      <dgm:t>
        <a:bodyPr/>
        <a:lstStyle/>
        <a:p>
          <a:endParaRPr lang="en-GB" sz="1200"/>
        </a:p>
      </dgm:t>
    </dgm:pt>
    <dgm:pt modelId="{98B451DB-835F-483E-9E5E-48B980CD4314}">
      <dgm:prSet phldrT="[Text]" custT="1"/>
      <dgm:spPr/>
      <dgm:t>
        <a:bodyPr/>
        <a:lstStyle/>
        <a:p>
          <a:r>
            <a:rPr lang="en-GB" sz="1200" dirty="0" smtClean="0"/>
            <a:t>Import terminal</a:t>
          </a:r>
          <a:endParaRPr lang="en-GB" sz="1200" dirty="0"/>
        </a:p>
      </dgm:t>
    </dgm:pt>
    <dgm:pt modelId="{B0AE2545-F168-4D12-AC80-8DD6AE6DD090}" type="parTrans" cxnId="{D21FE99D-CB68-4217-9974-BE551A96A6E3}">
      <dgm:prSet/>
      <dgm:spPr/>
      <dgm:t>
        <a:bodyPr/>
        <a:lstStyle/>
        <a:p>
          <a:endParaRPr lang="en-GB" sz="1200"/>
        </a:p>
      </dgm:t>
    </dgm:pt>
    <dgm:pt modelId="{496FCC4D-33AE-467D-B84F-2AF89A238D07}" type="sibTrans" cxnId="{D21FE99D-CB68-4217-9974-BE551A96A6E3}">
      <dgm:prSet/>
      <dgm:spPr/>
      <dgm:t>
        <a:bodyPr/>
        <a:lstStyle/>
        <a:p>
          <a:endParaRPr lang="en-GB" sz="1200"/>
        </a:p>
      </dgm:t>
    </dgm:pt>
    <dgm:pt modelId="{FE4F2851-2F9B-4049-9F62-CB7A55776A96}" type="pres">
      <dgm:prSet presAssocID="{7DC3C668-ED30-424F-B845-214C1ADF5C40}" presName="Name0" presStyleCnt="0">
        <dgm:presLayoutVars>
          <dgm:dir/>
          <dgm:animLvl val="lvl"/>
          <dgm:resizeHandles val="exact"/>
        </dgm:presLayoutVars>
      </dgm:prSet>
      <dgm:spPr/>
    </dgm:pt>
    <dgm:pt modelId="{0A377B87-1183-4417-AAAF-8C4C89EA5F9A}" type="pres">
      <dgm:prSet presAssocID="{5B6516B1-8561-49D7-8904-F3EB73E7399D}" presName="parTxOnly" presStyleLbl="node1" presStyleIdx="0" presStyleCnt="2">
        <dgm:presLayoutVars>
          <dgm:chMax val="0"/>
          <dgm:chPref val="0"/>
          <dgm:bulletEnabled val="1"/>
        </dgm:presLayoutVars>
      </dgm:prSet>
      <dgm:spPr/>
      <dgm:t>
        <a:bodyPr/>
        <a:lstStyle/>
        <a:p>
          <a:endParaRPr lang="en-GB"/>
        </a:p>
      </dgm:t>
    </dgm:pt>
    <dgm:pt modelId="{E3C23A1B-9E57-41B8-BF1E-D46F367D92B2}" type="pres">
      <dgm:prSet presAssocID="{779A9F2D-6238-4ED1-9983-2F9E0ED34D56}" presName="parTxOnlySpace" presStyleCnt="0"/>
      <dgm:spPr/>
    </dgm:pt>
    <dgm:pt modelId="{2E539C04-7847-4512-B1D2-50BD0E3DFE65}" type="pres">
      <dgm:prSet presAssocID="{98B451DB-835F-483E-9E5E-48B980CD4314}" presName="parTxOnly" presStyleLbl="node1" presStyleIdx="1" presStyleCnt="2">
        <dgm:presLayoutVars>
          <dgm:chMax val="0"/>
          <dgm:chPref val="0"/>
          <dgm:bulletEnabled val="1"/>
        </dgm:presLayoutVars>
      </dgm:prSet>
      <dgm:spPr/>
      <dgm:t>
        <a:bodyPr/>
        <a:lstStyle/>
        <a:p>
          <a:endParaRPr lang="en-GB"/>
        </a:p>
      </dgm:t>
    </dgm:pt>
  </dgm:ptLst>
  <dgm:cxnLst>
    <dgm:cxn modelId="{FDB6F2D6-47DB-4CDB-964A-A35ADA59E9A5}" srcId="{7DC3C668-ED30-424F-B845-214C1ADF5C40}" destId="{5B6516B1-8561-49D7-8904-F3EB73E7399D}" srcOrd="0" destOrd="0" parTransId="{70D11AF1-B65E-4E6A-930B-D03F1425B3CC}" sibTransId="{779A9F2D-6238-4ED1-9983-2F9E0ED34D56}"/>
    <dgm:cxn modelId="{CE1D9095-3F0A-4A61-8571-1B7925A6CE6B}" type="presOf" srcId="{5B6516B1-8561-49D7-8904-F3EB73E7399D}" destId="{0A377B87-1183-4417-AAAF-8C4C89EA5F9A}" srcOrd="0" destOrd="0" presId="urn:microsoft.com/office/officeart/2005/8/layout/chevron1"/>
    <dgm:cxn modelId="{D21FE99D-CB68-4217-9974-BE551A96A6E3}" srcId="{7DC3C668-ED30-424F-B845-214C1ADF5C40}" destId="{98B451DB-835F-483E-9E5E-48B980CD4314}" srcOrd="1" destOrd="0" parTransId="{B0AE2545-F168-4D12-AC80-8DD6AE6DD090}" sibTransId="{496FCC4D-33AE-467D-B84F-2AF89A238D07}"/>
    <dgm:cxn modelId="{E3628D20-44D3-4B94-B709-70451ED47376}" type="presOf" srcId="{98B451DB-835F-483E-9E5E-48B980CD4314}" destId="{2E539C04-7847-4512-B1D2-50BD0E3DFE65}" srcOrd="0" destOrd="0" presId="urn:microsoft.com/office/officeart/2005/8/layout/chevron1"/>
    <dgm:cxn modelId="{8C784B58-E446-4032-A2AC-7A7CA51EA72E}" type="presOf" srcId="{7DC3C668-ED30-424F-B845-214C1ADF5C40}" destId="{FE4F2851-2F9B-4049-9F62-CB7A55776A96}" srcOrd="0" destOrd="0" presId="urn:microsoft.com/office/officeart/2005/8/layout/chevron1"/>
    <dgm:cxn modelId="{232F785F-B5D1-494F-95F7-52CAD7D30BA3}" type="presParOf" srcId="{FE4F2851-2F9B-4049-9F62-CB7A55776A96}" destId="{0A377B87-1183-4417-AAAF-8C4C89EA5F9A}" srcOrd="0" destOrd="0" presId="urn:microsoft.com/office/officeart/2005/8/layout/chevron1"/>
    <dgm:cxn modelId="{5A1C2AB2-8CAB-4B45-8C7E-C2A59CCC0A04}" type="presParOf" srcId="{FE4F2851-2F9B-4049-9F62-CB7A55776A96}" destId="{E3C23A1B-9E57-41B8-BF1E-D46F367D92B2}" srcOrd="1" destOrd="0" presId="urn:microsoft.com/office/officeart/2005/8/layout/chevron1"/>
    <dgm:cxn modelId="{30CCE611-8DAA-46B5-9987-C99BDEE38676}" type="presParOf" srcId="{FE4F2851-2F9B-4049-9F62-CB7A55776A96}" destId="{2E539C04-7847-4512-B1D2-50BD0E3DFE65}"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350413B-3D4C-4A6B-85C5-32568CF0BA3C}" type="doc">
      <dgm:prSet loTypeId="urn:microsoft.com/office/officeart/2005/8/layout/process1" loCatId="process" qsTypeId="urn:microsoft.com/office/officeart/2005/8/quickstyle/simple1" qsCatId="simple" csTypeId="urn:microsoft.com/office/officeart/2005/8/colors/colorful4" csCatId="colorful" phldr="1"/>
      <dgm:spPr/>
    </dgm:pt>
    <dgm:pt modelId="{09F1F488-BD3C-46CB-8E7D-AEA48D80D77E}">
      <dgm:prSet phldrT="[Text]" custT="1"/>
      <dgm:spPr/>
      <dgm:t>
        <a:bodyPr/>
        <a:lstStyle/>
        <a:p>
          <a:r>
            <a:rPr lang="en-GB" sz="1100" dirty="0" smtClean="0"/>
            <a:t>Highly Skilled</a:t>
          </a:r>
          <a:endParaRPr lang="en-GB" sz="1100" dirty="0"/>
        </a:p>
      </dgm:t>
    </dgm:pt>
    <dgm:pt modelId="{A922C7B5-2058-46F4-8A76-F06D009A77F7}" type="parTrans" cxnId="{60B4BAC8-7D3B-4A92-8C8F-000D35BD70A9}">
      <dgm:prSet/>
      <dgm:spPr/>
      <dgm:t>
        <a:bodyPr/>
        <a:lstStyle/>
        <a:p>
          <a:endParaRPr lang="en-GB" sz="1100"/>
        </a:p>
      </dgm:t>
    </dgm:pt>
    <dgm:pt modelId="{5559E1C8-559B-4EE8-BE7C-0AB7B27A7AA7}" type="sibTrans" cxnId="{60B4BAC8-7D3B-4A92-8C8F-000D35BD70A9}">
      <dgm:prSet custT="1"/>
      <dgm:spPr/>
      <dgm:t>
        <a:bodyPr/>
        <a:lstStyle/>
        <a:p>
          <a:endParaRPr lang="en-GB" sz="1100"/>
        </a:p>
      </dgm:t>
    </dgm:pt>
    <dgm:pt modelId="{66505221-30CB-4467-8F87-269981529861}">
      <dgm:prSet phldrT="[Text]" custT="1"/>
      <dgm:spPr/>
      <dgm:t>
        <a:bodyPr/>
        <a:lstStyle/>
        <a:p>
          <a:r>
            <a:rPr lang="en-GB" sz="1100" dirty="0" smtClean="0"/>
            <a:t>Highly Skilled</a:t>
          </a:r>
          <a:endParaRPr lang="en-GB" sz="1100" dirty="0"/>
        </a:p>
      </dgm:t>
    </dgm:pt>
    <dgm:pt modelId="{E0F54EAB-5C6D-4145-BEB2-251A66626069}" type="parTrans" cxnId="{B9A78DB1-CFCC-4B18-85F4-3AEC78EACBD0}">
      <dgm:prSet/>
      <dgm:spPr/>
      <dgm:t>
        <a:bodyPr/>
        <a:lstStyle/>
        <a:p>
          <a:endParaRPr lang="en-GB" sz="1100"/>
        </a:p>
      </dgm:t>
    </dgm:pt>
    <dgm:pt modelId="{BA596D66-3996-443B-8F8C-DC5EC8FE6F4C}" type="sibTrans" cxnId="{B9A78DB1-CFCC-4B18-85F4-3AEC78EACBD0}">
      <dgm:prSet custT="1"/>
      <dgm:spPr/>
      <dgm:t>
        <a:bodyPr/>
        <a:lstStyle/>
        <a:p>
          <a:endParaRPr lang="en-GB" sz="1100"/>
        </a:p>
      </dgm:t>
    </dgm:pt>
    <dgm:pt modelId="{54D76626-A535-40FC-B192-6B8B2F8F623B}">
      <dgm:prSet phldrT="[Text]" custT="1"/>
      <dgm:spPr/>
      <dgm:t>
        <a:bodyPr/>
        <a:lstStyle/>
        <a:p>
          <a:r>
            <a:rPr lang="en-GB" sz="1100" dirty="0" smtClean="0"/>
            <a:t>Highly Skilled</a:t>
          </a:r>
          <a:endParaRPr lang="en-GB" sz="1100" dirty="0"/>
        </a:p>
      </dgm:t>
    </dgm:pt>
    <dgm:pt modelId="{47506EFF-8B8B-41A0-9051-A6846509059A}" type="parTrans" cxnId="{ECD4F5FC-E407-4468-BFEC-F9D3E91710B0}">
      <dgm:prSet/>
      <dgm:spPr/>
      <dgm:t>
        <a:bodyPr/>
        <a:lstStyle/>
        <a:p>
          <a:endParaRPr lang="en-GB" sz="1100"/>
        </a:p>
      </dgm:t>
    </dgm:pt>
    <dgm:pt modelId="{691DAD32-1D67-4ADA-818C-89C99844809F}" type="sibTrans" cxnId="{ECD4F5FC-E407-4468-BFEC-F9D3E91710B0}">
      <dgm:prSet custT="1"/>
      <dgm:spPr/>
      <dgm:t>
        <a:bodyPr/>
        <a:lstStyle/>
        <a:p>
          <a:endParaRPr lang="en-GB" sz="1100"/>
        </a:p>
      </dgm:t>
    </dgm:pt>
    <dgm:pt modelId="{EBEB2316-E26E-4FE3-8F8D-714CBC614F9B}">
      <dgm:prSet custT="1"/>
      <dgm:spPr/>
      <dgm:t>
        <a:bodyPr/>
        <a:lstStyle/>
        <a:p>
          <a:r>
            <a:rPr lang="en-GB" sz="1100" dirty="0" smtClean="0"/>
            <a:t>Low skilled</a:t>
          </a:r>
          <a:endParaRPr lang="en-GB" sz="1100" dirty="0"/>
        </a:p>
      </dgm:t>
    </dgm:pt>
    <dgm:pt modelId="{B287DBF2-E8B2-4E88-A744-EF9398D40CD2}" type="parTrans" cxnId="{A90FBBE8-2432-4330-A901-00C2B541061E}">
      <dgm:prSet/>
      <dgm:spPr/>
      <dgm:t>
        <a:bodyPr/>
        <a:lstStyle/>
        <a:p>
          <a:endParaRPr lang="en-GB" sz="1100"/>
        </a:p>
      </dgm:t>
    </dgm:pt>
    <dgm:pt modelId="{2F0D99B1-BE8A-4C79-BA33-47632129B194}" type="sibTrans" cxnId="{A90FBBE8-2432-4330-A901-00C2B541061E}">
      <dgm:prSet custT="1"/>
      <dgm:spPr/>
      <dgm:t>
        <a:bodyPr/>
        <a:lstStyle/>
        <a:p>
          <a:endParaRPr lang="en-GB" sz="1100"/>
        </a:p>
      </dgm:t>
    </dgm:pt>
    <dgm:pt modelId="{DB50A80C-5472-45D7-B6DD-76FD9402F781}">
      <dgm:prSet custT="1"/>
      <dgm:spPr/>
      <dgm:t>
        <a:bodyPr/>
        <a:lstStyle/>
        <a:p>
          <a:r>
            <a:rPr lang="en-GB" sz="1100" dirty="0" smtClean="0"/>
            <a:t>Low skilled</a:t>
          </a:r>
          <a:endParaRPr lang="en-GB" sz="1100" dirty="0"/>
        </a:p>
      </dgm:t>
    </dgm:pt>
    <dgm:pt modelId="{A33B4439-5696-4578-8010-3354E59E0181}" type="parTrans" cxnId="{4EEACCBD-6A25-46BB-907D-5B9293314BC1}">
      <dgm:prSet/>
      <dgm:spPr/>
      <dgm:t>
        <a:bodyPr/>
        <a:lstStyle/>
        <a:p>
          <a:endParaRPr lang="en-GB" sz="1100"/>
        </a:p>
      </dgm:t>
    </dgm:pt>
    <dgm:pt modelId="{1BBC9DA4-16AF-4B4C-9EE3-79674B9B8723}" type="sibTrans" cxnId="{4EEACCBD-6A25-46BB-907D-5B9293314BC1}">
      <dgm:prSet/>
      <dgm:spPr/>
      <dgm:t>
        <a:bodyPr/>
        <a:lstStyle/>
        <a:p>
          <a:endParaRPr lang="en-GB" sz="1100"/>
        </a:p>
      </dgm:t>
    </dgm:pt>
    <dgm:pt modelId="{6D1B1D53-1C5E-480B-8C95-EFF385EAA0CB}" type="pres">
      <dgm:prSet presAssocID="{3350413B-3D4C-4A6B-85C5-32568CF0BA3C}" presName="Name0" presStyleCnt="0">
        <dgm:presLayoutVars>
          <dgm:dir/>
          <dgm:resizeHandles val="exact"/>
        </dgm:presLayoutVars>
      </dgm:prSet>
      <dgm:spPr/>
    </dgm:pt>
    <dgm:pt modelId="{CF09098E-86E7-4A48-94DD-7B3E400AA537}" type="pres">
      <dgm:prSet presAssocID="{09F1F488-BD3C-46CB-8E7D-AEA48D80D77E}" presName="node" presStyleLbl="node1" presStyleIdx="0" presStyleCnt="5">
        <dgm:presLayoutVars>
          <dgm:bulletEnabled val="1"/>
        </dgm:presLayoutVars>
      </dgm:prSet>
      <dgm:spPr/>
      <dgm:t>
        <a:bodyPr/>
        <a:lstStyle/>
        <a:p>
          <a:endParaRPr lang="en-GB"/>
        </a:p>
      </dgm:t>
    </dgm:pt>
    <dgm:pt modelId="{4F9D11AD-93B4-4461-AD4B-3DCA0E99A4AA}" type="pres">
      <dgm:prSet presAssocID="{5559E1C8-559B-4EE8-BE7C-0AB7B27A7AA7}" presName="sibTrans" presStyleLbl="sibTrans2D1" presStyleIdx="0" presStyleCnt="4"/>
      <dgm:spPr/>
      <dgm:t>
        <a:bodyPr/>
        <a:lstStyle/>
        <a:p>
          <a:endParaRPr lang="en-GB"/>
        </a:p>
      </dgm:t>
    </dgm:pt>
    <dgm:pt modelId="{AB3B6872-1F23-4F15-9422-7617FE8852C1}" type="pres">
      <dgm:prSet presAssocID="{5559E1C8-559B-4EE8-BE7C-0AB7B27A7AA7}" presName="connectorText" presStyleLbl="sibTrans2D1" presStyleIdx="0" presStyleCnt="4"/>
      <dgm:spPr/>
      <dgm:t>
        <a:bodyPr/>
        <a:lstStyle/>
        <a:p>
          <a:endParaRPr lang="en-GB"/>
        </a:p>
      </dgm:t>
    </dgm:pt>
    <dgm:pt modelId="{D40194E9-19A5-48EA-AE71-FD6DFFED512B}" type="pres">
      <dgm:prSet presAssocID="{66505221-30CB-4467-8F87-269981529861}" presName="node" presStyleLbl="node1" presStyleIdx="1" presStyleCnt="5">
        <dgm:presLayoutVars>
          <dgm:bulletEnabled val="1"/>
        </dgm:presLayoutVars>
      </dgm:prSet>
      <dgm:spPr/>
      <dgm:t>
        <a:bodyPr/>
        <a:lstStyle/>
        <a:p>
          <a:endParaRPr lang="en-GB"/>
        </a:p>
      </dgm:t>
    </dgm:pt>
    <dgm:pt modelId="{2A3452C4-D273-4AC3-8663-BFA0042AB45F}" type="pres">
      <dgm:prSet presAssocID="{BA596D66-3996-443B-8F8C-DC5EC8FE6F4C}" presName="sibTrans" presStyleLbl="sibTrans2D1" presStyleIdx="1" presStyleCnt="4"/>
      <dgm:spPr/>
      <dgm:t>
        <a:bodyPr/>
        <a:lstStyle/>
        <a:p>
          <a:endParaRPr lang="en-GB"/>
        </a:p>
      </dgm:t>
    </dgm:pt>
    <dgm:pt modelId="{E7B657A9-4FC6-4EFC-89AE-FFF585D21B0F}" type="pres">
      <dgm:prSet presAssocID="{BA596D66-3996-443B-8F8C-DC5EC8FE6F4C}" presName="connectorText" presStyleLbl="sibTrans2D1" presStyleIdx="1" presStyleCnt="4"/>
      <dgm:spPr/>
      <dgm:t>
        <a:bodyPr/>
        <a:lstStyle/>
        <a:p>
          <a:endParaRPr lang="en-GB"/>
        </a:p>
      </dgm:t>
    </dgm:pt>
    <dgm:pt modelId="{1DBFB11F-16A2-4749-B0C9-E6D7B2690865}" type="pres">
      <dgm:prSet presAssocID="{54D76626-A535-40FC-B192-6B8B2F8F623B}" presName="node" presStyleLbl="node1" presStyleIdx="2" presStyleCnt="5">
        <dgm:presLayoutVars>
          <dgm:bulletEnabled val="1"/>
        </dgm:presLayoutVars>
      </dgm:prSet>
      <dgm:spPr/>
      <dgm:t>
        <a:bodyPr/>
        <a:lstStyle/>
        <a:p>
          <a:endParaRPr lang="en-GB"/>
        </a:p>
      </dgm:t>
    </dgm:pt>
    <dgm:pt modelId="{A25A89CA-9DB4-4B4E-8796-D6F9233B387A}" type="pres">
      <dgm:prSet presAssocID="{691DAD32-1D67-4ADA-818C-89C99844809F}" presName="sibTrans" presStyleLbl="sibTrans2D1" presStyleIdx="2" presStyleCnt="4"/>
      <dgm:spPr/>
      <dgm:t>
        <a:bodyPr/>
        <a:lstStyle/>
        <a:p>
          <a:endParaRPr lang="en-GB"/>
        </a:p>
      </dgm:t>
    </dgm:pt>
    <dgm:pt modelId="{2BADC4FA-CBE8-4F3E-8C96-CD3EBBFF79CF}" type="pres">
      <dgm:prSet presAssocID="{691DAD32-1D67-4ADA-818C-89C99844809F}" presName="connectorText" presStyleLbl="sibTrans2D1" presStyleIdx="2" presStyleCnt="4"/>
      <dgm:spPr/>
      <dgm:t>
        <a:bodyPr/>
        <a:lstStyle/>
        <a:p>
          <a:endParaRPr lang="en-GB"/>
        </a:p>
      </dgm:t>
    </dgm:pt>
    <dgm:pt modelId="{1F525291-C2BB-49EF-A34F-CE27F229A6F3}" type="pres">
      <dgm:prSet presAssocID="{EBEB2316-E26E-4FE3-8F8D-714CBC614F9B}" presName="node" presStyleLbl="node1" presStyleIdx="3" presStyleCnt="5">
        <dgm:presLayoutVars>
          <dgm:bulletEnabled val="1"/>
        </dgm:presLayoutVars>
      </dgm:prSet>
      <dgm:spPr/>
      <dgm:t>
        <a:bodyPr/>
        <a:lstStyle/>
        <a:p>
          <a:endParaRPr lang="en-GB"/>
        </a:p>
      </dgm:t>
    </dgm:pt>
    <dgm:pt modelId="{9AC2E9DC-1D40-4E1A-A71B-BD09BA81076F}" type="pres">
      <dgm:prSet presAssocID="{2F0D99B1-BE8A-4C79-BA33-47632129B194}" presName="sibTrans" presStyleLbl="sibTrans2D1" presStyleIdx="3" presStyleCnt="4"/>
      <dgm:spPr/>
      <dgm:t>
        <a:bodyPr/>
        <a:lstStyle/>
        <a:p>
          <a:endParaRPr lang="en-GB"/>
        </a:p>
      </dgm:t>
    </dgm:pt>
    <dgm:pt modelId="{DFC6451E-64DD-42E9-AC47-77CA83017550}" type="pres">
      <dgm:prSet presAssocID="{2F0D99B1-BE8A-4C79-BA33-47632129B194}" presName="connectorText" presStyleLbl="sibTrans2D1" presStyleIdx="3" presStyleCnt="4"/>
      <dgm:spPr/>
      <dgm:t>
        <a:bodyPr/>
        <a:lstStyle/>
        <a:p>
          <a:endParaRPr lang="en-GB"/>
        </a:p>
      </dgm:t>
    </dgm:pt>
    <dgm:pt modelId="{CF9CD4B6-DEF7-4EC4-8CBF-81F0A07F9F9F}" type="pres">
      <dgm:prSet presAssocID="{DB50A80C-5472-45D7-B6DD-76FD9402F781}" presName="node" presStyleLbl="node1" presStyleIdx="4" presStyleCnt="5">
        <dgm:presLayoutVars>
          <dgm:bulletEnabled val="1"/>
        </dgm:presLayoutVars>
      </dgm:prSet>
      <dgm:spPr/>
      <dgm:t>
        <a:bodyPr/>
        <a:lstStyle/>
        <a:p>
          <a:endParaRPr lang="en-GB"/>
        </a:p>
      </dgm:t>
    </dgm:pt>
  </dgm:ptLst>
  <dgm:cxnLst>
    <dgm:cxn modelId="{A90FBBE8-2432-4330-A901-00C2B541061E}" srcId="{3350413B-3D4C-4A6B-85C5-32568CF0BA3C}" destId="{EBEB2316-E26E-4FE3-8F8D-714CBC614F9B}" srcOrd="3" destOrd="0" parTransId="{B287DBF2-E8B2-4E88-A744-EF9398D40CD2}" sibTransId="{2F0D99B1-BE8A-4C79-BA33-47632129B194}"/>
    <dgm:cxn modelId="{B9A78DB1-CFCC-4B18-85F4-3AEC78EACBD0}" srcId="{3350413B-3D4C-4A6B-85C5-32568CF0BA3C}" destId="{66505221-30CB-4467-8F87-269981529861}" srcOrd="1" destOrd="0" parTransId="{E0F54EAB-5C6D-4145-BEB2-251A66626069}" sibTransId="{BA596D66-3996-443B-8F8C-DC5EC8FE6F4C}"/>
    <dgm:cxn modelId="{ECD4F5FC-E407-4468-BFEC-F9D3E91710B0}" srcId="{3350413B-3D4C-4A6B-85C5-32568CF0BA3C}" destId="{54D76626-A535-40FC-B192-6B8B2F8F623B}" srcOrd="2" destOrd="0" parTransId="{47506EFF-8B8B-41A0-9051-A6846509059A}" sibTransId="{691DAD32-1D67-4ADA-818C-89C99844809F}"/>
    <dgm:cxn modelId="{7B3F8D1D-C90A-4705-9735-5644F35A8AED}" type="presOf" srcId="{54D76626-A535-40FC-B192-6B8B2F8F623B}" destId="{1DBFB11F-16A2-4749-B0C9-E6D7B2690865}" srcOrd="0" destOrd="0" presId="urn:microsoft.com/office/officeart/2005/8/layout/process1"/>
    <dgm:cxn modelId="{FCC902B8-F098-4695-8C5B-D41A0188748B}" type="presOf" srcId="{5559E1C8-559B-4EE8-BE7C-0AB7B27A7AA7}" destId="{4F9D11AD-93B4-4461-AD4B-3DCA0E99A4AA}" srcOrd="0" destOrd="0" presId="urn:microsoft.com/office/officeart/2005/8/layout/process1"/>
    <dgm:cxn modelId="{DF1CA311-D1F9-4C78-AC45-684142B3F567}" type="presOf" srcId="{66505221-30CB-4467-8F87-269981529861}" destId="{D40194E9-19A5-48EA-AE71-FD6DFFED512B}" srcOrd="0" destOrd="0" presId="urn:microsoft.com/office/officeart/2005/8/layout/process1"/>
    <dgm:cxn modelId="{F46A2DD2-99EB-47CC-BF1D-93BACC243FD0}" type="presOf" srcId="{691DAD32-1D67-4ADA-818C-89C99844809F}" destId="{2BADC4FA-CBE8-4F3E-8C96-CD3EBBFF79CF}" srcOrd="1" destOrd="0" presId="urn:microsoft.com/office/officeart/2005/8/layout/process1"/>
    <dgm:cxn modelId="{BC6F6418-93D8-44C2-9630-597BAD259C43}" type="presOf" srcId="{DB50A80C-5472-45D7-B6DD-76FD9402F781}" destId="{CF9CD4B6-DEF7-4EC4-8CBF-81F0A07F9F9F}" srcOrd="0" destOrd="0" presId="urn:microsoft.com/office/officeart/2005/8/layout/process1"/>
    <dgm:cxn modelId="{9DF43A5A-54FF-476C-B7C2-4150182146BF}" type="presOf" srcId="{BA596D66-3996-443B-8F8C-DC5EC8FE6F4C}" destId="{2A3452C4-D273-4AC3-8663-BFA0042AB45F}" srcOrd="0" destOrd="0" presId="urn:microsoft.com/office/officeart/2005/8/layout/process1"/>
    <dgm:cxn modelId="{6E1C825E-A9C6-4903-94F8-3C75AA533C38}" type="presOf" srcId="{09F1F488-BD3C-46CB-8E7D-AEA48D80D77E}" destId="{CF09098E-86E7-4A48-94DD-7B3E400AA537}" srcOrd="0" destOrd="0" presId="urn:microsoft.com/office/officeart/2005/8/layout/process1"/>
    <dgm:cxn modelId="{9A61B7BD-685D-40AE-A474-660C77DAABB9}" type="presOf" srcId="{2F0D99B1-BE8A-4C79-BA33-47632129B194}" destId="{DFC6451E-64DD-42E9-AC47-77CA83017550}" srcOrd="1" destOrd="0" presId="urn:microsoft.com/office/officeart/2005/8/layout/process1"/>
    <dgm:cxn modelId="{BB1B76EB-5666-4091-8F85-AA5CBE5072A6}" type="presOf" srcId="{5559E1C8-559B-4EE8-BE7C-0AB7B27A7AA7}" destId="{AB3B6872-1F23-4F15-9422-7617FE8852C1}" srcOrd="1" destOrd="0" presId="urn:microsoft.com/office/officeart/2005/8/layout/process1"/>
    <dgm:cxn modelId="{6C83B663-C284-4540-B576-45A8193163D4}" type="presOf" srcId="{EBEB2316-E26E-4FE3-8F8D-714CBC614F9B}" destId="{1F525291-C2BB-49EF-A34F-CE27F229A6F3}" srcOrd="0" destOrd="0" presId="urn:microsoft.com/office/officeart/2005/8/layout/process1"/>
    <dgm:cxn modelId="{59C9765A-F992-492B-975F-FA71F521A6FF}" type="presOf" srcId="{2F0D99B1-BE8A-4C79-BA33-47632129B194}" destId="{9AC2E9DC-1D40-4E1A-A71B-BD09BA81076F}" srcOrd="0" destOrd="0" presId="urn:microsoft.com/office/officeart/2005/8/layout/process1"/>
    <dgm:cxn modelId="{4EEACCBD-6A25-46BB-907D-5B9293314BC1}" srcId="{3350413B-3D4C-4A6B-85C5-32568CF0BA3C}" destId="{DB50A80C-5472-45D7-B6DD-76FD9402F781}" srcOrd="4" destOrd="0" parTransId="{A33B4439-5696-4578-8010-3354E59E0181}" sibTransId="{1BBC9DA4-16AF-4B4C-9EE3-79674B9B8723}"/>
    <dgm:cxn modelId="{98E03FCD-6D8D-489B-A93C-882D621EB3CC}" type="presOf" srcId="{3350413B-3D4C-4A6B-85C5-32568CF0BA3C}" destId="{6D1B1D53-1C5E-480B-8C95-EFF385EAA0CB}" srcOrd="0" destOrd="0" presId="urn:microsoft.com/office/officeart/2005/8/layout/process1"/>
    <dgm:cxn modelId="{60B4BAC8-7D3B-4A92-8C8F-000D35BD70A9}" srcId="{3350413B-3D4C-4A6B-85C5-32568CF0BA3C}" destId="{09F1F488-BD3C-46CB-8E7D-AEA48D80D77E}" srcOrd="0" destOrd="0" parTransId="{A922C7B5-2058-46F4-8A76-F06D009A77F7}" sibTransId="{5559E1C8-559B-4EE8-BE7C-0AB7B27A7AA7}"/>
    <dgm:cxn modelId="{D7D4367A-3FFE-49B1-AEF0-1108D4CC6DF9}" type="presOf" srcId="{691DAD32-1D67-4ADA-818C-89C99844809F}" destId="{A25A89CA-9DB4-4B4E-8796-D6F9233B387A}" srcOrd="0" destOrd="0" presId="urn:microsoft.com/office/officeart/2005/8/layout/process1"/>
    <dgm:cxn modelId="{EF00C2E4-A4C8-46CA-9890-470EF8A20093}" type="presOf" srcId="{BA596D66-3996-443B-8F8C-DC5EC8FE6F4C}" destId="{E7B657A9-4FC6-4EFC-89AE-FFF585D21B0F}" srcOrd="1" destOrd="0" presId="urn:microsoft.com/office/officeart/2005/8/layout/process1"/>
    <dgm:cxn modelId="{666C2370-2096-44BB-8B0C-EA2493EAB604}" type="presParOf" srcId="{6D1B1D53-1C5E-480B-8C95-EFF385EAA0CB}" destId="{CF09098E-86E7-4A48-94DD-7B3E400AA537}" srcOrd="0" destOrd="0" presId="urn:microsoft.com/office/officeart/2005/8/layout/process1"/>
    <dgm:cxn modelId="{F516219D-8A52-4C7B-95EC-351CD310FF6A}" type="presParOf" srcId="{6D1B1D53-1C5E-480B-8C95-EFF385EAA0CB}" destId="{4F9D11AD-93B4-4461-AD4B-3DCA0E99A4AA}" srcOrd="1" destOrd="0" presId="urn:microsoft.com/office/officeart/2005/8/layout/process1"/>
    <dgm:cxn modelId="{3AA42432-97BE-4915-9B9E-321A6083DC8B}" type="presParOf" srcId="{4F9D11AD-93B4-4461-AD4B-3DCA0E99A4AA}" destId="{AB3B6872-1F23-4F15-9422-7617FE8852C1}" srcOrd="0" destOrd="0" presId="urn:microsoft.com/office/officeart/2005/8/layout/process1"/>
    <dgm:cxn modelId="{FA433A27-3476-4FDD-A93B-4E31EC6BF393}" type="presParOf" srcId="{6D1B1D53-1C5E-480B-8C95-EFF385EAA0CB}" destId="{D40194E9-19A5-48EA-AE71-FD6DFFED512B}" srcOrd="2" destOrd="0" presId="urn:microsoft.com/office/officeart/2005/8/layout/process1"/>
    <dgm:cxn modelId="{5812D774-40F4-4044-9817-803DDFE5BE9E}" type="presParOf" srcId="{6D1B1D53-1C5E-480B-8C95-EFF385EAA0CB}" destId="{2A3452C4-D273-4AC3-8663-BFA0042AB45F}" srcOrd="3" destOrd="0" presId="urn:microsoft.com/office/officeart/2005/8/layout/process1"/>
    <dgm:cxn modelId="{CD569221-C9F0-4E06-AEB8-7ACA2C67A87E}" type="presParOf" srcId="{2A3452C4-D273-4AC3-8663-BFA0042AB45F}" destId="{E7B657A9-4FC6-4EFC-89AE-FFF585D21B0F}" srcOrd="0" destOrd="0" presId="urn:microsoft.com/office/officeart/2005/8/layout/process1"/>
    <dgm:cxn modelId="{24FC61C3-0BEC-410F-8605-E0F760474EC1}" type="presParOf" srcId="{6D1B1D53-1C5E-480B-8C95-EFF385EAA0CB}" destId="{1DBFB11F-16A2-4749-B0C9-E6D7B2690865}" srcOrd="4" destOrd="0" presId="urn:microsoft.com/office/officeart/2005/8/layout/process1"/>
    <dgm:cxn modelId="{4400FBF5-59D0-4005-8605-9FB64A522999}" type="presParOf" srcId="{6D1B1D53-1C5E-480B-8C95-EFF385EAA0CB}" destId="{A25A89CA-9DB4-4B4E-8796-D6F9233B387A}" srcOrd="5" destOrd="0" presId="urn:microsoft.com/office/officeart/2005/8/layout/process1"/>
    <dgm:cxn modelId="{AC3CC959-6AE3-4BA4-8E4B-A061B990C809}" type="presParOf" srcId="{A25A89CA-9DB4-4B4E-8796-D6F9233B387A}" destId="{2BADC4FA-CBE8-4F3E-8C96-CD3EBBFF79CF}" srcOrd="0" destOrd="0" presId="urn:microsoft.com/office/officeart/2005/8/layout/process1"/>
    <dgm:cxn modelId="{6D9AB7BA-39AD-415E-9701-B9FF35079FC0}" type="presParOf" srcId="{6D1B1D53-1C5E-480B-8C95-EFF385EAA0CB}" destId="{1F525291-C2BB-49EF-A34F-CE27F229A6F3}" srcOrd="6" destOrd="0" presId="urn:microsoft.com/office/officeart/2005/8/layout/process1"/>
    <dgm:cxn modelId="{AFC2B26C-4048-422A-A6DC-C69B73F4D2D4}" type="presParOf" srcId="{6D1B1D53-1C5E-480B-8C95-EFF385EAA0CB}" destId="{9AC2E9DC-1D40-4E1A-A71B-BD09BA81076F}" srcOrd="7" destOrd="0" presId="urn:microsoft.com/office/officeart/2005/8/layout/process1"/>
    <dgm:cxn modelId="{77460BA2-4EC6-4769-B25B-EC9130372301}" type="presParOf" srcId="{9AC2E9DC-1D40-4E1A-A71B-BD09BA81076F}" destId="{DFC6451E-64DD-42E9-AC47-77CA83017550}" srcOrd="0" destOrd="0" presId="urn:microsoft.com/office/officeart/2005/8/layout/process1"/>
    <dgm:cxn modelId="{C73E97B1-E55B-485E-87C4-4F9E60594F4D}" type="presParOf" srcId="{6D1B1D53-1C5E-480B-8C95-EFF385EAA0CB}" destId="{CF9CD4B6-DEF7-4EC4-8CBF-81F0A07F9F9F}" srcOrd="8"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67F60B5-7D60-4E91-969A-3765D9D2B98B}" type="doc">
      <dgm:prSet loTypeId="urn:microsoft.com/office/officeart/2005/8/layout/chevron1" loCatId="process" qsTypeId="urn:microsoft.com/office/officeart/2005/8/quickstyle/simple1" qsCatId="simple" csTypeId="urn:microsoft.com/office/officeart/2005/8/colors/colorful4" csCatId="colorful" phldr="1"/>
      <dgm:spPr/>
    </dgm:pt>
    <dgm:pt modelId="{5578F00E-BD06-4BA4-B192-41A75410C826}">
      <dgm:prSet phldrT="[Text]"/>
      <dgm:spPr/>
      <dgm:t>
        <a:bodyPr/>
        <a:lstStyle/>
        <a:p>
          <a:r>
            <a:rPr lang="en-GB" b="1" dirty="0" smtClean="0"/>
            <a:t>Production Platform</a:t>
          </a:r>
          <a:endParaRPr lang="en-GB" b="1" dirty="0"/>
        </a:p>
      </dgm:t>
    </dgm:pt>
    <dgm:pt modelId="{F078DA2E-2190-480E-844D-D343B96DBC96}" type="parTrans" cxnId="{BA097B77-FC65-4FA2-A4FA-CBFCE95C316C}">
      <dgm:prSet/>
      <dgm:spPr/>
      <dgm:t>
        <a:bodyPr/>
        <a:lstStyle/>
        <a:p>
          <a:endParaRPr lang="en-GB"/>
        </a:p>
      </dgm:t>
    </dgm:pt>
    <dgm:pt modelId="{618A9287-3335-4A78-9811-AEDCAC510C49}" type="sibTrans" cxnId="{BA097B77-FC65-4FA2-A4FA-CBFCE95C316C}">
      <dgm:prSet/>
      <dgm:spPr/>
      <dgm:t>
        <a:bodyPr/>
        <a:lstStyle/>
        <a:p>
          <a:endParaRPr lang="en-GB"/>
        </a:p>
      </dgm:t>
    </dgm:pt>
    <dgm:pt modelId="{A8397F0C-F5E2-4203-B4AA-69AAAABB55FA}">
      <dgm:prSet phldrT="[Text]"/>
      <dgm:spPr/>
      <dgm:t>
        <a:bodyPr/>
        <a:lstStyle/>
        <a:p>
          <a:r>
            <a:rPr lang="en-GB" b="1" dirty="0" smtClean="0"/>
            <a:t>Gas Processing Plant Refinery</a:t>
          </a:r>
          <a:endParaRPr lang="en-GB" b="1" dirty="0"/>
        </a:p>
      </dgm:t>
    </dgm:pt>
    <dgm:pt modelId="{26A875BA-88DC-4216-BDA0-D650B1FD8EC3}" type="parTrans" cxnId="{E76416B7-8CB1-405F-A35B-AABA5BBA8BFC}">
      <dgm:prSet/>
      <dgm:spPr/>
      <dgm:t>
        <a:bodyPr/>
        <a:lstStyle/>
        <a:p>
          <a:endParaRPr lang="en-GB"/>
        </a:p>
      </dgm:t>
    </dgm:pt>
    <dgm:pt modelId="{562315AD-A899-45FC-8B54-AC32506C7F57}" type="sibTrans" cxnId="{E76416B7-8CB1-405F-A35B-AABA5BBA8BFC}">
      <dgm:prSet/>
      <dgm:spPr/>
      <dgm:t>
        <a:bodyPr/>
        <a:lstStyle/>
        <a:p>
          <a:endParaRPr lang="en-GB"/>
        </a:p>
      </dgm:t>
    </dgm:pt>
    <dgm:pt modelId="{1AEFACCC-F41F-4718-A3E4-8355D0321896}">
      <dgm:prSet phldrT="[Text]"/>
      <dgm:spPr/>
      <dgm:t>
        <a:bodyPr/>
        <a:lstStyle/>
        <a:p>
          <a:endParaRPr lang="en-GB" dirty="0"/>
        </a:p>
      </dgm:t>
    </dgm:pt>
    <dgm:pt modelId="{BAEEF1CC-5A79-4C27-9A2C-9BCF934832C6}" type="parTrans" cxnId="{224FCFDD-DD7B-47EE-9134-D085E17D5B93}">
      <dgm:prSet/>
      <dgm:spPr/>
      <dgm:t>
        <a:bodyPr/>
        <a:lstStyle/>
        <a:p>
          <a:endParaRPr lang="en-GB"/>
        </a:p>
      </dgm:t>
    </dgm:pt>
    <dgm:pt modelId="{0F4C3290-30DF-4DAF-8D9C-2A6638B72EE9}" type="sibTrans" cxnId="{224FCFDD-DD7B-47EE-9134-D085E17D5B93}">
      <dgm:prSet/>
      <dgm:spPr/>
      <dgm:t>
        <a:bodyPr/>
        <a:lstStyle/>
        <a:p>
          <a:endParaRPr lang="en-GB"/>
        </a:p>
      </dgm:t>
    </dgm:pt>
    <dgm:pt modelId="{6AC990EC-ADC4-464F-9107-EC6577135832}">
      <dgm:prSet/>
      <dgm:spPr/>
      <dgm:t>
        <a:bodyPr/>
        <a:lstStyle/>
        <a:p>
          <a:r>
            <a:rPr lang="en-GB" b="1" dirty="0" smtClean="0"/>
            <a:t>Bulk transport	</a:t>
          </a:r>
          <a:endParaRPr lang="en-GB" b="1" dirty="0"/>
        </a:p>
      </dgm:t>
    </dgm:pt>
    <dgm:pt modelId="{63691CA7-592C-4C9D-B983-12A1C9B04B51}" type="parTrans" cxnId="{91C4A57A-1BBD-46FF-833C-465B82EECBCF}">
      <dgm:prSet/>
      <dgm:spPr/>
      <dgm:t>
        <a:bodyPr/>
        <a:lstStyle/>
        <a:p>
          <a:endParaRPr lang="en-GB"/>
        </a:p>
      </dgm:t>
    </dgm:pt>
    <dgm:pt modelId="{6D92CED0-8F80-4369-8883-DA6F3B55B4A0}" type="sibTrans" cxnId="{91C4A57A-1BBD-46FF-833C-465B82EECBCF}">
      <dgm:prSet/>
      <dgm:spPr/>
      <dgm:t>
        <a:bodyPr/>
        <a:lstStyle/>
        <a:p>
          <a:endParaRPr lang="en-GB"/>
        </a:p>
      </dgm:t>
    </dgm:pt>
    <dgm:pt modelId="{B0E20EB6-9525-4AC9-89F3-772ACA6938D4}">
      <dgm:prSet/>
      <dgm:spPr/>
      <dgm:t>
        <a:bodyPr/>
        <a:lstStyle/>
        <a:p>
          <a:endParaRPr lang="en-GB" dirty="0"/>
        </a:p>
      </dgm:t>
    </dgm:pt>
    <dgm:pt modelId="{904AE211-3CBE-48AC-A094-588398986F22}" type="parTrans" cxnId="{9998D829-1CA0-4B22-862C-C926CC61F6FA}">
      <dgm:prSet/>
      <dgm:spPr/>
      <dgm:t>
        <a:bodyPr/>
        <a:lstStyle/>
        <a:p>
          <a:endParaRPr lang="en-GB"/>
        </a:p>
      </dgm:t>
    </dgm:pt>
    <dgm:pt modelId="{BD54A127-D5F0-4C7A-AB44-C3F4E8261F0F}" type="sibTrans" cxnId="{9998D829-1CA0-4B22-862C-C926CC61F6FA}">
      <dgm:prSet/>
      <dgm:spPr/>
      <dgm:t>
        <a:bodyPr/>
        <a:lstStyle/>
        <a:p>
          <a:endParaRPr lang="en-GB"/>
        </a:p>
      </dgm:t>
    </dgm:pt>
    <dgm:pt modelId="{35DAED8E-D400-4745-9C85-630D55A761C6}">
      <dgm:prSet/>
      <dgm:spPr/>
      <dgm:t>
        <a:bodyPr/>
        <a:lstStyle/>
        <a:p>
          <a:endParaRPr lang="en-GB" dirty="0"/>
        </a:p>
      </dgm:t>
    </dgm:pt>
    <dgm:pt modelId="{C867E223-7853-4EF6-BA94-3DB3C8DF93B6}" type="parTrans" cxnId="{40DC66EF-994B-4C6B-A61B-D542C12B92D7}">
      <dgm:prSet/>
      <dgm:spPr/>
      <dgm:t>
        <a:bodyPr/>
        <a:lstStyle/>
        <a:p>
          <a:endParaRPr lang="en-GB"/>
        </a:p>
      </dgm:t>
    </dgm:pt>
    <dgm:pt modelId="{3FCB7D46-832D-4431-B63B-FEA4E587A369}" type="sibTrans" cxnId="{40DC66EF-994B-4C6B-A61B-D542C12B92D7}">
      <dgm:prSet/>
      <dgm:spPr/>
      <dgm:t>
        <a:bodyPr/>
        <a:lstStyle/>
        <a:p>
          <a:endParaRPr lang="en-GB"/>
        </a:p>
      </dgm:t>
    </dgm:pt>
    <dgm:pt modelId="{23470666-A992-4909-862B-86728C6C204F}" type="pres">
      <dgm:prSet presAssocID="{667F60B5-7D60-4E91-969A-3765D9D2B98B}" presName="Name0" presStyleCnt="0">
        <dgm:presLayoutVars>
          <dgm:dir/>
          <dgm:animLvl val="lvl"/>
          <dgm:resizeHandles val="exact"/>
        </dgm:presLayoutVars>
      </dgm:prSet>
      <dgm:spPr/>
    </dgm:pt>
    <dgm:pt modelId="{8EFE50B8-EE3A-4651-8C8F-C7BC4E7BEBEE}" type="pres">
      <dgm:prSet presAssocID="{5578F00E-BD06-4BA4-B192-41A75410C826}" presName="parTxOnly" presStyleLbl="node1" presStyleIdx="0" presStyleCnt="6">
        <dgm:presLayoutVars>
          <dgm:chMax val="0"/>
          <dgm:chPref val="0"/>
          <dgm:bulletEnabled val="1"/>
        </dgm:presLayoutVars>
      </dgm:prSet>
      <dgm:spPr/>
      <dgm:t>
        <a:bodyPr/>
        <a:lstStyle/>
        <a:p>
          <a:endParaRPr lang="en-GB"/>
        </a:p>
      </dgm:t>
    </dgm:pt>
    <dgm:pt modelId="{E07CBA1A-B9F6-40E5-BE29-0684B0741137}" type="pres">
      <dgm:prSet presAssocID="{618A9287-3335-4A78-9811-AEDCAC510C49}" presName="parTxOnlySpace" presStyleCnt="0"/>
      <dgm:spPr/>
    </dgm:pt>
    <dgm:pt modelId="{30195292-C703-468B-8A63-0CCB4D6BF0E9}" type="pres">
      <dgm:prSet presAssocID="{A8397F0C-F5E2-4203-B4AA-69AAAABB55FA}" presName="parTxOnly" presStyleLbl="node1" presStyleIdx="1" presStyleCnt="6">
        <dgm:presLayoutVars>
          <dgm:chMax val="0"/>
          <dgm:chPref val="0"/>
          <dgm:bulletEnabled val="1"/>
        </dgm:presLayoutVars>
      </dgm:prSet>
      <dgm:spPr/>
      <dgm:t>
        <a:bodyPr/>
        <a:lstStyle/>
        <a:p>
          <a:endParaRPr lang="en-GB"/>
        </a:p>
      </dgm:t>
    </dgm:pt>
    <dgm:pt modelId="{53268E54-CF39-458B-A4D0-57C26275A994}" type="pres">
      <dgm:prSet presAssocID="{562315AD-A899-45FC-8B54-AC32506C7F57}" presName="parTxOnlySpace" presStyleCnt="0"/>
      <dgm:spPr/>
    </dgm:pt>
    <dgm:pt modelId="{CC58A5DB-C643-4F7F-A34F-679968AABCD7}" type="pres">
      <dgm:prSet presAssocID="{1AEFACCC-F41F-4718-A3E4-8355D0321896}" presName="parTxOnly" presStyleLbl="node1" presStyleIdx="2" presStyleCnt="6">
        <dgm:presLayoutVars>
          <dgm:chMax val="0"/>
          <dgm:chPref val="0"/>
          <dgm:bulletEnabled val="1"/>
        </dgm:presLayoutVars>
      </dgm:prSet>
      <dgm:spPr/>
      <dgm:t>
        <a:bodyPr/>
        <a:lstStyle/>
        <a:p>
          <a:endParaRPr lang="en-GB"/>
        </a:p>
      </dgm:t>
    </dgm:pt>
    <dgm:pt modelId="{7A4C33DB-8A1D-449D-95BB-EC9BEAD79DFF}" type="pres">
      <dgm:prSet presAssocID="{0F4C3290-30DF-4DAF-8D9C-2A6638B72EE9}" presName="parTxOnlySpace" presStyleCnt="0"/>
      <dgm:spPr/>
    </dgm:pt>
    <dgm:pt modelId="{5DB21387-73A0-4103-B6C2-B66AADC76E98}" type="pres">
      <dgm:prSet presAssocID="{6AC990EC-ADC4-464F-9107-EC6577135832}" presName="parTxOnly" presStyleLbl="node1" presStyleIdx="3" presStyleCnt="6">
        <dgm:presLayoutVars>
          <dgm:chMax val="0"/>
          <dgm:chPref val="0"/>
          <dgm:bulletEnabled val="1"/>
        </dgm:presLayoutVars>
      </dgm:prSet>
      <dgm:spPr/>
      <dgm:t>
        <a:bodyPr/>
        <a:lstStyle/>
        <a:p>
          <a:endParaRPr lang="en-GB"/>
        </a:p>
      </dgm:t>
    </dgm:pt>
    <dgm:pt modelId="{F637FCF2-38B1-4B4C-B1F6-9C72BD007731}" type="pres">
      <dgm:prSet presAssocID="{6D92CED0-8F80-4369-8883-DA6F3B55B4A0}" presName="parTxOnlySpace" presStyleCnt="0"/>
      <dgm:spPr/>
    </dgm:pt>
    <dgm:pt modelId="{9D43EDAD-79D8-4272-ACDD-AC75A4615E7E}" type="pres">
      <dgm:prSet presAssocID="{B0E20EB6-9525-4AC9-89F3-772ACA6938D4}" presName="parTxOnly" presStyleLbl="node1" presStyleIdx="4" presStyleCnt="6">
        <dgm:presLayoutVars>
          <dgm:chMax val="0"/>
          <dgm:chPref val="0"/>
          <dgm:bulletEnabled val="1"/>
        </dgm:presLayoutVars>
      </dgm:prSet>
      <dgm:spPr/>
      <dgm:t>
        <a:bodyPr/>
        <a:lstStyle/>
        <a:p>
          <a:endParaRPr lang="en-GB"/>
        </a:p>
      </dgm:t>
    </dgm:pt>
    <dgm:pt modelId="{AE315CE3-BBAC-4A30-A2D2-71B3ACB288C9}" type="pres">
      <dgm:prSet presAssocID="{BD54A127-D5F0-4C7A-AB44-C3F4E8261F0F}" presName="parTxOnlySpace" presStyleCnt="0"/>
      <dgm:spPr/>
    </dgm:pt>
    <dgm:pt modelId="{615A38A1-A201-4FDB-8D21-7B34F0DEC15B}" type="pres">
      <dgm:prSet presAssocID="{35DAED8E-D400-4745-9C85-630D55A761C6}" presName="parTxOnly" presStyleLbl="node1" presStyleIdx="5" presStyleCnt="6">
        <dgm:presLayoutVars>
          <dgm:chMax val="0"/>
          <dgm:chPref val="0"/>
          <dgm:bulletEnabled val="1"/>
        </dgm:presLayoutVars>
      </dgm:prSet>
      <dgm:spPr/>
      <dgm:t>
        <a:bodyPr/>
        <a:lstStyle/>
        <a:p>
          <a:endParaRPr lang="en-GB"/>
        </a:p>
      </dgm:t>
    </dgm:pt>
  </dgm:ptLst>
  <dgm:cxnLst>
    <dgm:cxn modelId="{37332332-43A5-4C31-9251-BCADF4E238E5}" type="presOf" srcId="{A8397F0C-F5E2-4203-B4AA-69AAAABB55FA}" destId="{30195292-C703-468B-8A63-0CCB4D6BF0E9}" srcOrd="0" destOrd="0" presId="urn:microsoft.com/office/officeart/2005/8/layout/chevron1"/>
    <dgm:cxn modelId="{911030CF-2668-4121-BDAB-054AEDB4AA89}" type="presOf" srcId="{667F60B5-7D60-4E91-969A-3765D9D2B98B}" destId="{23470666-A992-4909-862B-86728C6C204F}" srcOrd="0" destOrd="0" presId="urn:microsoft.com/office/officeart/2005/8/layout/chevron1"/>
    <dgm:cxn modelId="{DC545AEF-9252-4301-B67A-91E43C4AD699}" type="presOf" srcId="{5578F00E-BD06-4BA4-B192-41A75410C826}" destId="{8EFE50B8-EE3A-4651-8C8F-C7BC4E7BEBEE}" srcOrd="0" destOrd="0" presId="urn:microsoft.com/office/officeart/2005/8/layout/chevron1"/>
    <dgm:cxn modelId="{BA097B77-FC65-4FA2-A4FA-CBFCE95C316C}" srcId="{667F60B5-7D60-4E91-969A-3765D9D2B98B}" destId="{5578F00E-BD06-4BA4-B192-41A75410C826}" srcOrd="0" destOrd="0" parTransId="{F078DA2E-2190-480E-844D-D343B96DBC96}" sibTransId="{618A9287-3335-4A78-9811-AEDCAC510C49}"/>
    <dgm:cxn modelId="{8444A3DD-FF17-433C-B549-C4B598A6FB29}" type="presOf" srcId="{1AEFACCC-F41F-4718-A3E4-8355D0321896}" destId="{CC58A5DB-C643-4F7F-A34F-679968AABCD7}" srcOrd="0" destOrd="0" presId="urn:microsoft.com/office/officeart/2005/8/layout/chevron1"/>
    <dgm:cxn modelId="{FF49AB55-99DF-453B-9CB4-30A2499476F0}" type="presOf" srcId="{6AC990EC-ADC4-464F-9107-EC6577135832}" destId="{5DB21387-73A0-4103-B6C2-B66AADC76E98}" srcOrd="0" destOrd="0" presId="urn:microsoft.com/office/officeart/2005/8/layout/chevron1"/>
    <dgm:cxn modelId="{40DC66EF-994B-4C6B-A61B-D542C12B92D7}" srcId="{667F60B5-7D60-4E91-969A-3765D9D2B98B}" destId="{35DAED8E-D400-4745-9C85-630D55A761C6}" srcOrd="5" destOrd="0" parTransId="{C867E223-7853-4EF6-BA94-3DB3C8DF93B6}" sibTransId="{3FCB7D46-832D-4431-B63B-FEA4E587A369}"/>
    <dgm:cxn modelId="{91C4A57A-1BBD-46FF-833C-465B82EECBCF}" srcId="{667F60B5-7D60-4E91-969A-3765D9D2B98B}" destId="{6AC990EC-ADC4-464F-9107-EC6577135832}" srcOrd="3" destOrd="0" parTransId="{63691CA7-592C-4C9D-B983-12A1C9B04B51}" sibTransId="{6D92CED0-8F80-4369-8883-DA6F3B55B4A0}"/>
    <dgm:cxn modelId="{224FCFDD-DD7B-47EE-9134-D085E17D5B93}" srcId="{667F60B5-7D60-4E91-969A-3765D9D2B98B}" destId="{1AEFACCC-F41F-4718-A3E4-8355D0321896}" srcOrd="2" destOrd="0" parTransId="{BAEEF1CC-5A79-4C27-9A2C-9BCF934832C6}" sibTransId="{0F4C3290-30DF-4DAF-8D9C-2A6638B72EE9}"/>
    <dgm:cxn modelId="{E76416B7-8CB1-405F-A35B-AABA5BBA8BFC}" srcId="{667F60B5-7D60-4E91-969A-3765D9D2B98B}" destId="{A8397F0C-F5E2-4203-B4AA-69AAAABB55FA}" srcOrd="1" destOrd="0" parTransId="{26A875BA-88DC-4216-BDA0-D650B1FD8EC3}" sibTransId="{562315AD-A899-45FC-8B54-AC32506C7F57}"/>
    <dgm:cxn modelId="{9998D829-1CA0-4B22-862C-C926CC61F6FA}" srcId="{667F60B5-7D60-4E91-969A-3765D9D2B98B}" destId="{B0E20EB6-9525-4AC9-89F3-772ACA6938D4}" srcOrd="4" destOrd="0" parTransId="{904AE211-3CBE-48AC-A094-588398986F22}" sibTransId="{BD54A127-D5F0-4C7A-AB44-C3F4E8261F0F}"/>
    <dgm:cxn modelId="{4F53C5D5-DC69-4ADC-9B1A-E1DC5F38E42E}" type="presOf" srcId="{B0E20EB6-9525-4AC9-89F3-772ACA6938D4}" destId="{9D43EDAD-79D8-4272-ACDD-AC75A4615E7E}" srcOrd="0" destOrd="0" presId="urn:microsoft.com/office/officeart/2005/8/layout/chevron1"/>
    <dgm:cxn modelId="{065C6DEA-4E08-4797-926F-4F9ABD840BB6}" type="presOf" srcId="{35DAED8E-D400-4745-9C85-630D55A761C6}" destId="{615A38A1-A201-4FDB-8D21-7B34F0DEC15B}" srcOrd="0" destOrd="0" presId="urn:microsoft.com/office/officeart/2005/8/layout/chevron1"/>
    <dgm:cxn modelId="{B455D3A5-BD5F-44EC-8A14-9E1D96BC3461}" type="presParOf" srcId="{23470666-A992-4909-862B-86728C6C204F}" destId="{8EFE50B8-EE3A-4651-8C8F-C7BC4E7BEBEE}" srcOrd="0" destOrd="0" presId="urn:microsoft.com/office/officeart/2005/8/layout/chevron1"/>
    <dgm:cxn modelId="{5DAC16D5-0208-4F45-A9E7-EA0B234B130E}" type="presParOf" srcId="{23470666-A992-4909-862B-86728C6C204F}" destId="{E07CBA1A-B9F6-40E5-BE29-0684B0741137}" srcOrd="1" destOrd="0" presId="urn:microsoft.com/office/officeart/2005/8/layout/chevron1"/>
    <dgm:cxn modelId="{4B7A32C0-4839-4123-ACDB-2E6E3954BC08}" type="presParOf" srcId="{23470666-A992-4909-862B-86728C6C204F}" destId="{30195292-C703-468B-8A63-0CCB4D6BF0E9}" srcOrd="2" destOrd="0" presId="urn:microsoft.com/office/officeart/2005/8/layout/chevron1"/>
    <dgm:cxn modelId="{225F1F80-F6E4-4DBB-A9C5-FEE235153C21}" type="presParOf" srcId="{23470666-A992-4909-862B-86728C6C204F}" destId="{53268E54-CF39-458B-A4D0-57C26275A994}" srcOrd="3" destOrd="0" presId="urn:microsoft.com/office/officeart/2005/8/layout/chevron1"/>
    <dgm:cxn modelId="{BAE57C93-350D-4CC3-87DA-A71F8F826A9A}" type="presParOf" srcId="{23470666-A992-4909-862B-86728C6C204F}" destId="{CC58A5DB-C643-4F7F-A34F-679968AABCD7}" srcOrd="4" destOrd="0" presId="urn:microsoft.com/office/officeart/2005/8/layout/chevron1"/>
    <dgm:cxn modelId="{85F3451E-AF4D-4525-9B3A-C95D3CE2C615}" type="presParOf" srcId="{23470666-A992-4909-862B-86728C6C204F}" destId="{7A4C33DB-8A1D-449D-95BB-EC9BEAD79DFF}" srcOrd="5" destOrd="0" presId="urn:microsoft.com/office/officeart/2005/8/layout/chevron1"/>
    <dgm:cxn modelId="{76ED269E-639E-49F8-83DE-8FD6A7B679BC}" type="presParOf" srcId="{23470666-A992-4909-862B-86728C6C204F}" destId="{5DB21387-73A0-4103-B6C2-B66AADC76E98}" srcOrd="6" destOrd="0" presId="urn:microsoft.com/office/officeart/2005/8/layout/chevron1"/>
    <dgm:cxn modelId="{01BFADE0-0CAC-4669-BF46-424AD6EA82BF}" type="presParOf" srcId="{23470666-A992-4909-862B-86728C6C204F}" destId="{F637FCF2-38B1-4B4C-B1F6-9C72BD007731}" srcOrd="7" destOrd="0" presId="urn:microsoft.com/office/officeart/2005/8/layout/chevron1"/>
    <dgm:cxn modelId="{AEFAD791-AA96-4F8A-8BBC-DB633CC97F11}" type="presParOf" srcId="{23470666-A992-4909-862B-86728C6C204F}" destId="{9D43EDAD-79D8-4272-ACDD-AC75A4615E7E}" srcOrd="8" destOrd="0" presId="urn:microsoft.com/office/officeart/2005/8/layout/chevron1"/>
    <dgm:cxn modelId="{F89332BC-BCB0-44A4-9FDC-3B18D5840747}" type="presParOf" srcId="{23470666-A992-4909-862B-86728C6C204F}" destId="{AE315CE3-BBAC-4A30-A2D2-71B3ACB288C9}" srcOrd="9" destOrd="0" presId="urn:microsoft.com/office/officeart/2005/8/layout/chevron1"/>
    <dgm:cxn modelId="{D541FD57-9CB9-4C5D-8226-F1FA42029A1B}" type="presParOf" srcId="{23470666-A992-4909-862B-86728C6C204F}" destId="{615A38A1-A201-4FDB-8D21-7B34F0DEC15B}"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C3C668-ED30-424F-B845-214C1ADF5C40}" type="doc">
      <dgm:prSet loTypeId="urn:microsoft.com/office/officeart/2005/8/layout/chevron1" loCatId="process" qsTypeId="urn:microsoft.com/office/officeart/2005/8/quickstyle/simple1" qsCatId="simple" csTypeId="urn:microsoft.com/office/officeart/2005/8/colors/colorful4" csCatId="colorful" phldr="1"/>
      <dgm:spPr/>
    </dgm:pt>
    <dgm:pt modelId="{5B6516B1-8561-49D7-8904-F3EB73E7399D}">
      <dgm:prSet phldrT="[Text]"/>
      <dgm:spPr/>
      <dgm:t>
        <a:bodyPr/>
        <a:lstStyle/>
        <a:p>
          <a:r>
            <a:rPr lang="en-GB" b="1" dirty="0" smtClean="0"/>
            <a:t>LPG Import</a:t>
          </a:r>
          <a:endParaRPr lang="en-GB" b="1" dirty="0"/>
        </a:p>
      </dgm:t>
    </dgm:pt>
    <dgm:pt modelId="{70D11AF1-B65E-4E6A-930B-D03F1425B3CC}" type="parTrans" cxnId="{FDB6F2D6-47DB-4CDB-964A-A35ADA59E9A5}">
      <dgm:prSet/>
      <dgm:spPr/>
      <dgm:t>
        <a:bodyPr/>
        <a:lstStyle/>
        <a:p>
          <a:endParaRPr lang="en-GB" b="1"/>
        </a:p>
      </dgm:t>
    </dgm:pt>
    <dgm:pt modelId="{779A9F2D-6238-4ED1-9983-2F9E0ED34D56}" type="sibTrans" cxnId="{FDB6F2D6-47DB-4CDB-964A-A35ADA59E9A5}">
      <dgm:prSet/>
      <dgm:spPr/>
      <dgm:t>
        <a:bodyPr/>
        <a:lstStyle/>
        <a:p>
          <a:endParaRPr lang="en-GB" b="1"/>
        </a:p>
      </dgm:t>
    </dgm:pt>
    <dgm:pt modelId="{98B451DB-835F-483E-9E5E-48B980CD4314}">
      <dgm:prSet phldrT="[Text]"/>
      <dgm:spPr/>
      <dgm:t>
        <a:bodyPr/>
        <a:lstStyle/>
        <a:p>
          <a:r>
            <a:rPr lang="en-GB" b="1" dirty="0" smtClean="0"/>
            <a:t>Import</a:t>
          </a:r>
        </a:p>
        <a:p>
          <a:r>
            <a:rPr lang="en-GB" b="1" dirty="0" smtClean="0"/>
            <a:t>Terminal</a:t>
          </a:r>
          <a:endParaRPr lang="en-GB" b="1" dirty="0"/>
        </a:p>
      </dgm:t>
    </dgm:pt>
    <dgm:pt modelId="{B0AE2545-F168-4D12-AC80-8DD6AE6DD090}" type="parTrans" cxnId="{D21FE99D-CB68-4217-9974-BE551A96A6E3}">
      <dgm:prSet/>
      <dgm:spPr/>
      <dgm:t>
        <a:bodyPr/>
        <a:lstStyle/>
        <a:p>
          <a:endParaRPr lang="en-GB" b="1"/>
        </a:p>
      </dgm:t>
    </dgm:pt>
    <dgm:pt modelId="{496FCC4D-33AE-467D-B84F-2AF89A238D07}" type="sibTrans" cxnId="{D21FE99D-CB68-4217-9974-BE551A96A6E3}">
      <dgm:prSet/>
      <dgm:spPr/>
      <dgm:t>
        <a:bodyPr/>
        <a:lstStyle/>
        <a:p>
          <a:endParaRPr lang="en-GB" b="1"/>
        </a:p>
      </dgm:t>
    </dgm:pt>
    <dgm:pt modelId="{89D932B3-5AE1-4F0E-B237-6371EB43AB34}">
      <dgm:prSet/>
      <dgm:spPr/>
      <dgm:t>
        <a:bodyPr/>
        <a:lstStyle/>
        <a:p>
          <a:r>
            <a:rPr lang="en-GB" b="1" dirty="0" smtClean="0"/>
            <a:t>Primary Storage</a:t>
          </a:r>
          <a:endParaRPr lang="en-GB" b="1" dirty="0"/>
        </a:p>
      </dgm:t>
    </dgm:pt>
    <dgm:pt modelId="{3C914D6B-ECB8-4723-A513-D1D3681A1265}" type="parTrans" cxnId="{443405DA-A21D-4A3F-900E-DE6FDB036E53}">
      <dgm:prSet/>
      <dgm:spPr/>
      <dgm:t>
        <a:bodyPr/>
        <a:lstStyle/>
        <a:p>
          <a:endParaRPr lang="en-GB" b="1"/>
        </a:p>
      </dgm:t>
    </dgm:pt>
    <dgm:pt modelId="{FC029E81-67F4-4876-AEAC-A767A236ADE6}" type="sibTrans" cxnId="{443405DA-A21D-4A3F-900E-DE6FDB036E53}">
      <dgm:prSet/>
      <dgm:spPr/>
      <dgm:t>
        <a:bodyPr/>
        <a:lstStyle/>
        <a:p>
          <a:endParaRPr lang="en-GB" b="1"/>
        </a:p>
      </dgm:t>
    </dgm:pt>
    <dgm:pt modelId="{FE4F2851-2F9B-4049-9F62-CB7A55776A96}" type="pres">
      <dgm:prSet presAssocID="{7DC3C668-ED30-424F-B845-214C1ADF5C40}" presName="Name0" presStyleCnt="0">
        <dgm:presLayoutVars>
          <dgm:dir/>
          <dgm:animLvl val="lvl"/>
          <dgm:resizeHandles val="exact"/>
        </dgm:presLayoutVars>
      </dgm:prSet>
      <dgm:spPr/>
    </dgm:pt>
    <dgm:pt modelId="{0A377B87-1183-4417-AAAF-8C4C89EA5F9A}" type="pres">
      <dgm:prSet presAssocID="{5B6516B1-8561-49D7-8904-F3EB73E7399D}" presName="parTxOnly" presStyleLbl="node1" presStyleIdx="0" presStyleCnt="3">
        <dgm:presLayoutVars>
          <dgm:chMax val="0"/>
          <dgm:chPref val="0"/>
          <dgm:bulletEnabled val="1"/>
        </dgm:presLayoutVars>
      </dgm:prSet>
      <dgm:spPr/>
      <dgm:t>
        <a:bodyPr/>
        <a:lstStyle/>
        <a:p>
          <a:endParaRPr lang="en-GB"/>
        </a:p>
      </dgm:t>
    </dgm:pt>
    <dgm:pt modelId="{E3C23A1B-9E57-41B8-BF1E-D46F367D92B2}" type="pres">
      <dgm:prSet presAssocID="{779A9F2D-6238-4ED1-9983-2F9E0ED34D56}" presName="parTxOnlySpace" presStyleCnt="0"/>
      <dgm:spPr/>
    </dgm:pt>
    <dgm:pt modelId="{2E539C04-7847-4512-B1D2-50BD0E3DFE65}" type="pres">
      <dgm:prSet presAssocID="{98B451DB-835F-483E-9E5E-48B980CD4314}" presName="parTxOnly" presStyleLbl="node1" presStyleIdx="1" presStyleCnt="3">
        <dgm:presLayoutVars>
          <dgm:chMax val="0"/>
          <dgm:chPref val="0"/>
          <dgm:bulletEnabled val="1"/>
        </dgm:presLayoutVars>
      </dgm:prSet>
      <dgm:spPr/>
      <dgm:t>
        <a:bodyPr/>
        <a:lstStyle/>
        <a:p>
          <a:endParaRPr lang="en-GB"/>
        </a:p>
      </dgm:t>
    </dgm:pt>
    <dgm:pt modelId="{AD8D0712-1A98-4F9C-A83A-AF79C1856C8A}" type="pres">
      <dgm:prSet presAssocID="{496FCC4D-33AE-467D-B84F-2AF89A238D07}" presName="parTxOnlySpace" presStyleCnt="0"/>
      <dgm:spPr/>
    </dgm:pt>
    <dgm:pt modelId="{E9E08A8C-DD3F-4684-BC29-6A005200B7D7}" type="pres">
      <dgm:prSet presAssocID="{89D932B3-5AE1-4F0E-B237-6371EB43AB34}" presName="parTxOnly" presStyleLbl="node1" presStyleIdx="2" presStyleCnt="3">
        <dgm:presLayoutVars>
          <dgm:chMax val="0"/>
          <dgm:chPref val="0"/>
          <dgm:bulletEnabled val="1"/>
        </dgm:presLayoutVars>
      </dgm:prSet>
      <dgm:spPr/>
      <dgm:t>
        <a:bodyPr/>
        <a:lstStyle/>
        <a:p>
          <a:endParaRPr lang="en-GB"/>
        </a:p>
      </dgm:t>
    </dgm:pt>
  </dgm:ptLst>
  <dgm:cxnLst>
    <dgm:cxn modelId="{FDB6F2D6-47DB-4CDB-964A-A35ADA59E9A5}" srcId="{7DC3C668-ED30-424F-B845-214C1ADF5C40}" destId="{5B6516B1-8561-49D7-8904-F3EB73E7399D}" srcOrd="0" destOrd="0" parTransId="{70D11AF1-B65E-4E6A-930B-D03F1425B3CC}" sibTransId="{779A9F2D-6238-4ED1-9983-2F9E0ED34D56}"/>
    <dgm:cxn modelId="{97097BF5-1A79-4210-A3BB-EF1B7C0F01AE}" type="presOf" srcId="{98B451DB-835F-483E-9E5E-48B980CD4314}" destId="{2E539C04-7847-4512-B1D2-50BD0E3DFE65}" srcOrd="0" destOrd="0" presId="urn:microsoft.com/office/officeart/2005/8/layout/chevron1"/>
    <dgm:cxn modelId="{DB93BCCB-C62F-4511-A8F6-80A4A6CDC2ED}" type="presOf" srcId="{5B6516B1-8561-49D7-8904-F3EB73E7399D}" destId="{0A377B87-1183-4417-AAAF-8C4C89EA5F9A}" srcOrd="0" destOrd="0" presId="urn:microsoft.com/office/officeart/2005/8/layout/chevron1"/>
    <dgm:cxn modelId="{443405DA-A21D-4A3F-900E-DE6FDB036E53}" srcId="{7DC3C668-ED30-424F-B845-214C1ADF5C40}" destId="{89D932B3-5AE1-4F0E-B237-6371EB43AB34}" srcOrd="2" destOrd="0" parTransId="{3C914D6B-ECB8-4723-A513-D1D3681A1265}" sibTransId="{FC029E81-67F4-4876-AEAC-A767A236ADE6}"/>
    <dgm:cxn modelId="{42EE2F34-F4A0-4EA3-B6D3-EDB35BD99A5B}" type="presOf" srcId="{89D932B3-5AE1-4F0E-B237-6371EB43AB34}" destId="{E9E08A8C-DD3F-4684-BC29-6A005200B7D7}" srcOrd="0" destOrd="0" presId="urn:microsoft.com/office/officeart/2005/8/layout/chevron1"/>
    <dgm:cxn modelId="{425510F8-83E7-4288-8CEF-12D8E321B79A}" type="presOf" srcId="{7DC3C668-ED30-424F-B845-214C1ADF5C40}" destId="{FE4F2851-2F9B-4049-9F62-CB7A55776A96}" srcOrd="0" destOrd="0" presId="urn:microsoft.com/office/officeart/2005/8/layout/chevron1"/>
    <dgm:cxn modelId="{D21FE99D-CB68-4217-9974-BE551A96A6E3}" srcId="{7DC3C668-ED30-424F-B845-214C1ADF5C40}" destId="{98B451DB-835F-483E-9E5E-48B980CD4314}" srcOrd="1" destOrd="0" parTransId="{B0AE2545-F168-4D12-AC80-8DD6AE6DD090}" sibTransId="{496FCC4D-33AE-467D-B84F-2AF89A238D07}"/>
    <dgm:cxn modelId="{88BC3CEA-A103-46DE-8AD2-83681DADF5BD}" type="presParOf" srcId="{FE4F2851-2F9B-4049-9F62-CB7A55776A96}" destId="{0A377B87-1183-4417-AAAF-8C4C89EA5F9A}" srcOrd="0" destOrd="0" presId="urn:microsoft.com/office/officeart/2005/8/layout/chevron1"/>
    <dgm:cxn modelId="{F76073AF-6B50-4988-B847-AE8EA96B9F08}" type="presParOf" srcId="{FE4F2851-2F9B-4049-9F62-CB7A55776A96}" destId="{E3C23A1B-9E57-41B8-BF1E-D46F367D92B2}" srcOrd="1" destOrd="0" presId="urn:microsoft.com/office/officeart/2005/8/layout/chevron1"/>
    <dgm:cxn modelId="{7510F0A2-B013-4261-8514-9D092844DB30}" type="presParOf" srcId="{FE4F2851-2F9B-4049-9F62-CB7A55776A96}" destId="{2E539C04-7847-4512-B1D2-50BD0E3DFE65}" srcOrd="2" destOrd="0" presId="urn:microsoft.com/office/officeart/2005/8/layout/chevron1"/>
    <dgm:cxn modelId="{6AC2827F-E0A2-4584-A2EC-F40C805AEF40}" type="presParOf" srcId="{FE4F2851-2F9B-4049-9F62-CB7A55776A96}" destId="{AD8D0712-1A98-4F9C-A83A-AF79C1856C8A}" srcOrd="3" destOrd="0" presId="urn:microsoft.com/office/officeart/2005/8/layout/chevron1"/>
    <dgm:cxn modelId="{A9F597DA-ACAE-4EA3-A698-E0105872D96F}" type="presParOf" srcId="{FE4F2851-2F9B-4049-9F62-CB7A55776A96}" destId="{E9E08A8C-DD3F-4684-BC29-6A005200B7D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DA544-0441-455C-AC67-38E93EC7B956}" type="doc">
      <dgm:prSet loTypeId="urn:microsoft.com/office/officeart/2005/8/layout/chevron1" loCatId="process" qsTypeId="urn:microsoft.com/office/officeart/2005/8/quickstyle/simple2" qsCatId="simple" csTypeId="urn:microsoft.com/office/officeart/2005/8/colors/accent2_2" csCatId="accent2" phldr="1"/>
      <dgm:spPr/>
    </dgm:pt>
    <dgm:pt modelId="{62E44AD2-13C5-425E-A75E-97878D72B594}">
      <dgm:prSet phldrT="[Text]"/>
      <dgm:spPr/>
      <dgm:t>
        <a:bodyPr/>
        <a:lstStyle/>
        <a:p>
          <a:r>
            <a:rPr lang="en-GB" b="1" dirty="0" smtClean="0"/>
            <a:t>Market barriers</a:t>
          </a:r>
          <a:endParaRPr lang="en-GB" b="1" dirty="0"/>
        </a:p>
      </dgm:t>
    </dgm:pt>
    <dgm:pt modelId="{0C84A432-7313-4745-ABDC-786C28EE7F78}" type="parTrans" cxnId="{15AE89D0-0382-4FCE-A60F-0F7F5372629C}">
      <dgm:prSet/>
      <dgm:spPr/>
      <dgm:t>
        <a:bodyPr/>
        <a:lstStyle/>
        <a:p>
          <a:endParaRPr lang="en-GB"/>
        </a:p>
      </dgm:t>
    </dgm:pt>
    <dgm:pt modelId="{4C1DF922-1781-4C47-97DC-337F8413408D}" type="sibTrans" cxnId="{15AE89D0-0382-4FCE-A60F-0F7F5372629C}">
      <dgm:prSet/>
      <dgm:spPr/>
      <dgm:t>
        <a:bodyPr/>
        <a:lstStyle/>
        <a:p>
          <a:endParaRPr lang="en-GB"/>
        </a:p>
      </dgm:t>
    </dgm:pt>
    <dgm:pt modelId="{E21807FE-9044-4C3F-BADB-3C2E083583FC}">
      <dgm:prSet phldrT="[Text]"/>
      <dgm:spPr/>
      <dgm:t>
        <a:bodyPr/>
        <a:lstStyle/>
        <a:p>
          <a:r>
            <a:rPr lang="en-GB" b="1" dirty="0" smtClean="0"/>
            <a:t>Market needs	</a:t>
          </a:r>
          <a:endParaRPr lang="en-GB" b="1" dirty="0"/>
        </a:p>
      </dgm:t>
    </dgm:pt>
    <dgm:pt modelId="{D3EAEED7-7D21-492D-9C07-24B12BF55D89}" type="parTrans" cxnId="{2B1C4AA0-FA39-4C89-8DA2-40AE17D393AE}">
      <dgm:prSet/>
      <dgm:spPr/>
      <dgm:t>
        <a:bodyPr/>
        <a:lstStyle/>
        <a:p>
          <a:endParaRPr lang="en-GB"/>
        </a:p>
      </dgm:t>
    </dgm:pt>
    <dgm:pt modelId="{461BAF2F-A68B-4371-8C5E-C2252A9DCC21}" type="sibTrans" cxnId="{2B1C4AA0-FA39-4C89-8DA2-40AE17D393AE}">
      <dgm:prSet/>
      <dgm:spPr/>
      <dgm:t>
        <a:bodyPr/>
        <a:lstStyle/>
        <a:p>
          <a:endParaRPr lang="en-GB"/>
        </a:p>
      </dgm:t>
    </dgm:pt>
    <dgm:pt modelId="{D016BE14-9082-4ADB-85C0-F8D21657675B}">
      <dgm:prSet phldrT="[Text]"/>
      <dgm:spPr/>
      <dgm:t>
        <a:bodyPr/>
        <a:lstStyle/>
        <a:p>
          <a:r>
            <a:rPr lang="en-GB" b="1" dirty="0" smtClean="0"/>
            <a:t>Market drivers</a:t>
          </a:r>
          <a:endParaRPr lang="en-GB" b="1" dirty="0"/>
        </a:p>
      </dgm:t>
    </dgm:pt>
    <dgm:pt modelId="{2CBD3A70-8A31-4750-A6E9-362E188295E8}" type="parTrans" cxnId="{CDE48ECD-8B39-4CD6-A589-2BF87BB7E41D}">
      <dgm:prSet/>
      <dgm:spPr/>
      <dgm:t>
        <a:bodyPr/>
        <a:lstStyle/>
        <a:p>
          <a:endParaRPr lang="en-GB"/>
        </a:p>
      </dgm:t>
    </dgm:pt>
    <dgm:pt modelId="{2B2EBAF4-AB00-4FDE-A91E-2233C897976E}" type="sibTrans" cxnId="{CDE48ECD-8B39-4CD6-A589-2BF87BB7E41D}">
      <dgm:prSet/>
      <dgm:spPr/>
      <dgm:t>
        <a:bodyPr/>
        <a:lstStyle/>
        <a:p>
          <a:endParaRPr lang="en-GB"/>
        </a:p>
      </dgm:t>
    </dgm:pt>
    <dgm:pt modelId="{C6C13849-9320-4517-9666-C1B8701395DE}" type="pres">
      <dgm:prSet presAssocID="{01FDA544-0441-455C-AC67-38E93EC7B956}" presName="Name0" presStyleCnt="0">
        <dgm:presLayoutVars>
          <dgm:dir/>
          <dgm:animLvl val="lvl"/>
          <dgm:resizeHandles val="exact"/>
        </dgm:presLayoutVars>
      </dgm:prSet>
      <dgm:spPr/>
    </dgm:pt>
    <dgm:pt modelId="{EAAE1383-4CC2-4097-A9AE-1BBEB67E8098}" type="pres">
      <dgm:prSet presAssocID="{62E44AD2-13C5-425E-A75E-97878D72B594}" presName="parTxOnly" presStyleLbl="node1" presStyleIdx="0" presStyleCnt="3">
        <dgm:presLayoutVars>
          <dgm:chMax val="0"/>
          <dgm:chPref val="0"/>
          <dgm:bulletEnabled val="1"/>
        </dgm:presLayoutVars>
      </dgm:prSet>
      <dgm:spPr/>
      <dgm:t>
        <a:bodyPr/>
        <a:lstStyle/>
        <a:p>
          <a:endParaRPr lang="en-GB"/>
        </a:p>
      </dgm:t>
    </dgm:pt>
    <dgm:pt modelId="{D3B78366-EDAF-4F37-93D4-235391F212EF}" type="pres">
      <dgm:prSet presAssocID="{4C1DF922-1781-4C47-97DC-337F8413408D}" presName="parTxOnlySpace" presStyleCnt="0"/>
      <dgm:spPr/>
    </dgm:pt>
    <dgm:pt modelId="{1BDA1D2F-33ED-4E96-BCDF-AB326DCE11F2}" type="pres">
      <dgm:prSet presAssocID="{E21807FE-9044-4C3F-BADB-3C2E083583FC}" presName="parTxOnly" presStyleLbl="node1" presStyleIdx="1" presStyleCnt="3">
        <dgm:presLayoutVars>
          <dgm:chMax val="0"/>
          <dgm:chPref val="0"/>
          <dgm:bulletEnabled val="1"/>
        </dgm:presLayoutVars>
      </dgm:prSet>
      <dgm:spPr/>
      <dgm:t>
        <a:bodyPr/>
        <a:lstStyle/>
        <a:p>
          <a:endParaRPr lang="en-GB"/>
        </a:p>
      </dgm:t>
    </dgm:pt>
    <dgm:pt modelId="{A3E34343-CDDB-421E-A968-4577C859BE0A}" type="pres">
      <dgm:prSet presAssocID="{461BAF2F-A68B-4371-8C5E-C2252A9DCC21}" presName="parTxOnlySpace" presStyleCnt="0"/>
      <dgm:spPr/>
    </dgm:pt>
    <dgm:pt modelId="{E0CD8A96-9D2D-4874-BF37-7AFDFA156D46}" type="pres">
      <dgm:prSet presAssocID="{D016BE14-9082-4ADB-85C0-F8D21657675B}" presName="parTxOnly" presStyleLbl="node1" presStyleIdx="2" presStyleCnt="3">
        <dgm:presLayoutVars>
          <dgm:chMax val="0"/>
          <dgm:chPref val="0"/>
          <dgm:bulletEnabled val="1"/>
        </dgm:presLayoutVars>
      </dgm:prSet>
      <dgm:spPr/>
      <dgm:t>
        <a:bodyPr/>
        <a:lstStyle/>
        <a:p>
          <a:endParaRPr lang="en-GB"/>
        </a:p>
      </dgm:t>
    </dgm:pt>
  </dgm:ptLst>
  <dgm:cxnLst>
    <dgm:cxn modelId="{44152EBE-A8B5-495D-81B9-E159AF9FE49B}" type="presOf" srcId="{01FDA544-0441-455C-AC67-38E93EC7B956}" destId="{C6C13849-9320-4517-9666-C1B8701395DE}" srcOrd="0" destOrd="0" presId="urn:microsoft.com/office/officeart/2005/8/layout/chevron1"/>
    <dgm:cxn modelId="{87A1F989-B783-4D71-9E2B-70634183311C}" type="presOf" srcId="{D016BE14-9082-4ADB-85C0-F8D21657675B}" destId="{E0CD8A96-9D2D-4874-BF37-7AFDFA156D46}" srcOrd="0" destOrd="0" presId="urn:microsoft.com/office/officeart/2005/8/layout/chevron1"/>
    <dgm:cxn modelId="{EF96B9FF-A54F-4E74-BF16-8569F46F2AEB}" type="presOf" srcId="{62E44AD2-13C5-425E-A75E-97878D72B594}" destId="{EAAE1383-4CC2-4097-A9AE-1BBEB67E8098}" srcOrd="0" destOrd="0" presId="urn:microsoft.com/office/officeart/2005/8/layout/chevron1"/>
    <dgm:cxn modelId="{2B1C4AA0-FA39-4C89-8DA2-40AE17D393AE}" srcId="{01FDA544-0441-455C-AC67-38E93EC7B956}" destId="{E21807FE-9044-4C3F-BADB-3C2E083583FC}" srcOrd="1" destOrd="0" parTransId="{D3EAEED7-7D21-492D-9C07-24B12BF55D89}" sibTransId="{461BAF2F-A68B-4371-8C5E-C2252A9DCC21}"/>
    <dgm:cxn modelId="{5B385762-93DD-490B-9406-F1CD08DB436F}" type="presOf" srcId="{E21807FE-9044-4C3F-BADB-3C2E083583FC}" destId="{1BDA1D2F-33ED-4E96-BCDF-AB326DCE11F2}" srcOrd="0" destOrd="0" presId="urn:microsoft.com/office/officeart/2005/8/layout/chevron1"/>
    <dgm:cxn modelId="{15AE89D0-0382-4FCE-A60F-0F7F5372629C}" srcId="{01FDA544-0441-455C-AC67-38E93EC7B956}" destId="{62E44AD2-13C5-425E-A75E-97878D72B594}" srcOrd="0" destOrd="0" parTransId="{0C84A432-7313-4745-ABDC-786C28EE7F78}" sibTransId="{4C1DF922-1781-4C47-97DC-337F8413408D}"/>
    <dgm:cxn modelId="{CDE48ECD-8B39-4CD6-A589-2BF87BB7E41D}" srcId="{01FDA544-0441-455C-AC67-38E93EC7B956}" destId="{D016BE14-9082-4ADB-85C0-F8D21657675B}" srcOrd="2" destOrd="0" parTransId="{2CBD3A70-8A31-4750-A6E9-362E188295E8}" sibTransId="{2B2EBAF4-AB00-4FDE-A91E-2233C897976E}"/>
    <dgm:cxn modelId="{8728430A-3D73-44DD-A28F-90D319BFB097}" type="presParOf" srcId="{C6C13849-9320-4517-9666-C1B8701395DE}" destId="{EAAE1383-4CC2-4097-A9AE-1BBEB67E8098}" srcOrd="0" destOrd="0" presId="urn:microsoft.com/office/officeart/2005/8/layout/chevron1"/>
    <dgm:cxn modelId="{18EF0ACA-5E4A-4483-8E89-5310816883CD}" type="presParOf" srcId="{C6C13849-9320-4517-9666-C1B8701395DE}" destId="{D3B78366-EDAF-4F37-93D4-235391F212EF}" srcOrd="1" destOrd="0" presId="urn:microsoft.com/office/officeart/2005/8/layout/chevron1"/>
    <dgm:cxn modelId="{C4D14A3E-A8BC-4EBF-8CFE-1FE4A2926D11}" type="presParOf" srcId="{C6C13849-9320-4517-9666-C1B8701395DE}" destId="{1BDA1D2F-33ED-4E96-BCDF-AB326DCE11F2}" srcOrd="2" destOrd="0" presId="urn:microsoft.com/office/officeart/2005/8/layout/chevron1"/>
    <dgm:cxn modelId="{183D7032-EA33-4A35-B237-AECB57FAAA2F}" type="presParOf" srcId="{C6C13849-9320-4517-9666-C1B8701395DE}" destId="{A3E34343-CDDB-421E-A968-4577C859BE0A}" srcOrd="3" destOrd="0" presId="urn:microsoft.com/office/officeart/2005/8/layout/chevron1"/>
    <dgm:cxn modelId="{518EC060-FE2E-450D-9256-FEC38F12CDF7}" type="presParOf" srcId="{C6C13849-9320-4517-9666-C1B8701395DE}" destId="{E0CD8A96-9D2D-4874-BF37-7AFDFA156D46}"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5792C0-E0FB-4E2F-9A89-D1390CCA2685}" type="doc">
      <dgm:prSet loTypeId="urn:microsoft.com/office/officeart/2005/8/layout/process2" loCatId="process" qsTypeId="urn:microsoft.com/office/officeart/2005/8/quickstyle/simple4" qsCatId="simple" csTypeId="urn:microsoft.com/office/officeart/2005/8/colors/accent2_2" csCatId="accent2" phldr="1"/>
      <dgm:spPr/>
    </dgm:pt>
    <dgm:pt modelId="{7A935DEC-8206-48D4-AC03-5B2F917B3F51}">
      <dgm:prSet phldrT="[Text]" custT="1"/>
      <dgm:spPr/>
      <dgm:t>
        <a:bodyPr/>
        <a:lstStyle/>
        <a:p>
          <a:r>
            <a:rPr lang="en-GB" sz="1100" b="1" dirty="0" smtClean="0"/>
            <a:t>Segments of Energy and Cook stove Consumers</a:t>
          </a:r>
          <a:endParaRPr lang="en-GB" sz="1100" b="1" dirty="0"/>
        </a:p>
      </dgm:t>
    </dgm:pt>
    <dgm:pt modelId="{98737B3E-C2AC-4D35-B9C0-8F4D69FF5F3E}" type="parTrans" cxnId="{4B439699-C9D6-43A8-90F3-3D308D480FCE}">
      <dgm:prSet/>
      <dgm:spPr/>
      <dgm:t>
        <a:bodyPr/>
        <a:lstStyle/>
        <a:p>
          <a:endParaRPr lang="en-GB" sz="1100"/>
        </a:p>
      </dgm:t>
    </dgm:pt>
    <dgm:pt modelId="{2C187455-1008-4884-B67E-664175DCB558}" type="sibTrans" cxnId="{4B439699-C9D6-43A8-90F3-3D308D480FCE}">
      <dgm:prSet custT="1"/>
      <dgm:spPr/>
      <dgm:t>
        <a:bodyPr/>
        <a:lstStyle/>
        <a:p>
          <a:endParaRPr lang="en-GB" sz="1100"/>
        </a:p>
      </dgm:t>
    </dgm:pt>
    <dgm:pt modelId="{827D96B1-D1F9-4A0F-9928-52E5A74E6BE0}">
      <dgm:prSet phldrT="[Text]" custT="1"/>
      <dgm:spPr/>
      <dgm:t>
        <a:bodyPr/>
        <a:lstStyle/>
        <a:p>
          <a:r>
            <a:rPr lang="en-GB" sz="1100" b="1" dirty="0" smtClean="0"/>
            <a:t>Top Three segments of Energy and Cook Stove Consumers</a:t>
          </a:r>
          <a:endParaRPr lang="en-GB" sz="1100" b="1" dirty="0"/>
        </a:p>
      </dgm:t>
    </dgm:pt>
    <dgm:pt modelId="{EAE1D4D1-D44F-4CED-A1C7-151284A5E647}" type="parTrans" cxnId="{F8301AAF-5388-4466-8C87-D8C9A3DDFA80}">
      <dgm:prSet/>
      <dgm:spPr/>
      <dgm:t>
        <a:bodyPr/>
        <a:lstStyle/>
        <a:p>
          <a:endParaRPr lang="en-GB" sz="1100"/>
        </a:p>
      </dgm:t>
    </dgm:pt>
    <dgm:pt modelId="{532A5533-7462-40F0-A823-EB160AEA405D}" type="sibTrans" cxnId="{F8301AAF-5388-4466-8C87-D8C9A3DDFA80}">
      <dgm:prSet custT="1"/>
      <dgm:spPr/>
      <dgm:t>
        <a:bodyPr/>
        <a:lstStyle/>
        <a:p>
          <a:endParaRPr lang="en-GB" sz="1100"/>
        </a:p>
      </dgm:t>
    </dgm:pt>
    <dgm:pt modelId="{1C306966-B626-4DBD-9F29-2F392404DF10}">
      <dgm:prSet phldrT="[Text]" custT="1"/>
      <dgm:spPr/>
      <dgm:t>
        <a:bodyPr/>
        <a:lstStyle/>
        <a:p>
          <a:r>
            <a:rPr lang="en-GB" sz="1100" b="1" dirty="0" smtClean="0"/>
            <a:t>Survey Analysis</a:t>
          </a:r>
          <a:endParaRPr lang="en-GB" sz="1100" b="1" dirty="0"/>
        </a:p>
      </dgm:t>
    </dgm:pt>
    <dgm:pt modelId="{8BC1F56B-FC24-4BC6-9BA5-7DF866EB8A84}" type="parTrans" cxnId="{03787242-08BF-4325-84E0-502E8A54AF34}">
      <dgm:prSet/>
      <dgm:spPr/>
      <dgm:t>
        <a:bodyPr/>
        <a:lstStyle/>
        <a:p>
          <a:endParaRPr lang="en-GB" sz="1100"/>
        </a:p>
      </dgm:t>
    </dgm:pt>
    <dgm:pt modelId="{64084B83-D44A-43F8-9B46-77EF5E8ECC48}" type="sibTrans" cxnId="{03787242-08BF-4325-84E0-502E8A54AF34}">
      <dgm:prSet/>
      <dgm:spPr/>
      <dgm:t>
        <a:bodyPr/>
        <a:lstStyle/>
        <a:p>
          <a:endParaRPr lang="en-GB" sz="1100"/>
        </a:p>
      </dgm:t>
    </dgm:pt>
    <dgm:pt modelId="{29F8B57B-66C5-4B75-9A2E-C9BEC3316CF7}" type="pres">
      <dgm:prSet presAssocID="{ED5792C0-E0FB-4E2F-9A89-D1390CCA2685}" presName="linearFlow" presStyleCnt="0">
        <dgm:presLayoutVars>
          <dgm:resizeHandles val="exact"/>
        </dgm:presLayoutVars>
      </dgm:prSet>
      <dgm:spPr/>
    </dgm:pt>
    <dgm:pt modelId="{0CA4F9E5-9956-497B-8785-8261563DAF07}" type="pres">
      <dgm:prSet presAssocID="{7A935DEC-8206-48D4-AC03-5B2F917B3F51}" presName="node" presStyleLbl="node1" presStyleIdx="0" presStyleCnt="3">
        <dgm:presLayoutVars>
          <dgm:bulletEnabled val="1"/>
        </dgm:presLayoutVars>
      </dgm:prSet>
      <dgm:spPr/>
      <dgm:t>
        <a:bodyPr/>
        <a:lstStyle/>
        <a:p>
          <a:endParaRPr lang="en-GB"/>
        </a:p>
      </dgm:t>
    </dgm:pt>
    <dgm:pt modelId="{4A289AAA-1C47-424D-AE62-F4833034315C}" type="pres">
      <dgm:prSet presAssocID="{2C187455-1008-4884-B67E-664175DCB558}" presName="sibTrans" presStyleLbl="sibTrans2D1" presStyleIdx="0" presStyleCnt="2"/>
      <dgm:spPr/>
      <dgm:t>
        <a:bodyPr/>
        <a:lstStyle/>
        <a:p>
          <a:endParaRPr lang="en-GB"/>
        </a:p>
      </dgm:t>
    </dgm:pt>
    <dgm:pt modelId="{0284C53C-ECD1-496A-9796-3C98465B3D4A}" type="pres">
      <dgm:prSet presAssocID="{2C187455-1008-4884-B67E-664175DCB558}" presName="connectorText" presStyleLbl="sibTrans2D1" presStyleIdx="0" presStyleCnt="2"/>
      <dgm:spPr/>
      <dgm:t>
        <a:bodyPr/>
        <a:lstStyle/>
        <a:p>
          <a:endParaRPr lang="en-GB"/>
        </a:p>
      </dgm:t>
    </dgm:pt>
    <dgm:pt modelId="{9DA4C1FD-3842-432F-B134-836DEE51EA16}" type="pres">
      <dgm:prSet presAssocID="{827D96B1-D1F9-4A0F-9928-52E5A74E6BE0}" presName="node" presStyleLbl="node1" presStyleIdx="1" presStyleCnt="3">
        <dgm:presLayoutVars>
          <dgm:bulletEnabled val="1"/>
        </dgm:presLayoutVars>
      </dgm:prSet>
      <dgm:spPr/>
      <dgm:t>
        <a:bodyPr/>
        <a:lstStyle/>
        <a:p>
          <a:endParaRPr lang="en-GB"/>
        </a:p>
      </dgm:t>
    </dgm:pt>
    <dgm:pt modelId="{77E483B2-B418-45B8-B92C-D13074061B38}" type="pres">
      <dgm:prSet presAssocID="{532A5533-7462-40F0-A823-EB160AEA405D}" presName="sibTrans" presStyleLbl="sibTrans2D1" presStyleIdx="1" presStyleCnt="2"/>
      <dgm:spPr/>
      <dgm:t>
        <a:bodyPr/>
        <a:lstStyle/>
        <a:p>
          <a:endParaRPr lang="en-GB"/>
        </a:p>
      </dgm:t>
    </dgm:pt>
    <dgm:pt modelId="{C6085B43-910B-499F-9B4C-47A745DD0FD6}" type="pres">
      <dgm:prSet presAssocID="{532A5533-7462-40F0-A823-EB160AEA405D}" presName="connectorText" presStyleLbl="sibTrans2D1" presStyleIdx="1" presStyleCnt="2"/>
      <dgm:spPr/>
      <dgm:t>
        <a:bodyPr/>
        <a:lstStyle/>
        <a:p>
          <a:endParaRPr lang="en-GB"/>
        </a:p>
      </dgm:t>
    </dgm:pt>
    <dgm:pt modelId="{EC1ACB78-7696-4F48-9C68-0A161982166D}" type="pres">
      <dgm:prSet presAssocID="{1C306966-B626-4DBD-9F29-2F392404DF10}" presName="node" presStyleLbl="node1" presStyleIdx="2" presStyleCnt="3">
        <dgm:presLayoutVars>
          <dgm:bulletEnabled val="1"/>
        </dgm:presLayoutVars>
      </dgm:prSet>
      <dgm:spPr/>
      <dgm:t>
        <a:bodyPr/>
        <a:lstStyle/>
        <a:p>
          <a:endParaRPr lang="en-GB"/>
        </a:p>
      </dgm:t>
    </dgm:pt>
  </dgm:ptLst>
  <dgm:cxnLst>
    <dgm:cxn modelId="{DF88F2B0-D532-4BF7-B792-583A70BD9DA0}" type="presOf" srcId="{532A5533-7462-40F0-A823-EB160AEA405D}" destId="{C6085B43-910B-499F-9B4C-47A745DD0FD6}" srcOrd="1" destOrd="0" presId="urn:microsoft.com/office/officeart/2005/8/layout/process2"/>
    <dgm:cxn modelId="{93CFD8DF-534A-4F37-9226-97E902C8D4AF}" type="presOf" srcId="{827D96B1-D1F9-4A0F-9928-52E5A74E6BE0}" destId="{9DA4C1FD-3842-432F-B134-836DEE51EA16}" srcOrd="0" destOrd="0" presId="urn:microsoft.com/office/officeart/2005/8/layout/process2"/>
    <dgm:cxn modelId="{B36D7A28-D725-43E9-B079-AC370CFCE14B}" type="presOf" srcId="{1C306966-B626-4DBD-9F29-2F392404DF10}" destId="{EC1ACB78-7696-4F48-9C68-0A161982166D}" srcOrd="0" destOrd="0" presId="urn:microsoft.com/office/officeart/2005/8/layout/process2"/>
    <dgm:cxn modelId="{3A2830C1-7002-4B65-9501-164AE5744382}" type="presOf" srcId="{2C187455-1008-4884-B67E-664175DCB558}" destId="{0284C53C-ECD1-496A-9796-3C98465B3D4A}" srcOrd="1" destOrd="0" presId="urn:microsoft.com/office/officeart/2005/8/layout/process2"/>
    <dgm:cxn modelId="{F8301AAF-5388-4466-8C87-D8C9A3DDFA80}" srcId="{ED5792C0-E0FB-4E2F-9A89-D1390CCA2685}" destId="{827D96B1-D1F9-4A0F-9928-52E5A74E6BE0}" srcOrd="1" destOrd="0" parTransId="{EAE1D4D1-D44F-4CED-A1C7-151284A5E647}" sibTransId="{532A5533-7462-40F0-A823-EB160AEA405D}"/>
    <dgm:cxn modelId="{B533E5D0-5CF1-487D-9E2C-1B3B76E8A9A8}" type="presOf" srcId="{7A935DEC-8206-48D4-AC03-5B2F917B3F51}" destId="{0CA4F9E5-9956-497B-8785-8261563DAF07}" srcOrd="0" destOrd="0" presId="urn:microsoft.com/office/officeart/2005/8/layout/process2"/>
    <dgm:cxn modelId="{BDDAC640-F75F-4579-9FEA-E64DB45EF716}" type="presOf" srcId="{532A5533-7462-40F0-A823-EB160AEA405D}" destId="{77E483B2-B418-45B8-B92C-D13074061B38}" srcOrd="0" destOrd="0" presId="urn:microsoft.com/office/officeart/2005/8/layout/process2"/>
    <dgm:cxn modelId="{BDDC7D05-832B-4986-876A-327868B9D743}" type="presOf" srcId="{ED5792C0-E0FB-4E2F-9A89-D1390CCA2685}" destId="{29F8B57B-66C5-4B75-9A2E-C9BEC3316CF7}" srcOrd="0" destOrd="0" presId="urn:microsoft.com/office/officeart/2005/8/layout/process2"/>
    <dgm:cxn modelId="{0DF7010C-D9F8-4C66-A6C8-C495FDCB4AF1}" type="presOf" srcId="{2C187455-1008-4884-B67E-664175DCB558}" destId="{4A289AAA-1C47-424D-AE62-F4833034315C}" srcOrd="0" destOrd="0" presId="urn:microsoft.com/office/officeart/2005/8/layout/process2"/>
    <dgm:cxn modelId="{03787242-08BF-4325-84E0-502E8A54AF34}" srcId="{ED5792C0-E0FB-4E2F-9A89-D1390CCA2685}" destId="{1C306966-B626-4DBD-9F29-2F392404DF10}" srcOrd="2" destOrd="0" parTransId="{8BC1F56B-FC24-4BC6-9BA5-7DF866EB8A84}" sibTransId="{64084B83-D44A-43F8-9B46-77EF5E8ECC48}"/>
    <dgm:cxn modelId="{4B439699-C9D6-43A8-90F3-3D308D480FCE}" srcId="{ED5792C0-E0FB-4E2F-9A89-D1390CCA2685}" destId="{7A935DEC-8206-48D4-AC03-5B2F917B3F51}" srcOrd="0" destOrd="0" parTransId="{98737B3E-C2AC-4D35-B9C0-8F4D69FF5F3E}" sibTransId="{2C187455-1008-4884-B67E-664175DCB558}"/>
    <dgm:cxn modelId="{CFF04FAB-E2DE-4388-9DE4-54CA3A5835AD}" type="presParOf" srcId="{29F8B57B-66C5-4B75-9A2E-C9BEC3316CF7}" destId="{0CA4F9E5-9956-497B-8785-8261563DAF07}" srcOrd="0" destOrd="0" presId="urn:microsoft.com/office/officeart/2005/8/layout/process2"/>
    <dgm:cxn modelId="{33AE411B-9DEE-4DE5-9417-6360F0FD0023}" type="presParOf" srcId="{29F8B57B-66C5-4B75-9A2E-C9BEC3316CF7}" destId="{4A289AAA-1C47-424D-AE62-F4833034315C}" srcOrd="1" destOrd="0" presId="urn:microsoft.com/office/officeart/2005/8/layout/process2"/>
    <dgm:cxn modelId="{B6729DAB-85AF-4308-A470-928EADC829EB}" type="presParOf" srcId="{4A289AAA-1C47-424D-AE62-F4833034315C}" destId="{0284C53C-ECD1-496A-9796-3C98465B3D4A}" srcOrd="0" destOrd="0" presId="urn:microsoft.com/office/officeart/2005/8/layout/process2"/>
    <dgm:cxn modelId="{692EEFE3-2498-4D3B-A73B-AAAED5FA1FD6}" type="presParOf" srcId="{29F8B57B-66C5-4B75-9A2E-C9BEC3316CF7}" destId="{9DA4C1FD-3842-432F-B134-836DEE51EA16}" srcOrd="2" destOrd="0" presId="urn:microsoft.com/office/officeart/2005/8/layout/process2"/>
    <dgm:cxn modelId="{2EAC7D05-9491-4B5F-B00B-3DCC315CFA5C}" type="presParOf" srcId="{29F8B57B-66C5-4B75-9A2E-C9BEC3316CF7}" destId="{77E483B2-B418-45B8-B92C-D13074061B38}" srcOrd="3" destOrd="0" presId="urn:microsoft.com/office/officeart/2005/8/layout/process2"/>
    <dgm:cxn modelId="{63C8EDC9-AE57-43C6-BAA7-5914153E3EBA}" type="presParOf" srcId="{77E483B2-B418-45B8-B92C-D13074061B38}" destId="{C6085B43-910B-499F-9B4C-47A745DD0FD6}" srcOrd="0" destOrd="0" presId="urn:microsoft.com/office/officeart/2005/8/layout/process2"/>
    <dgm:cxn modelId="{6A88D1E5-E301-4437-802F-1A5D31CA58F9}" type="presParOf" srcId="{29F8B57B-66C5-4B75-9A2E-C9BEC3316CF7}" destId="{EC1ACB78-7696-4F48-9C68-0A161982166D}"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A46ED1-77B2-4542-BFAF-40F46B78A9F9}"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GB"/>
        </a:p>
      </dgm:t>
    </dgm:pt>
    <dgm:pt modelId="{FB523CC2-9EB5-4A25-9B39-28FCED675336}">
      <dgm:prSet phldrT="[Text]" custT="1"/>
      <dgm:spPr/>
      <dgm:t>
        <a:bodyPr/>
        <a:lstStyle/>
        <a:p>
          <a:r>
            <a:rPr lang="en-GB" sz="1100" dirty="0" smtClean="0"/>
            <a:t>Improved cook stoves</a:t>
          </a:r>
          <a:endParaRPr lang="en-GB" sz="1100" dirty="0"/>
        </a:p>
      </dgm:t>
    </dgm:pt>
    <dgm:pt modelId="{2A235EF4-DAA4-4BDC-BB22-D91E1D5D7351}" type="parTrans" cxnId="{438A14B6-E04C-438B-B984-477AFA412AF7}">
      <dgm:prSet/>
      <dgm:spPr/>
      <dgm:t>
        <a:bodyPr/>
        <a:lstStyle/>
        <a:p>
          <a:endParaRPr lang="en-GB" sz="1100"/>
        </a:p>
      </dgm:t>
    </dgm:pt>
    <dgm:pt modelId="{9A015D07-C4F3-4887-A39F-7F2AEBA56B4C}" type="sibTrans" cxnId="{438A14B6-E04C-438B-B984-477AFA412AF7}">
      <dgm:prSet/>
      <dgm:spPr/>
      <dgm:t>
        <a:bodyPr/>
        <a:lstStyle/>
        <a:p>
          <a:endParaRPr lang="en-GB" sz="1100"/>
        </a:p>
      </dgm:t>
    </dgm:pt>
    <dgm:pt modelId="{3491A4F6-41EC-4820-B513-1E97A7AF7C8B}">
      <dgm:prSet phldrT="[Text]" custT="1"/>
      <dgm:spPr/>
      <dgm:t>
        <a:bodyPr/>
        <a:lstStyle/>
        <a:p>
          <a:r>
            <a:rPr lang="en-GB" sz="1100" dirty="0" smtClean="0"/>
            <a:t>Rural / Urban Women (Head of household)</a:t>
          </a:r>
          <a:endParaRPr lang="en-GB" sz="1100" dirty="0"/>
        </a:p>
      </dgm:t>
    </dgm:pt>
    <dgm:pt modelId="{C9A16CB1-D861-4561-ACE6-9507F0F9A2AB}" type="parTrans" cxnId="{3D10311E-1D49-4BCF-853E-8CB67255B384}">
      <dgm:prSet custT="1"/>
      <dgm:spPr/>
      <dgm:t>
        <a:bodyPr/>
        <a:lstStyle/>
        <a:p>
          <a:endParaRPr lang="en-GB" sz="1100"/>
        </a:p>
      </dgm:t>
    </dgm:pt>
    <dgm:pt modelId="{87BAB41E-B242-4E0D-8B2E-D8455E62C54D}" type="sibTrans" cxnId="{3D10311E-1D49-4BCF-853E-8CB67255B384}">
      <dgm:prSet/>
      <dgm:spPr/>
      <dgm:t>
        <a:bodyPr/>
        <a:lstStyle/>
        <a:p>
          <a:endParaRPr lang="en-GB" sz="1100"/>
        </a:p>
      </dgm:t>
    </dgm:pt>
    <dgm:pt modelId="{76A90609-072F-4459-B2FA-295E64BCD0E5}">
      <dgm:prSet phldrT="[Text]" custT="1"/>
      <dgm:spPr/>
      <dgm:t>
        <a:bodyPr/>
        <a:lstStyle/>
        <a:p>
          <a:r>
            <a:rPr lang="en-GB" sz="1100" dirty="0" smtClean="0"/>
            <a:t>Affordable cook stoves</a:t>
          </a:r>
          <a:endParaRPr lang="en-GB" sz="1100" dirty="0"/>
        </a:p>
      </dgm:t>
    </dgm:pt>
    <dgm:pt modelId="{9A063FB3-F56F-42CB-A5F2-DC79C6BCCE91}" type="parTrans" cxnId="{8E67E6D4-43E5-4444-80EF-BBD7E5B61C38}">
      <dgm:prSet custT="1"/>
      <dgm:spPr/>
      <dgm:t>
        <a:bodyPr/>
        <a:lstStyle/>
        <a:p>
          <a:endParaRPr lang="en-GB" sz="1100"/>
        </a:p>
      </dgm:t>
    </dgm:pt>
    <dgm:pt modelId="{8B2C44A6-ADE5-41C9-9A64-6C01A186770F}" type="sibTrans" cxnId="{8E67E6D4-43E5-4444-80EF-BBD7E5B61C38}">
      <dgm:prSet/>
      <dgm:spPr/>
      <dgm:t>
        <a:bodyPr/>
        <a:lstStyle/>
        <a:p>
          <a:endParaRPr lang="en-GB" sz="1100"/>
        </a:p>
      </dgm:t>
    </dgm:pt>
    <dgm:pt modelId="{5D4CEEA5-1B5E-4B72-8CFE-83034F725292}">
      <dgm:prSet phldrT="[Text]" custT="1"/>
      <dgm:spPr/>
      <dgm:t>
        <a:bodyPr/>
        <a:lstStyle/>
        <a:p>
          <a:r>
            <a:rPr lang="en-GB" sz="1100" dirty="0" smtClean="0"/>
            <a:t>Willingness to pay</a:t>
          </a:r>
          <a:endParaRPr lang="en-GB" sz="1100" dirty="0"/>
        </a:p>
      </dgm:t>
    </dgm:pt>
    <dgm:pt modelId="{B066F87C-B56D-4012-8D8B-1CC509057132}" type="parTrans" cxnId="{4C3B95FC-69FB-413F-BB40-94AFF3603F85}">
      <dgm:prSet custT="1"/>
      <dgm:spPr/>
      <dgm:t>
        <a:bodyPr/>
        <a:lstStyle/>
        <a:p>
          <a:endParaRPr lang="en-GB" sz="1100"/>
        </a:p>
      </dgm:t>
    </dgm:pt>
    <dgm:pt modelId="{802CDC1D-81F8-476C-ADF8-DE3A99319CB5}" type="sibTrans" cxnId="{4C3B95FC-69FB-413F-BB40-94AFF3603F85}">
      <dgm:prSet/>
      <dgm:spPr/>
      <dgm:t>
        <a:bodyPr/>
        <a:lstStyle/>
        <a:p>
          <a:endParaRPr lang="en-GB" sz="1100"/>
        </a:p>
      </dgm:t>
    </dgm:pt>
    <dgm:pt modelId="{6B1768FA-38BD-4D73-93A7-8AFB2A8476EA}">
      <dgm:prSet phldrT="[Text]" custT="1"/>
      <dgm:spPr/>
      <dgm:t>
        <a:bodyPr/>
        <a:lstStyle/>
        <a:p>
          <a:r>
            <a:rPr lang="en-GB" sz="1100" dirty="0" smtClean="0"/>
            <a:t>Age 15-64 (Working age)</a:t>
          </a:r>
          <a:endParaRPr lang="en-GB" sz="1100" dirty="0"/>
        </a:p>
      </dgm:t>
    </dgm:pt>
    <dgm:pt modelId="{9E825B4F-C960-4242-8D6A-61C0B85F9B32}" type="parTrans" cxnId="{4556DBA8-0CF9-45C3-ADD6-4C16F8A30FE1}">
      <dgm:prSet custT="1"/>
      <dgm:spPr/>
      <dgm:t>
        <a:bodyPr/>
        <a:lstStyle/>
        <a:p>
          <a:endParaRPr lang="en-GB" sz="1100"/>
        </a:p>
      </dgm:t>
    </dgm:pt>
    <dgm:pt modelId="{1B9039ED-F366-4175-9EFC-9D000BA9DF49}" type="sibTrans" cxnId="{4556DBA8-0CF9-45C3-ADD6-4C16F8A30FE1}">
      <dgm:prSet/>
      <dgm:spPr/>
      <dgm:t>
        <a:bodyPr/>
        <a:lstStyle/>
        <a:p>
          <a:endParaRPr lang="en-GB" sz="1100"/>
        </a:p>
      </dgm:t>
    </dgm:pt>
    <dgm:pt modelId="{E471DF0C-A03B-440C-B561-7D528101E20B}">
      <dgm:prSet custT="1"/>
      <dgm:spPr/>
      <dgm:t>
        <a:bodyPr/>
        <a:lstStyle/>
        <a:p>
          <a:r>
            <a:rPr lang="en-GB" sz="1100" dirty="0" smtClean="0"/>
            <a:t>Income quintile 1</a:t>
          </a:r>
          <a:endParaRPr lang="en-GB" sz="1100" dirty="0"/>
        </a:p>
      </dgm:t>
    </dgm:pt>
    <dgm:pt modelId="{D88ED62C-7545-49D6-B84D-E9FFA673E91C}" type="parTrans" cxnId="{73093887-B449-463B-89ED-E425B93BA778}">
      <dgm:prSet custT="1"/>
      <dgm:spPr/>
      <dgm:t>
        <a:bodyPr/>
        <a:lstStyle/>
        <a:p>
          <a:endParaRPr lang="en-GB" sz="1100"/>
        </a:p>
      </dgm:t>
    </dgm:pt>
    <dgm:pt modelId="{D087766F-1DB7-46EF-B2CF-0D1D535864CD}" type="sibTrans" cxnId="{73093887-B449-463B-89ED-E425B93BA778}">
      <dgm:prSet/>
      <dgm:spPr/>
      <dgm:t>
        <a:bodyPr/>
        <a:lstStyle/>
        <a:p>
          <a:endParaRPr lang="en-GB" sz="1100"/>
        </a:p>
      </dgm:t>
    </dgm:pt>
    <dgm:pt modelId="{4095A28B-CF9D-4C67-994C-959DDA658EB0}">
      <dgm:prSet custT="1"/>
      <dgm:spPr/>
      <dgm:t>
        <a:bodyPr/>
        <a:lstStyle/>
        <a:p>
          <a:r>
            <a:rPr lang="en-GB" sz="1100" dirty="0" smtClean="0"/>
            <a:t>Income quintile 2</a:t>
          </a:r>
          <a:endParaRPr lang="en-GB" sz="1100" dirty="0"/>
        </a:p>
      </dgm:t>
    </dgm:pt>
    <dgm:pt modelId="{84A9597D-7552-444E-8BE6-9C84F7623182}" type="parTrans" cxnId="{C6DB1DD0-02F1-479E-A4F0-4D69B7A2F06F}">
      <dgm:prSet custT="1"/>
      <dgm:spPr/>
      <dgm:t>
        <a:bodyPr/>
        <a:lstStyle/>
        <a:p>
          <a:endParaRPr lang="en-GB" sz="1100"/>
        </a:p>
      </dgm:t>
    </dgm:pt>
    <dgm:pt modelId="{D63357AF-84B9-40A7-95F5-D25B920A96FD}" type="sibTrans" cxnId="{C6DB1DD0-02F1-479E-A4F0-4D69B7A2F06F}">
      <dgm:prSet/>
      <dgm:spPr/>
      <dgm:t>
        <a:bodyPr/>
        <a:lstStyle/>
        <a:p>
          <a:endParaRPr lang="en-GB" sz="1100"/>
        </a:p>
      </dgm:t>
    </dgm:pt>
    <dgm:pt modelId="{108CAFC5-13E3-41F6-A5EA-A474A3951DE8}">
      <dgm:prSet custT="1"/>
      <dgm:spPr/>
      <dgm:t>
        <a:bodyPr/>
        <a:lstStyle/>
        <a:p>
          <a:r>
            <a:rPr lang="en-GB" sz="1100" dirty="0" smtClean="0"/>
            <a:t>Heavily</a:t>
          </a:r>
          <a:r>
            <a:rPr lang="en-GB" sz="1100" baseline="0" dirty="0" smtClean="0"/>
            <a:t> subsidized ICS / microfinance</a:t>
          </a:r>
          <a:endParaRPr lang="en-GB" sz="1100" dirty="0"/>
        </a:p>
      </dgm:t>
    </dgm:pt>
    <dgm:pt modelId="{8AD4CB01-D220-4450-9CFA-EF598AF27057}" type="parTrans" cxnId="{BC96CC91-AD81-4EE3-A4ED-D5C526F9FF9E}">
      <dgm:prSet custT="1"/>
      <dgm:spPr/>
      <dgm:t>
        <a:bodyPr/>
        <a:lstStyle/>
        <a:p>
          <a:endParaRPr lang="en-GB" sz="1100"/>
        </a:p>
      </dgm:t>
    </dgm:pt>
    <dgm:pt modelId="{52F587B8-E258-4708-A1CC-6E62F0BFE21A}" type="sibTrans" cxnId="{BC96CC91-AD81-4EE3-A4ED-D5C526F9FF9E}">
      <dgm:prSet/>
      <dgm:spPr/>
      <dgm:t>
        <a:bodyPr/>
        <a:lstStyle/>
        <a:p>
          <a:endParaRPr lang="en-GB" sz="1100"/>
        </a:p>
      </dgm:t>
    </dgm:pt>
    <dgm:pt modelId="{7503AB6B-DE44-49FB-83D4-48CB0DC904F1}">
      <dgm:prSet custT="1"/>
      <dgm:spPr/>
      <dgm:t>
        <a:bodyPr/>
        <a:lstStyle/>
        <a:p>
          <a:r>
            <a:rPr lang="en-GB" sz="1100" dirty="0" smtClean="0"/>
            <a:t>Rural / Urban Men (Head of household)</a:t>
          </a:r>
          <a:endParaRPr lang="en-GB" sz="1100" dirty="0"/>
        </a:p>
      </dgm:t>
    </dgm:pt>
    <dgm:pt modelId="{6163232D-A6B2-4772-B012-C4E974AE6779}" type="parTrans" cxnId="{0F8DB224-FC1C-4079-8658-304457EA3031}">
      <dgm:prSet custT="1"/>
      <dgm:spPr/>
      <dgm:t>
        <a:bodyPr/>
        <a:lstStyle/>
        <a:p>
          <a:endParaRPr lang="en-GB" sz="1100"/>
        </a:p>
      </dgm:t>
    </dgm:pt>
    <dgm:pt modelId="{54FBFBE4-88C6-4FB0-AEBE-B492AB907CD8}" type="sibTrans" cxnId="{0F8DB224-FC1C-4079-8658-304457EA3031}">
      <dgm:prSet/>
      <dgm:spPr/>
      <dgm:t>
        <a:bodyPr/>
        <a:lstStyle/>
        <a:p>
          <a:endParaRPr lang="en-GB" sz="1100"/>
        </a:p>
      </dgm:t>
    </dgm:pt>
    <dgm:pt modelId="{7D09A578-D5E3-46B0-BDE5-E1E52E106C62}">
      <dgm:prSet/>
      <dgm:spPr/>
      <dgm:t>
        <a:bodyPr/>
        <a:lstStyle/>
        <a:p>
          <a:r>
            <a:rPr lang="en-GB" dirty="0" smtClean="0"/>
            <a:t>Education level up to secondary / tertiary</a:t>
          </a:r>
          <a:endParaRPr lang="en-GB" dirty="0"/>
        </a:p>
      </dgm:t>
    </dgm:pt>
    <dgm:pt modelId="{CCE5B335-8155-44DC-A368-E00499F37840}" type="parTrans" cxnId="{3692DA5D-262E-419A-A40E-ED69E9B2B381}">
      <dgm:prSet/>
      <dgm:spPr/>
      <dgm:t>
        <a:bodyPr/>
        <a:lstStyle/>
        <a:p>
          <a:endParaRPr lang="en-GB"/>
        </a:p>
      </dgm:t>
    </dgm:pt>
    <dgm:pt modelId="{DBF778F4-FC9E-467A-92C1-4C0C0AAEBC0E}" type="sibTrans" cxnId="{3692DA5D-262E-419A-A40E-ED69E9B2B381}">
      <dgm:prSet/>
      <dgm:spPr/>
      <dgm:t>
        <a:bodyPr/>
        <a:lstStyle/>
        <a:p>
          <a:endParaRPr lang="en-GB"/>
        </a:p>
      </dgm:t>
    </dgm:pt>
    <dgm:pt modelId="{C1316E0D-D73F-41E1-9B62-5002EDC1487B}">
      <dgm:prSet/>
      <dgm:spPr/>
      <dgm:t>
        <a:bodyPr/>
        <a:lstStyle/>
        <a:p>
          <a:r>
            <a:rPr lang="en-GB" smtClean="0"/>
            <a:t>Income quintile 3 - 5</a:t>
          </a:r>
          <a:endParaRPr lang="en-GB" dirty="0"/>
        </a:p>
      </dgm:t>
    </dgm:pt>
    <dgm:pt modelId="{FBC5B586-E9EE-4631-9FB3-7C8C14F81BB5}" type="parTrans" cxnId="{B54D058C-A629-41EF-80D8-18D556774F8E}">
      <dgm:prSet/>
      <dgm:spPr/>
      <dgm:t>
        <a:bodyPr/>
        <a:lstStyle/>
        <a:p>
          <a:endParaRPr lang="en-GB"/>
        </a:p>
      </dgm:t>
    </dgm:pt>
    <dgm:pt modelId="{123F69BE-07CA-4198-B462-CA914B9A854D}" type="sibTrans" cxnId="{B54D058C-A629-41EF-80D8-18D556774F8E}">
      <dgm:prSet/>
      <dgm:spPr/>
      <dgm:t>
        <a:bodyPr/>
        <a:lstStyle/>
        <a:p>
          <a:endParaRPr lang="en-GB"/>
        </a:p>
      </dgm:t>
    </dgm:pt>
    <dgm:pt modelId="{6C5E55AD-2155-4FA4-AD3A-49950180CB72}">
      <dgm:prSet/>
      <dgm:spPr/>
      <dgm:t>
        <a:bodyPr/>
        <a:lstStyle/>
        <a:p>
          <a:r>
            <a:rPr lang="en-GB" dirty="0" smtClean="0"/>
            <a:t>Willingness to pay</a:t>
          </a:r>
          <a:endParaRPr lang="en-GB" dirty="0"/>
        </a:p>
      </dgm:t>
    </dgm:pt>
    <dgm:pt modelId="{1635C49E-66C3-4DDA-A44A-1684947B2845}" type="parTrans" cxnId="{834AEAE7-EE29-423A-BDB9-333EBAD2FDCF}">
      <dgm:prSet/>
      <dgm:spPr/>
      <dgm:t>
        <a:bodyPr/>
        <a:lstStyle/>
        <a:p>
          <a:endParaRPr lang="en-GB"/>
        </a:p>
      </dgm:t>
    </dgm:pt>
    <dgm:pt modelId="{A57DD5D9-53D1-4389-B139-30D586AB1A54}" type="sibTrans" cxnId="{834AEAE7-EE29-423A-BDB9-333EBAD2FDCF}">
      <dgm:prSet/>
      <dgm:spPr/>
      <dgm:t>
        <a:bodyPr/>
        <a:lstStyle/>
        <a:p>
          <a:endParaRPr lang="en-GB"/>
        </a:p>
      </dgm:t>
    </dgm:pt>
    <dgm:pt modelId="{0905A934-0CA1-4D49-BDB7-00C5399C8B0C}">
      <dgm:prSet custT="1"/>
      <dgm:spPr/>
      <dgm:t>
        <a:bodyPr/>
        <a:lstStyle/>
        <a:p>
          <a:r>
            <a:rPr lang="en-GB" sz="900" dirty="0" smtClean="0"/>
            <a:t>Subsidized ICS / microfinance</a:t>
          </a:r>
          <a:endParaRPr lang="en-GB" sz="900" dirty="0"/>
        </a:p>
      </dgm:t>
    </dgm:pt>
    <dgm:pt modelId="{C7553CD9-5AE9-4ED0-8733-9BDDE08106B5}" type="parTrans" cxnId="{ADC73CCE-17BA-4390-9F0F-9B0D34AE2AEF}">
      <dgm:prSet/>
      <dgm:spPr/>
      <dgm:t>
        <a:bodyPr/>
        <a:lstStyle/>
        <a:p>
          <a:endParaRPr lang="en-GB"/>
        </a:p>
      </dgm:t>
    </dgm:pt>
    <dgm:pt modelId="{FDA3A568-1F1C-4A77-B174-61D28A65182F}" type="sibTrans" cxnId="{ADC73CCE-17BA-4390-9F0F-9B0D34AE2AEF}">
      <dgm:prSet/>
      <dgm:spPr/>
      <dgm:t>
        <a:bodyPr/>
        <a:lstStyle/>
        <a:p>
          <a:endParaRPr lang="en-GB"/>
        </a:p>
      </dgm:t>
    </dgm:pt>
    <dgm:pt modelId="{569BA9DF-854D-457C-9B58-5BBF259730D2}">
      <dgm:prSet custT="1"/>
      <dgm:spPr/>
      <dgm:t>
        <a:bodyPr/>
        <a:lstStyle/>
        <a:p>
          <a:r>
            <a:rPr lang="en-GB" sz="900" dirty="0" smtClean="0"/>
            <a:t>Higher willingness to pay for ICS/fuel than lower income groups</a:t>
          </a:r>
          <a:endParaRPr lang="en-GB" sz="900" dirty="0"/>
        </a:p>
      </dgm:t>
    </dgm:pt>
    <dgm:pt modelId="{C438F35C-F917-4118-8811-C2444550B808}" type="parTrans" cxnId="{633765A0-FD09-4943-AF67-B7F1D2B0A1E8}">
      <dgm:prSet/>
      <dgm:spPr/>
      <dgm:t>
        <a:bodyPr/>
        <a:lstStyle/>
        <a:p>
          <a:endParaRPr lang="en-GB"/>
        </a:p>
      </dgm:t>
    </dgm:pt>
    <dgm:pt modelId="{91F97C29-5BB9-4738-AB1F-CF6DF5ECBFE9}" type="sibTrans" cxnId="{633765A0-FD09-4943-AF67-B7F1D2B0A1E8}">
      <dgm:prSet/>
      <dgm:spPr/>
      <dgm:t>
        <a:bodyPr/>
        <a:lstStyle/>
        <a:p>
          <a:endParaRPr lang="en-GB"/>
        </a:p>
      </dgm:t>
    </dgm:pt>
    <dgm:pt modelId="{341BA473-272D-47D8-8F3C-D9A0D200CD62}">
      <dgm:prSet custT="1"/>
      <dgm:spPr/>
      <dgm:t>
        <a:bodyPr/>
        <a:lstStyle/>
        <a:p>
          <a:r>
            <a:rPr lang="en-GB" sz="900" dirty="0" smtClean="0"/>
            <a:t>Fuel wood, charcoal</a:t>
          </a:r>
          <a:endParaRPr lang="en-GB" sz="900" dirty="0"/>
        </a:p>
      </dgm:t>
    </dgm:pt>
    <dgm:pt modelId="{C9AB75D0-43C9-48FF-9268-8910450A0638}" type="parTrans" cxnId="{1DD945C0-C9CF-4ECD-A5B7-02630699D381}">
      <dgm:prSet/>
      <dgm:spPr/>
      <dgm:t>
        <a:bodyPr/>
        <a:lstStyle/>
        <a:p>
          <a:endParaRPr lang="en-GB"/>
        </a:p>
      </dgm:t>
    </dgm:pt>
    <dgm:pt modelId="{961AF298-8D80-4D19-9859-65F5E4E6827D}" type="sibTrans" cxnId="{1DD945C0-C9CF-4ECD-A5B7-02630699D381}">
      <dgm:prSet/>
      <dgm:spPr/>
      <dgm:t>
        <a:bodyPr/>
        <a:lstStyle/>
        <a:p>
          <a:endParaRPr lang="en-GB"/>
        </a:p>
      </dgm:t>
    </dgm:pt>
    <dgm:pt modelId="{9FC9D020-D933-4178-896B-704ADB31F1DE}">
      <dgm:prSet custT="1"/>
      <dgm:spPr/>
      <dgm:t>
        <a:bodyPr/>
        <a:lstStyle/>
        <a:p>
          <a:r>
            <a:rPr lang="en-GB" sz="1100" dirty="0" smtClean="0"/>
            <a:t>Fuel wood, charcoal, </a:t>
          </a:r>
        </a:p>
        <a:p>
          <a:r>
            <a:rPr lang="en-GB" sz="1100" dirty="0" smtClean="0"/>
            <a:t>LPG, electricity</a:t>
          </a:r>
          <a:endParaRPr lang="en-GB" sz="1100" dirty="0"/>
        </a:p>
      </dgm:t>
    </dgm:pt>
    <dgm:pt modelId="{61E74D43-57C7-4F4E-AAB0-5F082ABB782C}" type="parTrans" cxnId="{18881C6C-2DB0-4DA9-B0BF-B29F432B11B7}">
      <dgm:prSet/>
      <dgm:spPr/>
      <dgm:t>
        <a:bodyPr/>
        <a:lstStyle/>
        <a:p>
          <a:endParaRPr lang="en-GB"/>
        </a:p>
      </dgm:t>
    </dgm:pt>
    <dgm:pt modelId="{8885BFE2-DA2B-4C46-85F8-46E77E19749F}" type="sibTrans" cxnId="{18881C6C-2DB0-4DA9-B0BF-B29F432B11B7}">
      <dgm:prSet/>
      <dgm:spPr/>
      <dgm:t>
        <a:bodyPr/>
        <a:lstStyle/>
        <a:p>
          <a:endParaRPr lang="en-GB"/>
        </a:p>
      </dgm:t>
    </dgm:pt>
    <dgm:pt modelId="{E5548AD0-8B50-478D-AEF4-1DD19F510CCA}">
      <dgm:prSet/>
      <dgm:spPr/>
      <dgm:t>
        <a:bodyPr/>
        <a:lstStyle/>
        <a:p>
          <a:r>
            <a:rPr lang="en-GB" dirty="0" smtClean="0"/>
            <a:t>Cleaner fuel</a:t>
          </a:r>
          <a:endParaRPr lang="en-GB" dirty="0"/>
        </a:p>
      </dgm:t>
    </dgm:pt>
    <dgm:pt modelId="{6B9EEED6-9DE9-4F82-A2F9-05B08BCE8FA9}" type="parTrans" cxnId="{D2063717-5E68-425A-8121-C454ABE3F365}">
      <dgm:prSet/>
      <dgm:spPr/>
      <dgm:t>
        <a:bodyPr/>
        <a:lstStyle/>
        <a:p>
          <a:endParaRPr lang="en-GB"/>
        </a:p>
      </dgm:t>
    </dgm:pt>
    <dgm:pt modelId="{D419C11A-2042-4124-97F4-1BB2C01979FF}" type="sibTrans" cxnId="{D2063717-5E68-425A-8121-C454ABE3F365}">
      <dgm:prSet/>
      <dgm:spPr/>
      <dgm:t>
        <a:bodyPr/>
        <a:lstStyle/>
        <a:p>
          <a:endParaRPr lang="en-GB"/>
        </a:p>
      </dgm:t>
    </dgm:pt>
    <dgm:pt modelId="{33483CC1-BF2B-4F1C-B0EA-271B990547EE}">
      <dgm:prSet/>
      <dgm:spPr/>
      <dgm:t>
        <a:bodyPr/>
        <a:lstStyle/>
        <a:p>
          <a:r>
            <a:rPr lang="en-GB" dirty="0" smtClean="0"/>
            <a:t>LPG, Electricity</a:t>
          </a:r>
          <a:endParaRPr lang="en-GB" dirty="0"/>
        </a:p>
      </dgm:t>
    </dgm:pt>
    <dgm:pt modelId="{A490C5D6-C528-4E54-86C2-01E07C78F3B1}" type="parTrans" cxnId="{2690FC76-4381-4396-948D-16532BAF9950}">
      <dgm:prSet/>
      <dgm:spPr/>
      <dgm:t>
        <a:bodyPr/>
        <a:lstStyle/>
        <a:p>
          <a:endParaRPr lang="en-GB"/>
        </a:p>
      </dgm:t>
    </dgm:pt>
    <dgm:pt modelId="{1F8EDCD6-7F29-4F10-B1D2-F622CB4E9AB5}" type="sibTrans" cxnId="{2690FC76-4381-4396-948D-16532BAF9950}">
      <dgm:prSet/>
      <dgm:spPr/>
      <dgm:t>
        <a:bodyPr/>
        <a:lstStyle/>
        <a:p>
          <a:endParaRPr lang="en-GB"/>
        </a:p>
      </dgm:t>
    </dgm:pt>
    <dgm:pt modelId="{862B2E71-662B-4901-ACF6-6B6C00BFAE31}">
      <dgm:prSet custT="1"/>
      <dgm:spPr/>
      <dgm:t>
        <a:bodyPr/>
        <a:lstStyle/>
        <a:p>
          <a:r>
            <a:rPr lang="en-GB" sz="900" dirty="0" smtClean="0"/>
            <a:t>Fuel wood, charcoal</a:t>
          </a:r>
          <a:endParaRPr lang="en-GB" sz="900" dirty="0"/>
        </a:p>
      </dgm:t>
    </dgm:pt>
    <dgm:pt modelId="{F40791A0-ECF0-48DC-A81A-F8F8DC6D4F4B}" type="parTrans" cxnId="{6D023B76-022C-49AD-8D3C-8F2056345247}">
      <dgm:prSet/>
      <dgm:spPr/>
      <dgm:t>
        <a:bodyPr/>
        <a:lstStyle/>
        <a:p>
          <a:endParaRPr lang="en-GB"/>
        </a:p>
      </dgm:t>
    </dgm:pt>
    <dgm:pt modelId="{FFF5E559-12CF-4ECC-AA91-BC3314005380}" type="sibTrans" cxnId="{6D023B76-022C-49AD-8D3C-8F2056345247}">
      <dgm:prSet/>
      <dgm:spPr/>
      <dgm:t>
        <a:bodyPr/>
        <a:lstStyle/>
        <a:p>
          <a:endParaRPr lang="en-GB"/>
        </a:p>
      </dgm:t>
    </dgm:pt>
    <dgm:pt modelId="{C384B663-71F6-4FE0-8F1E-623A30EA8C5A}" type="pres">
      <dgm:prSet presAssocID="{8AA46ED1-77B2-4542-BFAF-40F46B78A9F9}" presName="diagram" presStyleCnt="0">
        <dgm:presLayoutVars>
          <dgm:chPref val="1"/>
          <dgm:dir/>
          <dgm:animOne val="branch"/>
          <dgm:animLvl val="lvl"/>
          <dgm:resizeHandles val="exact"/>
        </dgm:presLayoutVars>
      </dgm:prSet>
      <dgm:spPr/>
      <dgm:t>
        <a:bodyPr/>
        <a:lstStyle/>
        <a:p>
          <a:endParaRPr lang="en-GB"/>
        </a:p>
      </dgm:t>
    </dgm:pt>
    <dgm:pt modelId="{71BD2867-2681-4428-B283-7963B3931B28}" type="pres">
      <dgm:prSet presAssocID="{FB523CC2-9EB5-4A25-9B39-28FCED675336}" presName="root1" presStyleCnt="0"/>
      <dgm:spPr/>
      <dgm:t>
        <a:bodyPr/>
        <a:lstStyle/>
        <a:p>
          <a:endParaRPr lang="en-GB"/>
        </a:p>
      </dgm:t>
    </dgm:pt>
    <dgm:pt modelId="{409B4438-012A-4F70-98C6-AFC98BD7A5ED}" type="pres">
      <dgm:prSet presAssocID="{FB523CC2-9EB5-4A25-9B39-28FCED675336}" presName="LevelOneTextNode" presStyleLbl="node0" presStyleIdx="0" presStyleCnt="1" custLinFactNeighborX="-1476" custLinFactNeighborY="4974">
        <dgm:presLayoutVars>
          <dgm:chPref val="3"/>
        </dgm:presLayoutVars>
      </dgm:prSet>
      <dgm:spPr/>
      <dgm:t>
        <a:bodyPr/>
        <a:lstStyle/>
        <a:p>
          <a:endParaRPr lang="en-GB"/>
        </a:p>
      </dgm:t>
    </dgm:pt>
    <dgm:pt modelId="{A07DEF6E-7C99-4934-91A9-EF128A2A0747}" type="pres">
      <dgm:prSet presAssocID="{FB523CC2-9EB5-4A25-9B39-28FCED675336}" presName="level2hierChild" presStyleCnt="0"/>
      <dgm:spPr/>
      <dgm:t>
        <a:bodyPr/>
        <a:lstStyle/>
        <a:p>
          <a:endParaRPr lang="en-GB"/>
        </a:p>
      </dgm:t>
    </dgm:pt>
    <dgm:pt modelId="{56096A78-A8AD-4988-BD79-FB4FBC662509}" type="pres">
      <dgm:prSet presAssocID="{C9A16CB1-D861-4561-ACE6-9507F0F9A2AB}" presName="conn2-1" presStyleLbl="parChTrans1D2" presStyleIdx="0" presStyleCnt="7"/>
      <dgm:spPr/>
      <dgm:t>
        <a:bodyPr/>
        <a:lstStyle/>
        <a:p>
          <a:endParaRPr lang="en-GB"/>
        </a:p>
      </dgm:t>
    </dgm:pt>
    <dgm:pt modelId="{35D70A3D-EB54-472F-8B74-6F842D6B72BF}" type="pres">
      <dgm:prSet presAssocID="{C9A16CB1-D861-4561-ACE6-9507F0F9A2AB}" presName="connTx" presStyleLbl="parChTrans1D2" presStyleIdx="0" presStyleCnt="7"/>
      <dgm:spPr/>
      <dgm:t>
        <a:bodyPr/>
        <a:lstStyle/>
        <a:p>
          <a:endParaRPr lang="en-GB"/>
        </a:p>
      </dgm:t>
    </dgm:pt>
    <dgm:pt modelId="{D15DC6B4-973F-4235-8CD8-ACF820A1AFBF}" type="pres">
      <dgm:prSet presAssocID="{3491A4F6-41EC-4820-B513-1E97A7AF7C8B}" presName="root2" presStyleCnt="0"/>
      <dgm:spPr/>
      <dgm:t>
        <a:bodyPr/>
        <a:lstStyle/>
        <a:p>
          <a:endParaRPr lang="en-GB"/>
        </a:p>
      </dgm:t>
    </dgm:pt>
    <dgm:pt modelId="{CBC64F76-1A77-4785-BB14-5C10566D2C7B}" type="pres">
      <dgm:prSet presAssocID="{3491A4F6-41EC-4820-B513-1E97A7AF7C8B}" presName="LevelTwoTextNode" presStyleLbl="node2" presStyleIdx="0" presStyleCnt="7">
        <dgm:presLayoutVars>
          <dgm:chPref val="3"/>
        </dgm:presLayoutVars>
      </dgm:prSet>
      <dgm:spPr/>
      <dgm:t>
        <a:bodyPr/>
        <a:lstStyle/>
        <a:p>
          <a:endParaRPr lang="en-GB"/>
        </a:p>
      </dgm:t>
    </dgm:pt>
    <dgm:pt modelId="{0A4283D4-4D44-47C4-BD00-8DAEB789DED8}" type="pres">
      <dgm:prSet presAssocID="{3491A4F6-41EC-4820-B513-1E97A7AF7C8B}" presName="level3hierChild" presStyleCnt="0"/>
      <dgm:spPr/>
      <dgm:t>
        <a:bodyPr/>
        <a:lstStyle/>
        <a:p>
          <a:endParaRPr lang="en-GB"/>
        </a:p>
      </dgm:t>
    </dgm:pt>
    <dgm:pt modelId="{8A06CCB5-2272-44E1-99F7-05F130C2A054}" type="pres">
      <dgm:prSet presAssocID="{9A063FB3-F56F-42CB-A5F2-DC79C6BCCE91}" presName="conn2-1" presStyleLbl="parChTrans1D3" presStyleIdx="0" presStyleCnt="7"/>
      <dgm:spPr/>
      <dgm:t>
        <a:bodyPr/>
        <a:lstStyle/>
        <a:p>
          <a:endParaRPr lang="en-GB"/>
        </a:p>
      </dgm:t>
    </dgm:pt>
    <dgm:pt modelId="{40591840-0D3A-4811-A987-325EC76CACAA}" type="pres">
      <dgm:prSet presAssocID="{9A063FB3-F56F-42CB-A5F2-DC79C6BCCE91}" presName="connTx" presStyleLbl="parChTrans1D3" presStyleIdx="0" presStyleCnt="7"/>
      <dgm:spPr/>
      <dgm:t>
        <a:bodyPr/>
        <a:lstStyle/>
        <a:p>
          <a:endParaRPr lang="en-GB"/>
        </a:p>
      </dgm:t>
    </dgm:pt>
    <dgm:pt modelId="{C617CFA6-8EFD-4C09-88F5-F5E06541DE7B}" type="pres">
      <dgm:prSet presAssocID="{76A90609-072F-4459-B2FA-295E64BCD0E5}" presName="root2" presStyleCnt="0"/>
      <dgm:spPr/>
      <dgm:t>
        <a:bodyPr/>
        <a:lstStyle/>
        <a:p>
          <a:endParaRPr lang="en-GB"/>
        </a:p>
      </dgm:t>
    </dgm:pt>
    <dgm:pt modelId="{0E315547-6511-4896-9F61-655D7A09D4B8}" type="pres">
      <dgm:prSet presAssocID="{76A90609-072F-4459-B2FA-295E64BCD0E5}" presName="LevelTwoTextNode" presStyleLbl="node3" presStyleIdx="0" presStyleCnt="7">
        <dgm:presLayoutVars>
          <dgm:chPref val="3"/>
        </dgm:presLayoutVars>
      </dgm:prSet>
      <dgm:spPr/>
      <dgm:t>
        <a:bodyPr/>
        <a:lstStyle/>
        <a:p>
          <a:endParaRPr lang="en-GB"/>
        </a:p>
      </dgm:t>
    </dgm:pt>
    <dgm:pt modelId="{6226DE3D-7618-4F60-9A26-93E334AEE1DD}" type="pres">
      <dgm:prSet presAssocID="{76A90609-072F-4459-B2FA-295E64BCD0E5}" presName="level3hierChild" presStyleCnt="0"/>
      <dgm:spPr/>
      <dgm:t>
        <a:bodyPr/>
        <a:lstStyle/>
        <a:p>
          <a:endParaRPr lang="en-GB"/>
        </a:p>
      </dgm:t>
    </dgm:pt>
    <dgm:pt modelId="{121B6A6C-F814-45ED-9157-B257DBE69AFE}" type="pres">
      <dgm:prSet presAssocID="{B066F87C-B56D-4012-8D8B-1CC509057132}" presName="conn2-1" presStyleLbl="parChTrans1D3" presStyleIdx="1" presStyleCnt="7"/>
      <dgm:spPr/>
      <dgm:t>
        <a:bodyPr/>
        <a:lstStyle/>
        <a:p>
          <a:endParaRPr lang="en-GB"/>
        </a:p>
      </dgm:t>
    </dgm:pt>
    <dgm:pt modelId="{DEFABE71-55A1-4E86-83A6-459C206DD266}" type="pres">
      <dgm:prSet presAssocID="{B066F87C-B56D-4012-8D8B-1CC509057132}" presName="connTx" presStyleLbl="parChTrans1D3" presStyleIdx="1" presStyleCnt="7"/>
      <dgm:spPr/>
      <dgm:t>
        <a:bodyPr/>
        <a:lstStyle/>
        <a:p>
          <a:endParaRPr lang="en-GB"/>
        </a:p>
      </dgm:t>
    </dgm:pt>
    <dgm:pt modelId="{1CD8746F-023F-4363-876E-1B25B2F70B71}" type="pres">
      <dgm:prSet presAssocID="{5D4CEEA5-1B5E-4B72-8CFE-83034F725292}" presName="root2" presStyleCnt="0"/>
      <dgm:spPr/>
      <dgm:t>
        <a:bodyPr/>
        <a:lstStyle/>
        <a:p>
          <a:endParaRPr lang="en-GB"/>
        </a:p>
      </dgm:t>
    </dgm:pt>
    <dgm:pt modelId="{748DD175-55C7-439B-934E-A465A958E7BB}" type="pres">
      <dgm:prSet presAssocID="{5D4CEEA5-1B5E-4B72-8CFE-83034F725292}" presName="LevelTwoTextNode" presStyleLbl="node3" presStyleIdx="1" presStyleCnt="7">
        <dgm:presLayoutVars>
          <dgm:chPref val="3"/>
        </dgm:presLayoutVars>
      </dgm:prSet>
      <dgm:spPr/>
      <dgm:t>
        <a:bodyPr/>
        <a:lstStyle/>
        <a:p>
          <a:endParaRPr lang="en-GB"/>
        </a:p>
      </dgm:t>
    </dgm:pt>
    <dgm:pt modelId="{CE3A6FAE-5888-4113-BD2E-B0B065866EB1}" type="pres">
      <dgm:prSet presAssocID="{5D4CEEA5-1B5E-4B72-8CFE-83034F725292}" presName="level3hierChild" presStyleCnt="0"/>
      <dgm:spPr/>
      <dgm:t>
        <a:bodyPr/>
        <a:lstStyle/>
        <a:p>
          <a:endParaRPr lang="en-GB"/>
        </a:p>
      </dgm:t>
    </dgm:pt>
    <dgm:pt modelId="{AD7CF9F7-8FE1-495F-9B27-5FFD819526E1}" type="pres">
      <dgm:prSet presAssocID="{6163232D-A6B2-4772-B012-C4E974AE6779}" presName="conn2-1" presStyleLbl="parChTrans1D2" presStyleIdx="1" presStyleCnt="7"/>
      <dgm:spPr/>
      <dgm:t>
        <a:bodyPr/>
        <a:lstStyle/>
        <a:p>
          <a:endParaRPr lang="en-GB"/>
        </a:p>
      </dgm:t>
    </dgm:pt>
    <dgm:pt modelId="{E004F419-5D02-4726-86E7-5386F347F467}" type="pres">
      <dgm:prSet presAssocID="{6163232D-A6B2-4772-B012-C4E974AE6779}" presName="connTx" presStyleLbl="parChTrans1D2" presStyleIdx="1" presStyleCnt="7"/>
      <dgm:spPr/>
      <dgm:t>
        <a:bodyPr/>
        <a:lstStyle/>
        <a:p>
          <a:endParaRPr lang="en-GB"/>
        </a:p>
      </dgm:t>
    </dgm:pt>
    <dgm:pt modelId="{ED832FCA-CFDB-43EC-8315-5C54FCEEE6E5}" type="pres">
      <dgm:prSet presAssocID="{7503AB6B-DE44-49FB-83D4-48CB0DC904F1}" presName="root2" presStyleCnt="0"/>
      <dgm:spPr/>
      <dgm:t>
        <a:bodyPr/>
        <a:lstStyle/>
        <a:p>
          <a:endParaRPr lang="en-GB"/>
        </a:p>
      </dgm:t>
    </dgm:pt>
    <dgm:pt modelId="{CA550300-9D24-4955-A6DB-474C4D6CCC86}" type="pres">
      <dgm:prSet presAssocID="{7503AB6B-DE44-49FB-83D4-48CB0DC904F1}" presName="LevelTwoTextNode" presStyleLbl="node2" presStyleIdx="1" presStyleCnt="7">
        <dgm:presLayoutVars>
          <dgm:chPref val="3"/>
        </dgm:presLayoutVars>
      </dgm:prSet>
      <dgm:spPr/>
      <dgm:t>
        <a:bodyPr/>
        <a:lstStyle/>
        <a:p>
          <a:endParaRPr lang="en-GB"/>
        </a:p>
      </dgm:t>
    </dgm:pt>
    <dgm:pt modelId="{C8955D04-660D-4B2D-8529-9EDEEFE05DAE}" type="pres">
      <dgm:prSet presAssocID="{7503AB6B-DE44-49FB-83D4-48CB0DC904F1}" presName="level3hierChild" presStyleCnt="0"/>
      <dgm:spPr/>
      <dgm:t>
        <a:bodyPr/>
        <a:lstStyle/>
        <a:p>
          <a:endParaRPr lang="en-GB"/>
        </a:p>
      </dgm:t>
    </dgm:pt>
    <dgm:pt modelId="{0702AD35-0EDA-4C9F-8FAD-36B3344B2C20}" type="pres">
      <dgm:prSet presAssocID="{9E825B4F-C960-4242-8D6A-61C0B85F9B32}" presName="conn2-1" presStyleLbl="parChTrans1D2" presStyleIdx="2" presStyleCnt="7"/>
      <dgm:spPr/>
      <dgm:t>
        <a:bodyPr/>
        <a:lstStyle/>
        <a:p>
          <a:endParaRPr lang="en-GB"/>
        </a:p>
      </dgm:t>
    </dgm:pt>
    <dgm:pt modelId="{4D925CD4-192C-48EA-9FDE-5B69C2B5A98B}" type="pres">
      <dgm:prSet presAssocID="{9E825B4F-C960-4242-8D6A-61C0B85F9B32}" presName="connTx" presStyleLbl="parChTrans1D2" presStyleIdx="2" presStyleCnt="7"/>
      <dgm:spPr/>
      <dgm:t>
        <a:bodyPr/>
        <a:lstStyle/>
        <a:p>
          <a:endParaRPr lang="en-GB"/>
        </a:p>
      </dgm:t>
    </dgm:pt>
    <dgm:pt modelId="{BFB2A096-A94A-41AB-A477-E631B82E8F9F}" type="pres">
      <dgm:prSet presAssocID="{6B1768FA-38BD-4D73-93A7-8AFB2A8476EA}" presName="root2" presStyleCnt="0"/>
      <dgm:spPr/>
      <dgm:t>
        <a:bodyPr/>
        <a:lstStyle/>
        <a:p>
          <a:endParaRPr lang="en-GB"/>
        </a:p>
      </dgm:t>
    </dgm:pt>
    <dgm:pt modelId="{1DD69A3F-F0EF-48C9-BB52-9A41069B793A}" type="pres">
      <dgm:prSet presAssocID="{6B1768FA-38BD-4D73-93A7-8AFB2A8476EA}" presName="LevelTwoTextNode" presStyleLbl="node2" presStyleIdx="2" presStyleCnt="7">
        <dgm:presLayoutVars>
          <dgm:chPref val="3"/>
        </dgm:presLayoutVars>
      </dgm:prSet>
      <dgm:spPr/>
      <dgm:t>
        <a:bodyPr/>
        <a:lstStyle/>
        <a:p>
          <a:endParaRPr lang="en-GB"/>
        </a:p>
      </dgm:t>
    </dgm:pt>
    <dgm:pt modelId="{3E3C9F65-AB7F-431F-9C36-17042348CF86}" type="pres">
      <dgm:prSet presAssocID="{6B1768FA-38BD-4D73-93A7-8AFB2A8476EA}" presName="level3hierChild" presStyleCnt="0"/>
      <dgm:spPr/>
      <dgm:t>
        <a:bodyPr/>
        <a:lstStyle/>
        <a:p>
          <a:endParaRPr lang="en-GB"/>
        </a:p>
      </dgm:t>
    </dgm:pt>
    <dgm:pt modelId="{9A3DB99B-5BF6-4287-9D21-6D5BBBF22CC5}" type="pres">
      <dgm:prSet presAssocID="{D88ED62C-7545-49D6-B84D-E9FFA673E91C}" presName="conn2-1" presStyleLbl="parChTrans1D2" presStyleIdx="3" presStyleCnt="7"/>
      <dgm:spPr/>
      <dgm:t>
        <a:bodyPr/>
        <a:lstStyle/>
        <a:p>
          <a:endParaRPr lang="en-GB"/>
        </a:p>
      </dgm:t>
    </dgm:pt>
    <dgm:pt modelId="{D4C142A3-A60A-4635-A62C-F61E8CDB35B4}" type="pres">
      <dgm:prSet presAssocID="{D88ED62C-7545-49D6-B84D-E9FFA673E91C}" presName="connTx" presStyleLbl="parChTrans1D2" presStyleIdx="3" presStyleCnt="7"/>
      <dgm:spPr/>
      <dgm:t>
        <a:bodyPr/>
        <a:lstStyle/>
        <a:p>
          <a:endParaRPr lang="en-GB"/>
        </a:p>
      </dgm:t>
    </dgm:pt>
    <dgm:pt modelId="{F0CE763E-686B-4ED4-BF79-127F409744AC}" type="pres">
      <dgm:prSet presAssocID="{E471DF0C-A03B-440C-B561-7D528101E20B}" presName="root2" presStyleCnt="0"/>
      <dgm:spPr/>
      <dgm:t>
        <a:bodyPr/>
        <a:lstStyle/>
        <a:p>
          <a:endParaRPr lang="en-GB"/>
        </a:p>
      </dgm:t>
    </dgm:pt>
    <dgm:pt modelId="{32B98026-D8C0-4567-9E86-FF5484F43DBC}" type="pres">
      <dgm:prSet presAssocID="{E471DF0C-A03B-440C-B561-7D528101E20B}" presName="LevelTwoTextNode" presStyleLbl="node2" presStyleIdx="3" presStyleCnt="7">
        <dgm:presLayoutVars>
          <dgm:chPref val="3"/>
        </dgm:presLayoutVars>
      </dgm:prSet>
      <dgm:spPr/>
      <dgm:t>
        <a:bodyPr/>
        <a:lstStyle/>
        <a:p>
          <a:endParaRPr lang="en-GB"/>
        </a:p>
      </dgm:t>
    </dgm:pt>
    <dgm:pt modelId="{9FCC667D-3FB8-43FE-B6BB-CB7935F8E5E0}" type="pres">
      <dgm:prSet presAssocID="{E471DF0C-A03B-440C-B561-7D528101E20B}" presName="level3hierChild" presStyleCnt="0"/>
      <dgm:spPr/>
      <dgm:t>
        <a:bodyPr/>
        <a:lstStyle/>
        <a:p>
          <a:endParaRPr lang="en-GB"/>
        </a:p>
      </dgm:t>
    </dgm:pt>
    <dgm:pt modelId="{3FBE1C63-28CB-4E1A-A99B-6EE8633032A9}" type="pres">
      <dgm:prSet presAssocID="{8AD4CB01-D220-4450-9CFA-EF598AF27057}" presName="conn2-1" presStyleLbl="parChTrans1D3" presStyleIdx="2" presStyleCnt="7"/>
      <dgm:spPr/>
      <dgm:t>
        <a:bodyPr/>
        <a:lstStyle/>
        <a:p>
          <a:endParaRPr lang="en-GB"/>
        </a:p>
      </dgm:t>
    </dgm:pt>
    <dgm:pt modelId="{8BCA2CFD-6281-45D2-807C-CD93FAEF30CF}" type="pres">
      <dgm:prSet presAssocID="{8AD4CB01-D220-4450-9CFA-EF598AF27057}" presName="connTx" presStyleLbl="parChTrans1D3" presStyleIdx="2" presStyleCnt="7"/>
      <dgm:spPr/>
      <dgm:t>
        <a:bodyPr/>
        <a:lstStyle/>
        <a:p>
          <a:endParaRPr lang="en-GB"/>
        </a:p>
      </dgm:t>
    </dgm:pt>
    <dgm:pt modelId="{F5877B6D-FE48-45E5-91EA-A1E62F610319}" type="pres">
      <dgm:prSet presAssocID="{108CAFC5-13E3-41F6-A5EA-A474A3951DE8}" presName="root2" presStyleCnt="0"/>
      <dgm:spPr/>
      <dgm:t>
        <a:bodyPr/>
        <a:lstStyle/>
        <a:p>
          <a:endParaRPr lang="en-GB"/>
        </a:p>
      </dgm:t>
    </dgm:pt>
    <dgm:pt modelId="{2A622F96-CED7-4A0C-9930-ECB59989CF1F}" type="pres">
      <dgm:prSet presAssocID="{108CAFC5-13E3-41F6-A5EA-A474A3951DE8}" presName="LevelTwoTextNode" presStyleLbl="node3" presStyleIdx="2" presStyleCnt="7" custScaleY="137038">
        <dgm:presLayoutVars>
          <dgm:chPref val="3"/>
        </dgm:presLayoutVars>
      </dgm:prSet>
      <dgm:spPr/>
      <dgm:t>
        <a:bodyPr/>
        <a:lstStyle/>
        <a:p>
          <a:endParaRPr lang="en-GB"/>
        </a:p>
      </dgm:t>
    </dgm:pt>
    <dgm:pt modelId="{8F70709B-A3E9-4F8A-861B-293110534A41}" type="pres">
      <dgm:prSet presAssocID="{108CAFC5-13E3-41F6-A5EA-A474A3951DE8}" presName="level3hierChild" presStyleCnt="0"/>
      <dgm:spPr/>
      <dgm:t>
        <a:bodyPr/>
        <a:lstStyle/>
        <a:p>
          <a:endParaRPr lang="en-GB"/>
        </a:p>
      </dgm:t>
    </dgm:pt>
    <dgm:pt modelId="{D4BBEF4B-42AA-4743-B4CD-8B621DBC1AB7}" type="pres">
      <dgm:prSet presAssocID="{F40791A0-ECF0-48DC-A81A-F8F8DC6D4F4B}" presName="conn2-1" presStyleLbl="parChTrans1D4" presStyleIdx="0" presStyleCnt="4"/>
      <dgm:spPr/>
      <dgm:t>
        <a:bodyPr/>
        <a:lstStyle/>
        <a:p>
          <a:endParaRPr lang="en-GB"/>
        </a:p>
      </dgm:t>
    </dgm:pt>
    <dgm:pt modelId="{151B8DAB-1D49-463C-AF16-622E04566810}" type="pres">
      <dgm:prSet presAssocID="{F40791A0-ECF0-48DC-A81A-F8F8DC6D4F4B}" presName="connTx" presStyleLbl="parChTrans1D4" presStyleIdx="0" presStyleCnt="4"/>
      <dgm:spPr/>
      <dgm:t>
        <a:bodyPr/>
        <a:lstStyle/>
        <a:p>
          <a:endParaRPr lang="en-GB"/>
        </a:p>
      </dgm:t>
    </dgm:pt>
    <dgm:pt modelId="{F8B3672E-5DF6-4FA1-9C05-83AEB3E48330}" type="pres">
      <dgm:prSet presAssocID="{862B2E71-662B-4901-ACF6-6B6C00BFAE31}" presName="root2" presStyleCnt="0"/>
      <dgm:spPr/>
    </dgm:pt>
    <dgm:pt modelId="{91954AB5-1F19-49DF-B9FE-B44487FD9C9B}" type="pres">
      <dgm:prSet presAssocID="{862B2E71-662B-4901-ACF6-6B6C00BFAE31}" presName="LevelTwoTextNode" presStyleLbl="node4" presStyleIdx="0" presStyleCnt="4">
        <dgm:presLayoutVars>
          <dgm:chPref val="3"/>
        </dgm:presLayoutVars>
      </dgm:prSet>
      <dgm:spPr/>
      <dgm:t>
        <a:bodyPr/>
        <a:lstStyle/>
        <a:p>
          <a:endParaRPr lang="en-GB"/>
        </a:p>
      </dgm:t>
    </dgm:pt>
    <dgm:pt modelId="{B572A195-8642-497C-90EA-4F9FDA38AC63}" type="pres">
      <dgm:prSet presAssocID="{862B2E71-662B-4901-ACF6-6B6C00BFAE31}" presName="level3hierChild" presStyleCnt="0"/>
      <dgm:spPr/>
    </dgm:pt>
    <dgm:pt modelId="{494818CB-ACF2-4FB0-AC5A-D504D6EFC31F}" type="pres">
      <dgm:prSet presAssocID="{84A9597D-7552-444E-8BE6-9C84F7623182}" presName="conn2-1" presStyleLbl="parChTrans1D2" presStyleIdx="4" presStyleCnt="7"/>
      <dgm:spPr/>
      <dgm:t>
        <a:bodyPr/>
        <a:lstStyle/>
        <a:p>
          <a:endParaRPr lang="en-GB"/>
        </a:p>
      </dgm:t>
    </dgm:pt>
    <dgm:pt modelId="{C34D23D3-89E2-4261-8E58-1863A7ABCA13}" type="pres">
      <dgm:prSet presAssocID="{84A9597D-7552-444E-8BE6-9C84F7623182}" presName="connTx" presStyleLbl="parChTrans1D2" presStyleIdx="4" presStyleCnt="7"/>
      <dgm:spPr/>
      <dgm:t>
        <a:bodyPr/>
        <a:lstStyle/>
        <a:p>
          <a:endParaRPr lang="en-GB"/>
        </a:p>
      </dgm:t>
    </dgm:pt>
    <dgm:pt modelId="{CE19DB41-108C-4DC5-9BD8-20A7141B6EB9}" type="pres">
      <dgm:prSet presAssocID="{4095A28B-CF9D-4C67-994C-959DDA658EB0}" presName="root2" presStyleCnt="0"/>
      <dgm:spPr/>
      <dgm:t>
        <a:bodyPr/>
        <a:lstStyle/>
        <a:p>
          <a:endParaRPr lang="en-GB"/>
        </a:p>
      </dgm:t>
    </dgm:pt>
    <dgm:pt modelId="{26E28E97-49E2-4A77-9789-01BE3181F148}" type="pres">
      <dgm:prSet presAssocID="{4095A28B-CF9D-4C67-994C-959DDA658EB0}" presName="LevelTwoTextNode" presStyleLbl="node2" presStyleIdx="4" presStyleCnt="7">
        <dgm:presLayoutVars>
          <dgm:chPref val="3"/>
        </dgm:presLayoutVars>
      </dgm:prSet>
      <dgm:spPr/>
      <dgm:t>
        <a:bodyPr/>
        <a:lstStyle/>
        <a:p>
          <a:endParaRPr lang="en-GB"/>
        </a:p>
      </dgm:t>
    </dgm:pt>
    <dgm:pt modelId="{BDF80822-D12E-4DB7-8B17-8D1EEAFAAF87}" type="pres">
      <dgm:prSet presAssocID="{4095A28B-CF9D-4C67-994C-959DDA658EB0}" presName="level3hierChild" presStyleCnt="0"/>
      <dgm:spPr/>
      <dgm:t>
        <a:bodyPr/>
        <a:lstStyle/>
        <a:p>
          <a:endParaRPr lang="en-GB"/>
        </a:p>
      </dgm:t>
    </dgm:pt>
    <dgm:pt modelId="{7CCD4BF4-00EF-4870-96F8-1FD9C8080A17}" type="pres">
      <dgm:prSet presAssocID="{C7553CD9-5AE9-4ED0-8733-9BDDE08106B5}" presName="conn2-1" presStyleLbl="parChTrans1D3" presStyleIdx="3" presStyleCnt="7"/>
      <dgm:spPr/>
      <dgm:t>
        <a:bodyPr/>
        <a:lstStyle/>
        <a:p>
          <a:endParaRPr lang="en-GB"/>
        </a:p>
      </dgm:t>
    </dgm:pt>
    <dgm:pt modelId="{A0E9BB20-D028-431F-9AFB-1C8D6B9C8EA3}" type="pres">
      <dgm:prSet presAssocID="{C7553CD9-5AE9-4ED0-8733-9BDDE08106B5}" presName="connTx" presStyleLbl="parChTrans1D3" presStyleIdx="3" presStyleCnt="7"/>
      <dgm:spPr/>
      <dgm:t>
        <a:bodyPr/>
        <a:lstStyle/>
        <a:p>
          <a:endParaRPr lang="en-GB"/>
        </a:p>
      </dgm:t>
    </dgm:pt>
    <dgm:pt modelId="{881178A7-0A74-4AD5-9D9F-4054E29F5629}" type="pres">
      <dgm:prSet presAssocID="{0905A934-0CA1-4D49-BDB7-00C5399C8B0C}" presName="root2" presStyleCnt="0"/>
      <dgm:spPr/>
      <dgm:t>
        <a:bodyPr/>
        <a:lstStyle/>
        <a:p>
          <a:endParaRPr lang="en-GB"/>
        </a:p>
      </dgm:t>
    </dgm:pt>
    <dgm:pt modelId="{5CA1B256-D4F4-42F7-933F-743F003BDDB9}" type="pres">
      <dgm:prSet presAssocID="{0905A934-0CA1-4D49-BDB7-00C5399C8B0C}" presName="LevelTwoTextNode" presStyleLbl="node3" presStyleIdx="3" presStyleCnt="7">
        <dgm:presLayoutVars>
          <dgm:chPref val="3"/>
        </dgm:presLayoutVars>
      </dgm:prSet>
      <dgm:spPr/>
      <dgm:t>
        <a:bodyPr/>
        <a:lstStyle/>
        <a:p>
          <a:endParaRPr lang="en-GB"/>
        </a:p>
      </dgm:t>
    </dgm:pt>
    <dgm:pt modelId="{1532B767-0E25-4139-8643-1888BD826A01}" type="pres">
      <dgm:prSet presAssocID="{0905A934-0CA1-4D49-BDB7-00C5399C8B0C}" presName="level3hierChild" presStyleCnt="0"/>
      <dgm:spPr/>
      <dgm:t>
        <a:bodyPr/>
        <a:lstStyle/>
        <a:p>
          <a:endParaRPr lang="en-GB"/>
        </a:p>
      </dgm:t>
    </dgm:pt>
    <dgm:pt modelId="{E1A7BB68-C8CE-4E1F-99CF-958BF61AC8C4}" type="pres">
      <dgm:prSet presAssocID="{C9AB75D0-43C9-48FF-9268-8910450A0638}" presName="conn2-1" presStyleLbl="parChTrans1D4" presStyleIdx="1" presStyleCnt="4"/>
      <dgm:spPr/>
      <dgm:t>
        <a:bodyPr/>
        <a:lstStyle/>
        <a:p>
          <a:endParaRPr lang="en-GB"/>
        </a:p>
      </dgm:t>
    </dgm:pt>
    <dgm:pt modelId="{035F5937-CF19-47E9-915F-FD17451E6089}" type="pres">
      <dgm:prSet presAssocID="{C9AB75D0-43C9-48FF-9268-8910450A0638}" presName="connTx" presStyleLbl="parChTrans1D4" presStyleIdx="1" presStyleCnt="4"/>
      <dgm:spPr/>
      <dgm:t>
        <a:bodyPr/>
        <a:lstStyle/>
        <a:p>
          <a:endParaRPr lang="en-GB"/>
        </a:p>
      </dgm:t>
    </dgm:pt>
    <dgm:pt modelId="{0420006A-4D20-4028-B545-5585E6B250A0}" type="pres">
      <dgm:prSet presAssocID="{341BA473-272D-47D8-8F3C-D9A0D200CD62}" presName="root2" presStyleCnt="0"/>
      <dgm:spPr/>
      <dgm:t>
        <a:bodyPr/>
        <a:lstStyle/>
        <a:p>
          <a:endParaRPr lang="en-GB"/>
        </a:p>
      </dgm:t>
    </dgm:pt>
    <dgm:pt modelId="{8EED3EA0-60B1-49C8-9888-44B8B9D5E215}" type="pres">
      <dgm:prSet presAssocID="{341BA473-272D-47D8-8F3C-D9A0D200CD62}" presName="LevelTwoTextNode" presStyleLbl="node4" presStyleIdx="1" presStyleCnt="4">
        <dgm:presLayoutVars>
          <dgm:chPref val="3"/>
        </dgm:presLayoutVars>
      </dgm:prSet>
      <dgm:spPr/>
      <dgm:t>
        <a:bodyPr/>
        <a:lstStyle/>
        <a:p>
          <a:endParaRPr lang="en-GB"/>
        </a:p>
      </dgm:t>
    </dgm:pt>
    <dgm:pt modelId="{E78E535E-0A08-4593-8AFF-3D1D29007DDE}" type="pres">
      <dgm:prSet presAssocID="{341BA473-272D-47D8-8F3C-D9A0D200CD62}" presName="level3hierChild" presStyleCnt="0"/>
      <dgm:spPr/>
      <dgm:t>
        <a:bodyPr/>
        <a:lstStyle/>
        <a:p>
          <a:endParaRPr lang="en-GB"/>
        </a:p>
      </dgm:t>
    </dgm:pt>
    <dgm:pt modelId="{3EC45E3F-CAFF-420A-BC18-7685D99E00FD}" type="pres">
      <dgm:prSet presAssocID="{FBC5B586-E9EE-4631-9FB3-7C8C14F81BB5}" presName="conn2-1" presStyleLbl="parChTrans1D2" presStyleIdx="5" presStyleCnt="7"/>
      <dgm:spPr/>
      <dgm:t>
        <a:bodyPr/>
        <a:lstStyle/>
        <a:p>
          <a:endParaRPr lang="en-GB"/>
        </a:p>
      </dgm:t>
    </dgm:pt>
    <dgm:pt modelId="{B390B06F-2DAE-40A7-A8CE-D5B58C0FA84B}" type="pres">
      <dgm:prSet presAssocID="{FBC5B586-E9EE-4631-9FB3-7C8C14F81BB5}" presName="connTx" presStyleLbl="parChTrans1D2" presStyleIdx="5" presStyleCnt="7"/>
      <dgm:spPr/>
      <dgm:t>
        <a:bodyPr/>
        <a:lstStyle/>
        <a:p>
          <a:endParaRPr lang="en-GB"/>
        </a:p>
      </dgm:t>
    </dgm:pt>
    <dgm:pt modelId="{76E3E3F3-0C56-4769-ACA0-304ADEEA0EC6}" type="pres">
      <dgm:prSet presAssocID="{C1316E0D-D73F-41E1-9B62-5002EDC1487B}" presName="root2" presStyleCnt="0"/>
      <dgm:spPr/>
      <dgm:t>
        <a:bodyPr/>
        <a:lstStyle/>
        <a:p>
          <a:endParaRPr lang="en-GB"/>
        </a:p>
      </dgm:t>
    </dgm:pt>
    <dgm:pt modelId="{60213257-446E-4469-8B07-565E43436746}" type="pres">
      <dgm:prSet presAssocID="{C1316E0D-D73F-41E1-9B62-5002EDC1487B}" presName="LevelTwoTextNode" presStyleLbl="node2" presStyleIdx="5" presStyleCnt="7">
        <dgm:presLayoutVars>
          <dgm:chPref val="3"/>
        </dgm:presLayoutVars>
      </dgm:prSet>
      <dgm:spPr/>
      <dgm:t>
        <a:bodyPr/>
        <a:lstStyle/>
        <a:p>
          <a:endParaRPr lang="en-GB"/>
        </a:p>
      </dgm:t>
    </dgm:pt>
    <dgm:pt modelId="{1F420677-2A9A-47ED-82B6-5281A359A7B5}" type="pres">
      <dgm:prSet presAssocID="{C1316E0D-D73F-41E1-9B62-5002EDC1487B}" presName="level3hierChild" presStyleCnt="0"/>
      <dgm:spPr/>
      <dgm:t>
        <a:bodyPr/>
        <a:lstStyle/>
        <a:p>
          <a:endParaRPr lang="en-GB"/>
        </a:p>
      </dgm:t>
    </dgm:pt>
    <dgm:pt modelId="{9B92FAF5-294B-4871-9643-71EF3EB9579B}" type="pres">
      <dgm:prSet presAssocID="{C438F35C-F917-4118-8811-C2444550B808}" presName="conn2-1" presStyleLbl="parChTrans1D3" presStyleIdx="4" presStyleCnt="7"/>
      <dgm:spPr/>
      <dgm:t>
        <a:bodyPr/>
        <a:lstStyle/>
        <a:p>
          <a:endParaRPr lang="en-GB"/>
        </a:p>
      </dgm:t>
    </dgm:pt>
    <dgm:pt modelId="{D6F593DD-2734-41B6-9F40-C7236AB48C76}" type="pres">
      <dgm:prSet presAssocID="{C438F35C-F917-4118-8811-C2444550B808}" presName="connTx" presStyleLbl="parChTrans1D3" presStyleIdx="4" presStyleCnt="7"/>
      <dgm:spPr/>
      <dgm:t>
        <a:bodyPr/>
        <a:lstStyle/>
        <a:p>
          <a:endParaRPr lang="en-GB"/>
        </a:p>
      </dgm:t>
    </dgm:pt>
    <dgm:pt modelId="{4B881AE4-CEEF-4D9F-B4EF-BAFE111D8BA1}" type="pres">
      <dgm:prSet presAssocID="{569BA9DF-854D-457C-9B58-5BBF259730D2}" presName="root2" presStyleCnt="0"/>
      <dgm:spPr/>
      <dgm:t>
        <a:bodyPr/>
        <a:lstStyle/>
        <a:p>
          <a:endParaRPr lang="en-GB"/>
        </a:p>
      </dgm:t>
    </dgm:pt>
    <dgm:pt modelId="{AF8D259F-B9AC-450B-A665-AD36F52ABAB7}" type="pres">
      <dgm:prSet presAssocID="{569BA9DF-854D-457C-9B58-5BBF259730D2}" presName="LevelTwoTextNode" presStyleLbl="node3" presStyleIdx="4" presStyleCnt="7">
        <dgm:presLayoutVars>
          <dgm:chPref val="3"/>
        </dgm:presLayoutVars>
      </dgm:prSet>
      <dgm:spPr/>
      <dgm:t>
        <a:bodyPr/>
        <a:lstStyle/>
        <a:p>
          <a:endParaRPr lang="en-GB"/>
        </a:p>
      </dgm:t>
    </dgm:pt>
    <dgm:pt modelId="{2318D195-8BB2-4EC3-AA75-FF6668CCB20E}" type="pres">
      <dgm:prSet presAssocID="{569BA9DF-854D-457C-9B58-5BBF259730D2}" presName="level3hierChild" presStyleCnt="0"/>
      <dgm:spPr/>
      <dgm:t>
        <a:bodyPr/>
        <a:lstStyle/>
        <a:p>
          <a:endParaRPr lang="en-GB"/>
        </a:p>
      </dgm:t>
    </dgm:pt>
    <dgm:pt modelId="{17F60877-C324-482A-9CE5-B6B2BAAED608}" type="pres">
      <dgm:prSet presAssocID="{61E74D43-57C7-4F4E-AAB0-5F082ABB782C}" presName="conn2-1" presStyleLbl="parChTrans1D4" presStyleIdx="2" presStyleCnt="4"/>
      <dgm:spPr/>
      <dgm:t>
        <a:bodyPr/>
        <a:lstStyle/>
        <a:p>
          <a:endParaRPr lang="en-GB"/>
        </a:p>
      </dgm:t>
    </dgm:pt>
    <dgm:pt modelId="{8F13881A-529D-4836-9EEA-C86DC0B67A25}" type="pres">
      <dgm:prSet presAssocID="{61E74D43-57C7-4F4E-AAB0-5F082ABB782C}" presName="connTx" presStyleLbl="parChTrans1D4" presStyleIdx="2" presStyleCnt="4"/>
      <dgm:spPr/>
      <dgm:t>
        <a:bodyPr/>
        <a:lstStyle/>
        <a:p>
          <a:endParaRPr lang="en-GB"/>
        </a:p>
      </dgm:t>
    </dgm:pt>
    <dgm:pt modelId="{676CCAE8-624F-48FE-8AFD-E5AA28C2D916}" type="pres">
      <dgm:prSet presAssocID="{9FC9D020-D933-4178-896B-704ADB31F1DE}" presName="root2" presStyleCnt="0"/>
      <dgm:spPr/>
      <dgm:t>
        <a:bodyPr/>
        <a:lstStyle/>
        <a:p>
          <a:endParaRPr lang="en-GB"/>
        </a:p>
      </dgm:t>
    </dgm:pt>
    <dgm:pt modelId="{5E4C887F-8438-4FC6-A117-FB4CAEA908B0}" type="pres">
      <dgm:prSet presAssocID="{9FC9D020-D933-4178-896B-704ADB31F1DE}" presName="LevelTwoTextNode" presStyleLbl="node4" presStyleIdx="2" presStyleCnt="4">
        <dgm:presLayoutVars>
          <dgm:chPref val="3"/>
        </dgm:presLayoutVars>
      </dgm:prSet>
      <dgm:spPr/>
      <dgm:t>
        <a:bodyPr/>
        <a:lstStyle/>
        <a:p>
          <a:endParaRPr lang="en-GB"/>
        </a:p>
      </dgm:t>
    </dgm:pt>
    <dgm:pt modelId="{DB0AED50-298D-48D8-8652-D0C042604E89}" type="pres">
      <dgm:prSet presAssocID="{9FC9D020-D933-4178-896B-704ADB31F1DE}" presName="level3hierChild" presStyleCnt="0"/>
      <dgm:spPr/>
      <dgm:t>
        <a:bodyPr/>
        <a:lstStyle/>
        <a:p>
          <a:endParaRPr lang="en-GB"/>
        </a:p>
      </dgm:t>
    </dgm:pt>
    <dgm:pt modelId="{B4653B1F-015A-4A35-A8C1-5FFE2F5C2F8D}" type="pres">
      <dgm:prSet presAssocID="{6B9EEED6-9DE9-4F82-A2F9-05B08BCE8FA9}" presName="conn2-1" presStyleLbl="parChTrans1D3" presStyleIdx="5" presStyleCnt="7"/>
      <dgm:spPr/>
      <dgm:t>
        <a:bodyPr/>
        <a:lstStyle/>
        <a:p>
          <a:endParaRPr lang="en-GB"/>
        </a:p>
      </dgm:t>
    </dgm:pt>
    <dgm:pt modelId="{73A9DDA3-E8E4-4326-9190-E782029FE6F7}" type="pres">
      <dgm:prSet presAssocID="{6B9EEED6-9DE9-4F82-A2F9-05B08BCE8FA9}" presName="connTx" presStyleLbl="parChTrans1D3" presStyleIdx="5" presStyleCnt="7"/>
      <dgm:spPr/>
      <dgm:t>
        <a:bodyPr/>
        <a:lstStyle/>
        <a:p>
          <a:endParaRPr lang="en-GB"/>
        </a:p>
      </dgm:t>
    </dgm:pt>
    <dgm:pt modelId="{B61E93D4-F7FE-465B-A6F0-6467EFD7B20C}" type="pres">
      <dgm:prSet presAssocID="{E5548AD0-8B50-478D-AEF4-1DD19F510CCA}" presName="root2" presStyleCnt="0"/>
      <dgm:spPr/>
      <dgm:t>
        <a:bodyPr/>
        <a:lstStyle/>
        <a:p>
          <a:endParaRPr lang="en-GB"/>
        </a:p>
      </dgm:t>
    </dgm:pt>
    <dgm:pt modelId="{09D446F0-E1A0-4CCC-B133-C971AC499714}" type="pres">
      <dgm:prSet presAssocID="{E5548AD0-8B50-478D-AEF4-1DD19F510CCA}" presName="LevelTwoTextNode" presStyleLbl="node3" presStyleIdx="5" presStyleCnt="7">
        <dgm:presLayoutVars>
          <dgm:chPref val="3"/>
        </dgm:presLayoutVars>
      </dgm:prSet>
      <dgm:spPr/>
      <dgm:t>
        <a:bodyPr/>
        <a:lstStyle/>
        <a:p>
          <a:endParaRPr lang="en-GB"/>
        </a:p>
      </dgm:t>
    </dgm:pt>
    <dgm:pt modelId="{D5720688-7E10-45DA-997B-37B4D523B1B5}" type="pres">
      <dgm:prSet presAssocID="{E5548AD0-8B50-478D-AEF4-1DD19F510CCA}" presName="level3hierChild" presStyleCnt="0"/>
      <dgm:spPr/>
      <dgm:t>
        <a:bodyPr/>
        <a:lstStyle/>
        <a:p>
          <a:endParaRPr lang="en-GB"/>
        </a:p>
      </dgm:t>
    </dgm:pt>
    <dgm:pt modelId="{7669BC90-C563-4320-881D-726329A40957}" type="pres">
      <dgm:prSet presAssocID="{A490C5D6-C528-4E54-86C2-01E07C78F3B1}" presName="conn2-1" presStyleLbl="parChTrans1D4" presStyleIdx="3" presStyleCnt="4"/>
      <dgm:spPr/>
      <dgm:t>
        <a:bodyPr/>
        <a:lstStyle/>
        <a:p>
          <a:endParaRPr lang="en-GB"/>
        </a:p>
      </dgm:t>
    </dgm:pt>
    <dgm:pt modelId="{25863E55-C957-40F5-95C8-217782146CCE}" type="pres">
      <dgm:prSet presAssocID="{A490C5D6-C528-4E54-86C2-01E07C78F3B1}" presName="connTx" presStyleLbl="parChTrans1D4" presStyleIdx="3" presStyleCnt="4"/>
      <dgm:spPr/>
      <dgm:t>
        <a:bodyPr/>
        <a:lstStyle/>
        <a:p>
          <a:endParaRPr lang="en-GB"/>
        </a:p>
      </dgm:t>
    </dgm:pt>
    <dgm:pt modelId="{F1F18019-3396-4413-8196-E77218690B3B}" type="pres">
      <dgm:prSet presAssocID="{33483CC1-BF2B-4F1C-B0EA-271B990547EE}" presName="root2" presStyleCnt="0"/>
      <dgm:spPr/>
      <dgm:t>
        <a:bodyPr/>
        <a:lstStyle/>
        <a:p>
          <a:endParaRPr lang="en-GB"/>
        </a:p>
      </dgm:t>
    </dgm:pt>
    <dgm:pt modelId="{586D0960-4B9F-4A21-8E8B-07B57933BFB0}" type="pres">
      <dgm:prSet presAssocID="{33483CC1-BF2B-4F1C-B0EA-271B990547EE}" presName="LevelTwoTextNode" presStyleLbl="node4" presStyleIdx="3" presStyleCnt="4">
        <dgm:presLayoutVars>
          <dgm:chPref val="3"/>
        </dgm:presLayoutVars>
      </dgm:prSet>
      <dgm:spPr/>
      <dgm:t>
        <a:bodyPr/>
        <a:lstStyle/>
        <a:p>
          <a:endParaRPr lang="en-GB"/>
        </a:p>
      </dgm:t>
    </dgm:pt>
    <dgm:pt modelId="{6324BEA4-E067-4327-9AAF-054B1AE43368}" type="pres">
      <dgm:prSet presAssocID="{33483CC1-BF2B-4F1C-B0EA-271B990547EE}" presName="level3hierChild" presStyleCnt="0"/>
      <dgm:spPr/>
      <dgm:t>
        <a:bodyPr/>
        <a:lstStyle/>
        <a:p>
          <a:endParaRPr lang="en-GB"/>
        </a:p>
      </dgm:t>
    </dgm:pt>
    <dgm:pt modelId="{7670820C-358D-45E1-9BBE-3171F912765A}" type="pres">
      <dgm:prSet presAssocID="{CCE5B335-8155-44DC-A368-E00499F37840}" presName="conn2-1" presStyleLbl="parChTrans1D2" presStyleIdx="6" presStyleCnt="7"/>
      <dgm:spPr/>
      <dgm:t>
        <a:bodyPr/>
        <a:lstStyle/>
        <a:p>
          <a:endParaRPr lang="en-GB"/>
        </a:p>
      </dgm:t>
    </dgm:pt>
    <dgm:pt modelId="{E71B4E68-E612-45BE-ACCB-BE15B62D81C8}" type="pres">
      <dgm:prSet presAssocID="{CCE5B335-8155-44DC-A368-E00499F37840}" presName="connTx" presStyleLbl="parChTrans1D2" presStyleIdx="6" presStyleCnt="7"/>
      <dgm:spPr/>
      <dgm:t>
        <a:bodyPr/>
        <a:lstStyle/>
        <a:p>
          <a:endParaRPr lang="en-GB"/>
        </a:p>
      </dgm:t>
    </dgm:pt>
    <dgm:pt modelId="{835CF6B7-6A67-4644-8C7B-F5091A5131BB}" type="pres">
      <dgm:prSet presAssocID="{7D09A578-D5E3-46B0-BDE5-E1E52E106C62}" presName="root2" presStyleCnt="0"/>
      <dgm:spPr/>
      <dgm:t>
        <a:bodyPr/>
        <a:lstStyle/>
        <a:p>
          <a:endParaRPr lang="en-GB"/>
        </a:p>
      </dgm:t>
    </dgm:pt>
    <dgm:pt modelId="{D0F78036-6A27-44EF-8956-788E5D94B77B}" type="pres">
      <dgm:prSet presAssocID="{7D09A578-D5E3-46B0-BDE5-E1E52E106C62}" presName="LevelTwoTextNode" presStyleLbl="node2" presStyleIdx="6" presStyleCnt="7">
        <dgm:presLayoutVars>
          <dgm:chPref val="3"/>
        </dgm:presLayoutVars>
      </dgm:prSet>
      <dgm:spPr/>
      <dgm:t>
        <a:bodyPr/>
        <a:lstStyle/>
        <a:p>
          <a:endParaRPr lang="en-GB"/>
        </a:p>
      </dgm:t>
    </dgm:pt>
    <dgm:pt modelId="{516A7B84-5298-49F8-A3C9-74F0FA3BBA59}" type="pres">
      <dgm:prSet presAssocID="{7D09A578-D5E3-46B0-BDE5-E1E52E106C62}" presName="level3hierChild" presStyleCnt="0"/>
      <dgm:spPr/>
      <dgm:t>
        <a:bodyPr/>
        <a:lstStyle/>
        <a:p>
          <a:endParaRPr lang="en-GB"/>
        </a:p>
      </dgm:t>
    </dgm:pt>
    <dgm:pt modelId="{0E8010C0-4871-4DDB-AE78-A6A17071791C}" type="pres">
      <dgm:prSet presAssocID="{1635C49E-66C3-4DDA-A44A-1684947B2845}" presName="conn2-1" presStyleLbl="parChTrans1D3" presStyleIdx="6" presStyleCnt="7"/>
      <dgm:spPr/>
      <dgm:t>
        <a:bodyPr/>
        <a:lstStyle/>
        <a:p>
          <a:endParaRPr lang="en-GB"/>
        </a:p>
      </dgm:t>
    </dgm:pt>
    <dgm:pt modelId="{EB29E1DE-EE01-4A35-972D-E533F83E2C09}" type="pres">
      <dgm:prSet presAssocID="{1635C49E-66C3-4DDA-A44A-1684947B2845}" presName="connTx" presStyleLbl="parChTrans1D3" presStyleIdx="6" presStyleCnt="7"/>
      <dgm:spPr/>
      <dgm:t>
        <a:bodyPr/>
        <a:lstStyle/>
        <a:p>
          <a:endParaRPr lang="en-GB"/>
        </a:p>
      </dgm:t>
    </dgm:pt>
    <dgm:pt modelId="{13972083-2D62-47C9-9D54-650445AE3895}" type="pres">
      <dgm:prSet presAssocID="{6C5E55AD-2155-4FA4-AD3A-49950180CB72}" presName="root2" presStyleCnt="0"/>
      <dgm:spPr/>
      <dgm:t>
        <a:bodyPr/>
        <a:lstStyle/>
        <a:p>
          <a:endParaRPr lang="en-GB"/>
        </a:p>
      </dgm:t>
    </dgm:pt>
    <dgm:pt modelId="{BA216134-476E-450F-9D1D-9F9322F64542}" type="pres">
      <dgm:prSet presAssocID="{6C5E55AD-2155-4FA4-AD3A-49950180CB72}" presName="LevelTwoTextNode" presStyleLbl="node3" presStyleIdx="6" presStyleCnt="7">
        <dgm:presLayoutVars>
          <dgm:chPref val="3"/>
        </dgm:presLayoutVars>
      </dgm:prSet>
      <dgm:spPr/>
      <dgm:t>
        <a:bodyPr/>
        <a:lstStyle/>
        <a:p>
          <a:endParaRPr lang="en-GB"/>
        </a:p>
      </dgm:t>
    </dgm:pt>
    <dgm:pt modelId="{9D37D3B3-3381-44D7-84F0-FD606F3BD45E}" type="pres">
      <dgm:prSet presAssocID="{6C5E55AD-2155-4FA4-AD3A-49950180CB72}" presName="level3hierChild" presStyleCnt="0"/>
      <dgm:spPr/>
      <dgm:t>
        <a:bodyPr/>
        <a:lstStyle/>
        <a:p>
          <a:endParaRPr lang="en-GB"/>
        </a:p>
      </dgm:t>
    </dgm:pt>
  </dgm:ptLst>
  <dgm:cxnLst>
    <dgm:cxn modelId="{834AEAE7-EE29-423A-BDB9-333EBAD2FDCF}" srcId="{7D09A578-D5E3-46B0-BDE5-E1E52E106C62}" destId="{6C5E55AD-2155-4FA4-AD3A-49950180CB72}" srcOrd="0" destOrd="0" parTransId="{1635C49E-66C3-4DDA-A44A-1684947B2845}" sibTransId="{A57DD5D9-53D1-4389-B139-30D586AB1A54}"/>
    <dgm:cxn modelId="{BC96CC91-AD81-4EE3-A4ED-D5C526F9FF9E}" srcId="{E471DF0C-A03B-440C-B561-7D528101E20B}" destId="{108CAFC5-13E3-41F6-A5EA-A474A3951DE8}" srcOrd="0" destOrd="0" parTransId="{8AD4CB01-D220-4450-9CFA-EF598AF27057}" sibTransId="{52F587B8-E258-4708-A1CC-6E62F0BFE21A}"/>
    <dgm:cxn modelId="{D388A7E3-FE29-4172-86BC-10B343265518}" type="presOf" srcId="{9A063FB3-F56F-42CB-A5F2-DC79C6BCCE91}" destId="{8A06CCB5-2272-44E1-99F7-05F130C2A054}" srcOrd="0" destOrd="0" presId="urn:microsoft.com/office/officeart/2005/8/layout/hierarchy2"/>
    <dgm:cxn modelId="{7D19609B-1930-40A6-8EEB-44F8280B4968}" type="presOf" srcId="{6163232D-A6B2-4772-B012-C4E974AE6779}" destId="{E004F419-5D02-4726-86E7-5386F347F467}" srcOrd="1" destOrd="0" presId="urn:microsoft.com/office/officeart/2005/8/layout/hierarchy2"/>
    <dgm:cxn modelId="{57A458CC-BA0D-4B90-A555-37B18EE148F2}" type="presOf" srcId="{33483CC1-BF2B-4F1C-B0EA-271B990547EE}" destId="{586D0960-4B9F-4A21-8E8B-07B57933BFB0}" srcOrd="0" destOrd="0" presId="urn:microsoft.com/office/officeart/2005/8/layout/hierarchy2"/>
    <dgm:cxn modelId="{B2E1EED7-B3E1-416A-93B8-F535A55889FE}" type="presOf" srcId="{C9AB75D0-43C9-48FF-9268-8910450A0638}" destId="{E1A7BB68-C8CE-4E1F-99CF-958BF61AC8C4}" srcOrd="0" destOrd="0" presId="urn:microsoft.com/office/officeart/2005/8/layout/hierarchy2"/>
    <dgm:cxn modelId="{A110B9F0-B46F-4811-8B45-DC4C4EDB09E8}" type="presOf" srcId="{C7553CD9-5AE9-4ED0-8733-9BDDE08106B5}" destId="{A0E9BB20-D028-431F-9AFB-1C8D6B9C8EA3}" srcOrd="1" destOrd="0" presId="urn:microsoft.com/office/officeart/2005/8/layout/hierarchy2"/>
    <dgm:cxn modelId="{13E9602F-D509-4EB2-AFDD-76079FC99B38}" type="presOf" srcId="{9E825B4F-C960-4242-8D6A-61C0B85F9B32}" destId="{0702AD35-0EDA-4C9F-8FAD-36B3344B2C20}" srcOrd="0" destOrd="0" presId="urn:microsoft.com/office/officeart/2005/8/layout/hierarchy2"/>
    <dgm:cxn modelId="{A9FAF620-BF6E-4730-AD07-1C93A18884AA}" type="presOf" srcId="{4095A28B-CF9D-4C67-994C-959DDA658EB0}" destId="{26E28E97-49E2-4A77-9789-01BE3181F148}" srcOrd="0" destOrd="0" presId="urn:microsoft.com/office/officeart/2005/8/layout/hierarchy2"/>
    <dgm:cxn modelId="{0840EB8E-5347-4796-B5A2-3B784C516282}" type="presOf" srcId="{CCE5B335-8155-44DC-A368-E00499F37840}" destId="{E71B4E68-E612-45BE-ACCB-BE15B62D81C8}" srcOrd="1" destOrd="0" presId="urn:microsoft.com/office/officeart/2005/8/layout/hierarchy2"/>
    <dgm:cxn modelId="{8404CEE7-C3BB-4DF5-8A9C-09E7D399E625}" type="presOf" srcId="{6B1768FA-38BD-4D73-93A7-8AFB2A8476EA}" destId="{1DD69A3F-F0EF-48C9-BB52-9A41069B793A}" srcOrd="0" destOrd="0" presId="urn:microsoft.com/office/officeart/2005/8/layout/hierarchy2"/>
    <dgm:cxn modelId="{B999DA7D-C99B-4CA2-8181-B3A894DDC7DA}" type="presOf" srcId="{C9A16CB1-D861-4561-ACE6-9507F0F9A2AB}" destId="{56096A78-A8AD-4988-BD79-FB4FBC662509}" srcOrd="0" destOrd="0" presId="urn:microsoft.com/office/officeart/2005/8/layout/hierarchy2"/>
    <dgm:cxn modelId="{1DD945C0-C9CF-4ECD-A5B7-02630699D381}" srcId="{0905A934-0CA1-4D49-BDB7-00C5399C8B0C}" destId="{341BA473-272D-47D8-8F3C-D9A0D200CD62}" srcOrd="0" destOrd="0" parTransId="{C9AB75D0-43C9-48FF-9268-8910450A0638}" sibTransId="{961AF298-8D80-4D19-9859-65F5E4E6827D}"/>
    <dgm:cxn modelId="{94059CFC-3DA9-4B7E-8C6F-F6987BEFB367}" type="presOf" srcId="{5D4CEEA5-1B5E-4B72-8CFE-83034F725292}" destId="{748DD175-55C7-439B-934E-A465A958E7BB}" srcOrd="0" destOrd="0" presId="urn:microsoft.com/office/officeart/2005/8/layout/hierarchy2"/>
    <dgm:cxn modelId="{BD74FBAD-C913-4FF6-813D-6DB16957C09C}" type="presOf" srcId="{9E825B4F-C960-4242-8D6A-61C0B85F9B32}" destId="{4D925CD4-192C-48EA-9FDE-5B69C2B5A98B}" srcOrd="1" destOrd="0" presId="urn:microsoft.com/office/officeart/2005/8/layout/hierarchy2"/>
    <dgm:cxn modelId="{961A0D64-C2D7-4505-9332-EF9C93403125}" type="presOf" srcId="{C438F35C-F917-4118-8811-C2444550B808}" destId="{9B92FAF5-294B-4871-9643-71EF3EB9579B}" srcOrd="0" destOrd="0" presId="urn:microsoft.com/office/officeart/2005/8/layout/hierarchy2"/>
    <dgm:cxn modelId="{C31BE3EA-358B-4808-B096-D68915C40CC6}" type="presOf" srcId="{84A9597D-7552-444E-8BE6-9C84F7623182}" destId="{C34D23D3-89E2-4261-8E58-1863A7ABCA13}" srcOrd="1" destOrd="0" presId="urn:microsoft.com/office/officeart/2005/8/layout/hierarchy2"/>
    <dgm:cxn modelId="{1E35482B-5B07-49CA-9723-DEBCA2FCBDDF}" type="presOf" srcId="{C7553CD9-5AE9-4ED0-8733-9BDDE08106B5}" destId="{7CCD4BF4-00EF-4870-96F8-1FD9C8080A17}" srcOrd="0" destOrd="0" presId="urn:microsoft.com/office/officeart/2005/8/layout/hierarchy2"/>
    <dgm:cxn modelId="{F8039764-8A79-4E09-9DD5-E705F1C7E715}" type="presOf" srcId="{FBC5B586-E9EE-4631-9FB3-7C8C14F81BB5}" destId="{3EC45E3F-CAFF-420A-BC18-7685D99E00FD}" srcOrd="0" destOrd="0" presId="urn:microsoft.com/office/officeart/2005/8/layout/hierarchy2"/>
    <dgm:cxn modelId="{3F15A224-68C7-4418-AD7F-EEEDF8A1E925}" type="presOf" srcId="{6B9EEED6-9DE9-4F82-A2F9-05B08BCE8FA9}" destId="{B4653B1F-015A-4A35-A8C1-5FFE2F5C2F8D}" srcOrd="0" destOrd="0" presId="urn:microsoft.com/office/officeart/2005/8/layout/hierarchy2"/>
    <dgm:cxn modelId="{9E73AD09-D32E-4C20-9D6D-C34BAADC89CA}" type="presOf" srcId="{341BA473-272D-47D8-8F3C-D9A0D200CD62}" destId="{8EED3EA0-60B1-49C8-9888-44B8B9D5E215}" srcOrd="0" destOrd="0" presId="urn:microsoft.com/office/officeart/2005/8/layout/hierarchy2"/>
    <dgm:cxn modelId="{E5C5066E-9CCD-4BF9-9AA0-ED5CA6D79835}" type="presOf" srcId="{B066F87C-B56D-4012-8D8B-1CC509057132}" destId="{121B6A6C-F814-45ED-9157-B257DBE69AFE}" srcOrd="0" destOrd="0" presId="urn:microsoft.com/office/officeart/2005/8/layout/hierarchy2"/>
    <dgm:cxn modelId="{633765A0-FD09-4943-AF67-B7F1D2B0A1E8}" srcId="{C1316E0D-D73F-41E1-9B62-5002EDC1487B}" destId="{569BA9DF-854D-457C-9B58-5BBF259730D2}" srcOrd="0" destOrd="0" parTransId="{C438F35C-F917-4118-8811-C2444550B808}" sibTransId="{91F97C29-5BB9-4738-AB1F-CF6DF5ECBFE9}"/>
    <dgm:cxn modelId="{82B23562-4C16-48EE-8409-02E25518CE10}" type="presOf" srcId="{8AA46ED1-77B2-4542-BFAF-40F46B78A9F9}" destId="{C384B663-71F6-4FE0-8F1E-623A30EA8C5A}" srcOrd="0" destOrd="0" presId="urn:microsoft.com/office/officeart/2005/8/layout/hierarchy2"/>
    <dgm:cxn modelId="{0F8DB224-FC1C-4079-8658-304457EA3031}" srcId="{FB523CC2-9EB5-4A25-9B39-28FCED675336}" destId="{7503AB6B-DE44-49FB-83D4-48CB0DC904F1}" srcOrd="1" destOrd="0" parTransId="{6163232D-A6B2-4772-B012-C4E974AE6779}" sibTransId="{54FBFBE4-88C6-4FB0-AEBE-B492AB907CD8}"/>
    <dgm:cxn modelId="{F4547BA6-6D9C-49D2-BE6F-8CE0EFD76D58}" type="presOf" srcId="{84A9597D-7552-444E-8BE6-9C84F7623182}" destId="{494818CB-ACF2-4FB0-AC5A-D504D6EFC31F}" srcOrd="0" destOrd="0" presId="urn:microsoft.com/office/officeart/2005/8/layout/hierarchy2"/>
    <dgm:cxn modelId="{73093887-B449-463B-89ED-E425B93BA778}" srcId="{FB523CC2-9EB5-4A25-9B39-28FCED675336}" destId="{E471DF0C-A03B-440C-B561-7D528101E20B}" srcOrd="3" destOrd="0" parTransId="{D88ED62C-7545-49D6-B84D-E9FFA673E91C}" sibTransId="{D087766F-1DB7-46EF-B2CF-0D1D535864CD}"/>
    <dgm:cxn modelId="{233CDAB2-F999-4985-BA7B-65AEF99909DB}" type="presOf" srcId="{C1316E0D-D73F-41E1-9B62-5002EDC1487B}" destId="{60213257-446E-4469-8B07-565E43436746}" srcOrd="0" destOrd="0" presId="urn:microsoft.com/office/officeart/2005/8/layout/hierarchy2"/>
    <dgm:cxn modelId="{AC6D931E-AEFF-4936-8B73-7D3A15BB0C6B}" type="presOf" srcId="{FBC5B586-E9EE-4631-9FB3-7C8C14F81BB5}" destId="{B390B06F-2DAE-40A7-A8CE-D5B58C0FA84B}" srcOrd="1" destOrd="0" presId="urn:microsoft.com/office/officeart/2005/8/layout/hierarchy2"/>
    <dgm:cxn modelId="{75C843D9-DD78-4B27-B166-EC05D8D471C5}" type="presOf" srcId="{0905A934-0CA1-4D49-BDB7-00C5399C8B0C}" destId="{5CA1B256-D4F4-42F7-933F-743F003BDDB9}" srcOrd="0" destOrd="0" presId="urn:microsoft.com/office/officeart/2005/8/layout/hierarchy2"/>
    <dgm:cxn modelId="{18881C6C-2DB0-4DA9-B0BF-B29F432B11B7}" srcId="{569BA9DF-854D-457C-9B58-5BBF259730D2}" destId="{9FC9D020-D933-4178-896B-704ADB31F1DE}" srcOrd="0" destOrd="0" parTransId="{61E74D43-57C7-4F4E-AAB0-5F082ABB782C}" sibTransId="{8885BFE2-DA2B-4C46-85F8-46E77E19749F}"/>
    <dgm:cxn modelId="{DC3CEA3A-7316-402F-98BF-C6AD18716B4D}" type="presOf" srcId="{D88ED62C-7545-49D6-B84D-E9FFA673E91C}" destId="{9A3DB99B-5BF6-4287-9D21-6D5BBBF22CC5}" srcOrd="0" destOrd="0" presId="urn:microsoft.com/office/officeart/2005/8/layout/hierarchy2"/>
    <dgm:cxn modelId="{F076D891-5257-43AF-8810-565418B86B7B}" type="presOf" srcId="{D88ED62C-7545-49D6-B84D-E9FFA673E91C}" destId="{D4C142A3-A60A-4635-A62C-F61E8CDB35B4}" srcOrd="1" destOrd="0" presId="urn:microsoft.com/office/officeart/2005/8/layout/hierarchy2"/>
    <dgm:cxn modelId="{4003CF61-6C8E-4393-A13F-DB09F52FCFC6}" type="presOf" srcId="{F40791A0-ECF0-48DC-A81A-F8F8DC6D4F4B}" destId="{151B8DAB-1D49-463C-AF16-622E04566810}" srcOrd="1" destOrd="0" presId="urn:microsoft.com/office/officeart/2005/8/layout/hierarchy2"/>
    <dgm:cxn modelId="{E6009A8F-E708-4080-AD6C-41220F737A82}" type="presOf" srcId="{6C5E55AD-2155-4FA4-AD3A-49950180CB72}" destId="{BA216134-476E-450F-9D1D-9F9322F64542}" srcOrd="0" destOrd="0" presId="urn:microsoft.com/office/officeart/2005/8/layout/hierarchy2"/>
    <dgm:cxn modelId="{F6C0C1B9-4935-4F9E-AA0B-C1BB7B787860}" type="presOf" srcId="{61E74D43-57C7-4F4E-AAB0-5F082ABB782C}" destId="{8F13881A-529D-4836-9EEA-C86DC0B67A25}" srcOrd="1" destOrd="0" presId="urn:microsoft.com/office/officeart/2005/8/layout/hierarchy2"/>
    <dgm:cxn modelId="{BD8BAC65-237F-4BB8-9C32-B2966EBDE696}" type="presOf" srcId="{9FC9D020-D933-4178-896B-704ADB31F1DE}" destId="{5E4C887F-8438-4FC6-A117-FB4CAEA908B0}" srcOrd="0" destOrd="0" presId="urn:microsoft.com/office/officeart/2005/8/layout/hierarchy2"/>
    <dgm:cxn modelId="{4C986E54-9A19-4F31-92D5-FEA3A0A004F5}" type="presOf" srcId="{C9A16CB1-D861-4561-ACE6-9507F0F9A2AB}" destId="{35D70A3D-EB54-472F-8B74-6F842D6B72BF}" srcOrd="1" destOrd="0" presId="urn:microsoft.com/office/officeart/2005/8/layout/hierarchy2"/>
    <dgm:cxn modelId="{00609754-FA2C-4911-AA86-86F31F21BB5F}" type="presOf" srcId="{1635C49E-66C3-4DDA-A44A-1684947B2845}" destId="{0E8010C0-4871-4DDB-AE78-A6A17071791C}" srcOrd="0" destOrd="0" presId="urn:microsoft.com/office/officeart/2005/8/layout/hierarchy2"/>
    <dgm:cxn modelId="{544BAC0A-2F72-4143-AD0E-0C4E72D87458}" type="presOf" srcId="{1635C49E-66C3-4DDA-A44A-1684947B2845}" destId="{EB29E1DE-EE01-4A35-972D-E533F83E2C09}" srcOrd="1" destOrd="0" presId="urn:microsoft.com/office/officeart/2005/8/layout/hierarchy2"/>
    <dgm:cxn modelId="{D2063717-5E68-425A-8121-C454ABE3F365}" srcId="{C1316E0D-D73F-41E1-9B62-5002EDC1487B}" destId="{E5548AD0-8B50-478D-AEF4-1DD19F510CCA}" srcOrd="1" destOrd="0" parTransId="{6B9EEED6-9DE9-4F82-A2F9-05B08BCE8FA9}" sibTransId="{D419C11A-2042-4124-97F4-1BB2C01979FF}"/>
    <dgm:cxn modelId="{DE325878-636B-41F6-ABC1-9B962BA6A970}" type="presOf" srcId="{7D09A578-D5E3-46B0-BDE5-E1E52E106C62}" destId="{D0F78036-6A27-44EF-8956-788E5D94B77B}" srcOrd="0" destOrd="0" presId="urn:microsoft.com/office/officeart/2005/8/layout/hierarchy2"/>
    <dgm:cxn modelId="{0234066A-CDF1-4B45-B0C3-81E820C5A9C5}" type="presOf" srcId="{C438F35C-F917-4118-8811-C2444550B808}" destId="{D6F593DD-2734-41B6-9F40-C7236AB48C76}" srcOrd="1" destOrd="0" presId="urn:microsoft.com/office/officeart/2005/8/layout/hierarchy2"/>
    <dgm:cxn modelId="{0DF10260-4F5B-4323-9105-863BAE797A34}" type="presOf" srcId="{8AD4CB01-D220-4450-9CFA-EF598AF27057}" destId="{8BCA2CFD-6281-45D2-807C-CD93FAEF30CF}" srcOrd="1" destOrd="0" presId="urn:microsoft.com/office/officeart/2005/8/layout/hierarchy2"/>
    <dgm:cxn modelId="{8E67E6D4-43E5-4444-80EF-BBD7E5B61C38}" srcId="{3491A4F6-41EC-4820-B513-1E97A7AF7C8B}" destId="{76A90609-072F-4459-B2FA-295E64BCD0E5}" srcOrd="0" destOrd="0" parTransId="{9A063FB3-F56F-42CB-A5F2-DC79C6BCCE91}" sibTransId="{8B2C44A6-ADE5-41C9-9A64-6C01A186770F}"/>
    <dgm:cxn modelId="{A16205AE-D51D-4F01-9A79-5331A275B74E}" type="presOf" srcId="{8AD4CB01-D220-4450-9CFA-EF598AF27057}" destId="{3FBE1C63-28CB-4E1A-A99B-6EE8633032A9}" srcOrd="0" destOrd="0" presId="urn:microsoft.com/office/officeart/2005/8/layout/hierarchy2"/>
    <dgm:cxn modelId="{6D023B76-022C-49AD-8D3C-8F2056345247}" srcId="{108CAFC5-13E3-41F6-A5EA-A474A3951DE8}" destId="{862B2E71-662B-4901-ACF6-6B6C00BFAE31}" srcOrd="0" destOrd="0" parTransId="{F40791A0-ECF0-48DC-A81A-F8F8DC6D4F4B}" sibTransId="{FFF5E559-12CF-4ECC-AA91-BC3314005380}"/>
    <dgm:cxn modelId="{4556DBA8-0CF9-45C3-ADD6-4C16F8A30FE1}" srcId="{FB523CC2-9EB5-4A25-9B39-28FCED675336}" destId="{6B1768FA-38BD-4D73-93A7-8AFB2A8476EA}" srcOrd="2" destOrd="0" parTransId="{9E825B4F-C960-4242-8D6A-61C0B85F9B32}" sibTransId="{1B9039ED-F366-4175-9EFC-9D000BA9DF49}"/>
    <dgm:cxn modelId="{90FB899B-3AA0-4D21-9075-BBE152B1F045}" type="presOf" srcId="{61E74D43-57C7-4F4E-AAB0-5F082ABB782C}" destId="{17F60877-C324-482A-9CE5-B6B2BAAED608}" srcOrd="0" destOrd="0" presId="urn:microsoft.com/office/officeart/2005/8/layout/hierarchy2"/>
    <dgm:cxn modelId="{8692D4C5-AD9A-4A48-A985-0535F25D1F5A}" type="presOf" srcId="{6163232D-A6B2-4772-B012-C4E974AE6779}" destId="{AD7CF9F7-8FE1-495F-9B27-5FFD819526E1}" srcOrd="0" destOrd="0" presId="urn:microsoft.com/office/officeart/2005/8/layout/hierarchy2"/>
    <dgm:cxn modelId="{3AFA3978-0B51-4CEC-B49B-904E2597FB49}" type="presOf" srcId="{9A063FB3-F56F-42CB-A5F2-DC79C6BCCE91}" destId="{40591840-0D3A-4811-A987-325EC76CACAA}" srcOrd="1" destOrd="0" presId="urn:microsoft.com/office/officeart/2005/8/layout/hierarchy2"/>
    <dgm:cxn modelId="{BF903117-339E-4A31-B846-016CF6AC7517}" type="presOf" srcId="{E471DF0C-A03B-440C-B561-7D528101E20B}" destId="{32B98026-D8C0-4567-9E86-FF5484F43DBC}" srcOrd="0" destOrd="0" presId="urn:microsoft.com/office/officeart/2005/8/layout/hierarchy2"/>
    <dgm:cxn modelId="{422E31A9-97CE-4B8C-935F-54E0C85BE4EB}" type="presOf" srcId="{CCE5B335-8155-44DC-A368-E00499F37840}" destId="{7670820C-358D-45E1-9BBE-3171F912765A}" srcOrd="0" destOrd="0" presId="urn:microsoft.com/office/officeart/2005/8/layout/hierarchy2"/>
    <dgm:cxn modelId="{CDD5D5B3-EC42-489B-A19C-C4B4DCE9DD76}" type="presOf" srcId="{108CAFC5-13E3-41F6-A5EA-A474A3951DE8}" destId="{2A622F96-CED7-4A0C-9930-ECB59989CF1F}" srcOrd="0" destOrd="0" presId="urn:microsoft.com/office/officeart/2005/8/layout/hierarchy2"/>
    <dgm:cxn modelId="{37FCCFF8-2037-471F-A4DB-4D213D630A3D}" type="presOf" srcId="{B066F87C-B56D-4012-8D8B-1CC509057132}" destId="{DEFABE71-55A1-4E86-83A6-459C206DD266}" srcOrd="1" destOrd="0" presId="urn:microsoft.com/office/officeart/2005/8/layout/hierarchy2"/>
    <dgm:cxn modelId="{0D84793C-BD4F-4F65-ACD5-3B41ACF3F3B3}" type="presOf" srcId="{7503AB6B-DE44-49FB-83D4-48CB0DC904F1}" destId="{CA550300-9D24-4955-A6DB-474C4D6CCC86}" srcOrd="0" destOrd="0" presId="urn:microsoft.com/office/officeart/2005/8/layout/hierarchy2"/>
    <dgm:cxn modelId="{82934786-E552-40EF-8224-33391C7B0AA9}" type="presOf" srcId="{3491A4F6-41EC-4820-B513-1E97A7AF7C8B}" destId="{CBC64F76-1A77-4785-BB14-5C10566D2C7B}" srcOrd="0" destOrd="0" presId="urn:microsoft.com/office/officeart/2005/8/layout/hierarchy2"/>
    <dgm:cxn modelId="{74ADD68A-EA14-4A22-8FC1-2ED686CC3968}" type="presOf" srcId="{A490C5D6-C528-4E54-86C2-01E07C78F3B1}" destId="{25863E55-C957-40F5-95C8-217782146CCE}" srcOrd="1" destOrd="0" presId="urn:microsoft.com/office/officeart/2005/8/layout/hierarchy2"/>
    <dgm:cxn modelId="{19D874E1-0363-4A39-99C7-53E81A5813FE}" type="presOf" srcId="{F40791A0-ECF0-48DC-A81A-F8F8DC6D4F4B}" destId="{D4BBEF4B-42AA-4743-B4CD-8B621DBC1AB7}" srcOrd="0" destOrd="0" presId="urn:microsoft.com/office/officeart/2005/8/layout/hierarchy2"/>
    <dgm:cxn modelId="{3D10311E-1D49-4BCF-853E-8CB67255B384}" srcId="{FB523CC2-9EB5-4A25-9B39-28FCED675336}" destId="{3491A4F6-41EC-4820-B513-1E97A7AF7C8B}" srcOrd="0" destOrd="0" parTransId="{C9A16CB1-D861-4561-ACE6-9507F0F9A2AB}" sibTransId="{87BAB41E-B242-4E0D-8B2E-D8455E62C54D}"/>
    <dgm:cxn modelId="{EB7EC8F2-CDD3-4226-AD28-81E1A846ECA3}" type="presOf" srcId="{FB523CC2-9EB5-4A25-9B39-28FCED675336}" destId="{409B4438-012A-4F70-98C6-AFC98BD7A5ED}" srcOrd="0" destOrd="0" presId="urn:microsoft.com/office/officeart/2005/8/layout/hierarchy2"/>
    <dgm:cxn modelId="{2690FC76-4381-4396-948D-16532BAF9950}" srcId="{E5548AD0-8B50-478D-AEF4-1DD19F510CCA}" destId="{33483CC1-BF2B-4F1C-B0EA-271B990547EE}" srcOrd="0" destOrd="0" parTransId="{A490C5D6-C528-4E54-86C2-01E07C78F3B1}" sibTransId="{1F8EDCD6-7F29-4F10-B1D2-F622CB4E9AB5}"/>
    <dgm:cxn modelId="{579BA454-1769-4E3D-9464-A56892D4657B}" type="presOf" srcId="{569BA9DF-854D-457C-9B58-5BBF259730D2}" destId="{AF8D259F-B9AC-450B-A665-AD36F52ABAB7}" srcOrd="0" destOrd="0" presId="urn:microsoft.com/office/officeart/2005/8/layout/hierarchy2"/>
    <dgm:cxn modelId="{284DCC78-1B65-4006-ADA8-3A4C7B2D327F}" type="presOf" srcId="{E5548AD0-8B50-478D-AEF4-1DD19F510CCA}" destId="{09D446F0-E1A0-4CCC-B133-C971AC499714}" srcOrd="0" destOrd="0" presId="urn:microsoft.com/office/officeart/2005/8/layout/hierarchy2"/>
    <dgm:cxn modelId="{A46E393A-18AF-4ADC-9DD1-6ED6136F76D1}" type="presOf" srcId="{76A90609-072F-4459-B2FA-295E64BCD0E5}" destId="{0E315547-6511-4896-9F61-655D7A09D4B8}" srcOrd="0" destOrd="0" presId="urn:microsoft.com/office/officeart/2005/8/layout/hierarchy2"/>
    <dgm:cxn modelId="{C6DB1DD0-02F1-479E-A4F0-4D69B7A2F06F}" srcId="{FB523CC2-9EB5-4A25-9B39-28FCED675336}" destId="{4095A28B-CF9D-4C67-994C-959DDA658EB0}" srcOrd="4" destOrd="0" parTransId="{84A9597D-7552-444E-8BE6-9C84F7623182}" sibTransId="{D63357AF-84B9-40A7-95F5-D25B920A96FD}"/>
    <dgm:cxn modelId="{3692DA5D-262E-419A-A40E-ED69E9B2B381}" srcId="{FB523CC2-9EB5-4A25-9B39-28FCED675336}" destId="{7D09A578-D5E3-46B0-BDE5-E1E52E106C62}" srcOrd="6" destOrd="0" parTransId="{CCE5B335-8155-44DC-A368-E00499F37840}" sibTransId="{DBF778F4-FC9E-467A-92C1-4C0C0AAEBC0E}"/>
    <dgm:cxn modelId="{4C3B95FC-69FB-413F-BB40-94AFF3603F85}" srcId="{3491A4F6-41EC-4820-B513-1E97A7AF7C8B}" destId="{5D4CEEA5-1B5E-4B72-8CFE-83034F725292}" srcOrd="1" destOrd="0" parTransId="{B066F87C-B56D-4012-8D8B-1CC509057132}" sibTransId="{802CDC1D-81F8-476C-ADF8-DE3A99319CB5}"/>
    <dgm:cxn modelId="{438A14B6-E04C-438B-B984-477AFA412AF7}" srcId="{8AA46ED1-77B2-4542-BFAF-40F46B78A9F9}" destId="{FB523CC2-9EB5-4A25-9B39-28FCED675336}" srcOrd="0" destOrd="0" parTransId="{2A235EF4-DAA4-4BDC-BB22-D91E1D5D7351}" sibTransId="{9A015D07-C4F3-4887-A39F-7F2AEBA56B4C}"/>
    <dgm:cxn modelId="{24EF60F2-6B0D-48F7-92AE-E8355B16A7E2}" type="presOf" srcId="{C9AB75D0-43C9-48FF-9268-8910450A0638}" destId="{035F5937-CF19-47E9-915F-FD17451E6089}" srcOrd="1" destOrd="0" presId="urn:microsoft.com/office/officeart/2005/8/layout/hierarchy2"/>
    <dgm:cxn modelId="{951A2BCA-36E4-45AD-B709-AE1162CE10C4}" type="presOf" srcId="{A490C5D6-C528-4E54-86C2-01E07C78F3B1}" destId="{7669BC90-C563-4320-881D-726329A40957}" srcOrd="0" destOrd="0" presId="urn:microsoft.com/office/officeart/2005/8/layout/hierarchy2"/>
    <dgm:cxn modelId="{ADC73CCE-17BA-4390-9F0F-9B0D34AE2AEF}" srcId="{4095A28B-CF9D-4C67-994C-959DDA658EB0}" destId="{0905A934-0CA1-4D49-BDB7-00C5399C8B0C}" srcOrd="0" destOrd="0" parTransId="{C7553CD9-5AE9-4ED0-8733-9BDDE08106B5}" sibTransId="{FDA3A568-1F1C-4A77-B174-61D28A65182F}"/>
    <dgm:cxn modelId="{12CC061E-DEE9-4EEC-B446-CDBEACB95F64}" type="presOf" srcId="{862B2E71-662B-4901-ACF6-6B6C00BFAE31}" destId="{91954AB5-1F19-49DF-B9FE-B44487FD9C9B}" srcOrd="0" destOrd="0" presId="urn:microsoft.com/office/officeart/2005/8/layout/hierarchy2"/>
    <dgm:cxn modelId="{3F12B9F6-9A3B-4406-8B08-CD3AB726E2B2}" type="presOf" srcId="{6B9EEED6-9DE9-4F82-A2F9-05B08BCE8FA9}" destId="{73A9DDA3-E8E4-4326-9190-E782029FE6F7}" srcOrd="1" destOrd="0" presId="urn:microsoft.com/office/officeart/2005/8/layout/hierarchy2"/>
    <dgm:cxn modelId="{B54D058C-A629-41EF-80D8-18D556774F8E}" srcId="{FB523CC2-9EB5-4A25-9B39-28FCED675336}" destId="{C1316E0D-D73F-41E1-9B62-5002EDC1487B}" srcOrd="5" destOrd="0" parTransId="{FBC5B586-E9EE-4631-9FB3-7C8C14F81BB5}" sibTransId="{123F69BE-07CA-4198-B462-CA914B9A854D}"/>
    <dgm:cxn modelId="{8B53AB7F-74A1-4BCA-969E-70688428431C}" type="presParOf" srcId="{C384B663-71F6-4FE0-8F1E-623A30EA8C5A}" destId="{71BD2867-2681-4428-B283-7963B3931B28}" srcOrd="0" destOrd="0" presId="urn:microsoft.com/office/officeart/2005/8/layout/hierarchy2"/>
    <dgm:cxn modelId="{5948B135-A5B0-4542-9097-D0D7B98A8367}" type="presParOf" srcId="{71BD2867-2681-4428-B283-7963B3931B28}" destId="{409B4438-012A-4F70-98C6-AFC98BD7A5ED}" srcOrd="0" destOrd="0" presId="urn:microsoft.com/office/officeart/2005/8/layout/hierarchy2"/>
    <dgm:cxn modelId="{890B023B-8AE8-40FC-9E2C-A222486864E2}" type="presParOf" srcId="{71BD2867-2681-4428-B283-7963B3931B28}" destId="{A07DEF6E-7C99-4934-91A9-EF128A2A0747}" srcOrd="1" destOrd="0" presId="urn:microsoft.com/office/officeart/2005/8/layout/hierarchy2"/>
    <dgm:cxn modelId="{76913FBB-4C5D-451A-A56A-3F07D002EB91}" type="presParOf" srcId="{A07DEF6E-7C99-4934-91A9-EF128A2A0747}" destId="{56096A78-A8AD-4988-BD79-FB4FBC662509}" srcOrd="0" destOrd="0" presId="urn:microsoft.com/office/officeart/2005/8/layout/hierarchy2"/>
    <dgm:cxn modelId="{1B1120E4-BC84-4D07-BD37-82D7A3327869}" type="presParOf" srcId="{56096A78-A8AD-4988-BD79-FB4FBC662509}" destId="{35D70A3D-EB54-472F-8B74-6F842D6B72BF}" srcOrd="0" destOrd="0" presId="urn:microsoft.com/office/officeart/2005/8/layout/hierarchy2"/>
    <dgm:cxn modelId="{593A52CE-23BC-4088-98A5-807E37DFA9DB}" type="presParOf" srcId="{A07DEF6E-7C99-4934-91A9-EF128A2A0747}" destId="{D15DC6B4-973F-4235-8CD8-ACF820A1AFBF}" srcOrd="1" destOrd="0" presId="urn:microsoft.com/office/officeart/2005/8/layout/hierarchy2"/>
    <dgm:cxn modelId="{942C0179-0740-4370-9319-1327392311B1}" type="presParOf" srcId="{D15DC6B4-973F-4235-8CD8-ACF820A1AFBF}" destId="{CBC64F76-1A77-4785-BB14-5C10566D2C7B}" srcOrd="0" destOrd="0" presId="urn:microsoft.com/office/officeart/2005/8/layout/hierarchy2"/>
    <dgm:cxn modelId="{14A3B7F3-AE89-4A48-9041-CDC8F70CBDBA}" type="presParOf" srcId="{D15DC6B4-973F-4235-8CD8-ACF820A1AFBF}" destId="{0A4283D4-4D44-47C4-BD00-8DAEB789DED8}" srcOrd="1" destOrd="0" presId="urn:microsoft.com/office/officeart/2005/8/layout/hierarchy2"/>
    <dgm:cxn modelId="{332B9B56-BA10-46CB-92A4-31231C206224}" type="presParOf" srcId="{0A4283D4-4D44-47C4-BD00-8DAEB789DED8}" destId="{8A06CCB5-2272-44E1-99F7-05F130C2A054}" srcOrd="0" destOrd="0" presId="urn:microsoft.com/office/officeart/2005/8/layout/hierarchy2"/>
    <dgm:cxn modelId="{B0A03880-A534-48B6-AD44-D0A2254BE514}" type="presParOf" srcId="{8A06CCB5-2272-44E1-99F7-05F130C2A054}" destId="{40591840-0D3A-4811-A987-325EC76CACAA}" srcOrd="0" destOrd="0" presId="urn:microsoft.com/office/officeart/2005/8/layout/hierarchy2"/>
    <dgm:cxn modelId="{D93E9FBA-1C8D-4221-89E7-79E451D839D0}" type="presParOf" srcId="{0A4283D4-4D44-47C4-BD00-8DAEB789DED8}" destId="{C617CFA6-8EFD-4C09-88F5-F5E06541DE7B}" srcOrd="1" destOrd="0" presId="urn:microsoft.com/office/officeart/2005/8/layout/hierarchy2"/>
    <dgm:cxn modelId="{17717208-93A9-4C9C-AF79-BC447910A69C}" type="presParOf" srcId="{C617CFA6-8EFD-4C09-88F5-F5E06541DE7B}" destId="{0E315547-6511-4896-9F61-655D7A09D4B8}" srcOrd="0" destOrd="0" presId="urn:microsoft.com/office/officeart/2005/8/layout/hierarchy2"/>
    <dgm:cxn modelId="{50FDF906-174F-4190-B4FB-B2879BBB609F}" type="presParOf" srcId="{C617CFA6-8EFD-4C09-88F5-F5E06541DE7B}" destId="{6226DE3D-7618-4F60-9A26-93E334AEE1DD}" srcOrd="1" destOrd="0" presId="urn:microsoft.com/office/officeart/2005/8/layout/hierarchy2"/>
    <dgm:cxn modelId="{02DF5497-BBE3-493C-835A-0823B31615C4}" type="presParOf" srcId="{0A4283D4-4D44-47C4-BD00-8DAEB789DED8}" destId="{121B6A6C-F814-45ED-9157-B257DBE69AFE}" srcOrd="2" destOrd="0" presId="urn:microsoft.com/office/officeart/2005/8/layout/hierarchy2"/>
    <dgm:cxn modelId="{2D4C9E0E-8DF3-4856-8392-BF92867E9B3B}" type="presParOf" srcId="{121B6A6C-F814-45ED-9157-B257DBE69AFE}" destId="{DEFABE71-55A1-4E86-83A6-459C206DD266}" srcOrd="0" destOrd="0" presId="urn:microsoft.com/office/officeart/2005/8/layout/hierarchy2"/>
    <dgm:cxn modelId="{A996E415-10F5-4DB8-A018-74B66E5D9EB9}" type="presParOf" srcId="{0A4283D4-4D44-47C4-BD00-8DAEB789DED8}" destId="{1CD8746F-023F-4363-876E-1B25B2F70B71}" srcOrd="3" destOrd="0" presId="urn:microsoft.com/office/officeart/2005/8/layout/hierarchy2"/>
    <dgm:cxn modelId="{54FA9594-1B5B-4367-9C04-6BD9ACAFA963}" type="presParOf" srcId="{1CD8746F-023F-4363-876E-1B25B2F70B71}" destId="{748DD175-55C7-439B-934E-A465A958E7BB}" srcOrd="0" destOrd="0" presId="urn:microsoft.com/office/officeart/2005/8/layout/hierarchy2"/>
    <dgm:cxn modelId="{EF10DAE0-84EC-4E41-946D-0363FFACFDFB}" type="presParOf" srcId="{1CD8746F-023F-4363-876E-1B25B2F70B71}" destId="{CE3A6FAE-5888-4113-BD2E-B0B065866EB1}" srcOrd="1" destOrd="0" presId="urn:microsoft.com/office/officeart/2005/8/layout/hierarchy2"/>
    <dgm:cxn modelId="{1742F974-7EFA-42C9-9CC3-DCD7D194C5F8}" type="presParOf" srcId="{A07DEF6E-7C99-4934-91A9-EF128A2A0747}" destId="{AD7CF9F7-8FE1-495F-9B27-5FFD819526E1}" srcOrd="2" destOrd="0" presId="urn:microsoft.com/office/officeart/2005/8/layout/hierarchy2"/>
    <dgm:cxn modelId="{AB3A5912-1E4D-40F1-91E7-41D94A5030AF}" type="presParOf" srcId="{AD7CF9F7-8FE1-495F-9B27-5FFD819526E1}" destId="{E004F419-5D02-4726-86E7-5386F347F467}" srcOrd="0" destOrd="0" presId="urn:microsoft.com/office/officeart/2005/8/layout/hierarchy2"/>
    <dgm:cxn modelId="{3EBC2123-E537-4933-AC0C-97329301B30D}" type="presParOf" srcId="{A07DEF6E-7C99-4934-91A9-EF128A2A0747}" destId="{ED832FCA-CFDB-43EC-8315-5C54FCEEE6E5}" srcOrd="3" destOrd="0" presId="urn:microsoft.com/office/officeart/2005/8/layout/hierarchy2"/>
    <dgm:cxn modelId="{9C046FFC-7155-42FA-9F9D-CA71B8562F69}" type="presParOf" srcId="{ED832FCA-CFDB-43EC-8315-5C54FCEEE6E5}" destId="{CA550300-9D24-4955-A6DB-474C4D6CCC86}" srcOrd="0" destOrd="0" presId="urn:microsoft.com/office/officeart/2005/8/layout/hierarchy2"/>
    <dgm:cxn modelId="{5FD84048-46D4-4D76-A506-26ED45D357D8}" type="presParOf" srcId="{ED832FCA-CFDB-43EC-8315-5C54FCEEE6E5}" destId="{C8955D04-660D-4B2D-8529-9EDEEFE05DAE}" srcOrd="1" destOrd="0" presId="urn:microsoft.com/office/officeart/2005/8/layout/hierarchy2"/>
    <dgm:cxn modelId="{5C635BF7-FEAC-43BC-8817-B22F3607AC43}" type="presParOf" srcId="{A07DEF6E-7C99-4934-91A9-EF128A2A0747}" destId="{0702AD35-0EDA-4C9F-8FAD-36B3344B2C20}" srcOrd="4" destOrd="0" presId="urn:microsoft.com/office/officeart/2005/8/layout/hierarchy2"/>
    <dgm:cxn modelId="{99C76B5B-BD8D-44FA-803E-5247FC8959CD}" type="presParOf" srcId="{0702AD35-0EDA-4C9F-8FAD-36B3344B2C20}" destId="{4D925CD4-192C-48EA-9FDE-5B69C2B5A98B}" srcOrd="0" destOrd="0" presId="urn:microsoft.com/office/officeart/2005/8/layout/hierarchy2"/>
    <dgm:cxn modelId="{9D7220DA-A104-4565-AFD0-D56C339C5994}" type="presParOf" srcId="{A07DEF6E-7C99-4934-91A9-EF128A2A0747}" destId="{BFB2A096-A94A-41AB-A477-E631B82E8F9F}" srcOrd="5" destOrd="0" presId="urn:microsoft.com/office/officeart/2005/8/layout/hierarchy2"/>
    <dgm:cxn modelId="{7CC15CBC-A83E-4B61-8449-093B310170B1}" type="presParOf" srcId="{BFB2A096-A94A-41AB-A477-E631B82E8F9F}" destId="{1DD69A3F-F0EF-48C9-BB52-9A41069B793A}" srcOrd="0" destOrd="0" presId="urn:microsoft.com/office/officeart/2005/8/layout/hierarchy2"/>
    <dgm:cxn modelId="{5F7F66DB-44F7-46B1-8202-4695E40D4A46}" type="presParOf" srcId="{BFB2A096-A94A-41AB-A477-E631B82E8F9F}" destId="{3E3C9F65-AB7F-431F-9C36-17042348CF86}" srcOrd="1" destOrd="0" presId="urn:microsoft.com/office/officeart/2005/8/layout/hierarchy2"/>
    <dgm:cxn modelId="{D43FC572-42E4-41A8-B509-ACC53602DDC0}" type="presParOf" srcId="{A07DEF6E-7C99-4934-91A9-EF128A2A0747}" destId="{9A3DB99B-5BF6-4287-9D21-6D5BBBF22CC5}" srcOrd="6" destOrd="0" presId="urn:microsoft.com/office/officeart/2005/8/layout/hierarchy2"/>
    <dgm:cxn modelId="{6FB613DC-32AA-4D43-936F-15D68999326E}" type="presParOf" srcId="{9A3DB99B-5BF6-4287-9D21-6D5BBBF22CC5}" destId="{D4C142A3-A60A-4635-A62C-F61E8CDB35B4}" srcOrd="0" destOrd="0" presId="urn:microsoft.com/office/officeart/2005/8/layout/hierarchy2"/>
    <dgm:cxn modelId="{04FDCE82-3C82-47AA-95CE-1E492C43D3F6}" type="presParOf" srcId="{A07DEF6E-7C99-4934-91A9-EF128A2A0747}" destId="{F0CE763E-686B-4ED4-BF79-127F409744AC}" srcOrd="7" destOrd="0" presId="urn:microsoft.com/office/officeart/2005/8/layout/hierarchy2"/>
    <dgm:cxn modelId="{C1B8D5B8-6B0D-4BE9-810F-33DE83B433DB}" type="presParOf" srcId="{F0CE763E-686B-4ED4-BF79-127F409744AC}" destId="{32B98026-D8C0-4567-9E86-FF5484F43DBC}" srcOrd="0" destOrd="0" presId="urn:microsoft.com/office/officeart/2005/8/layout/hierarchy2"/>
    <dgm:cxn modelId="{1E8FF0D3-33EE-407F-B416-1B48FA8BE552}" type="presParOf" srcId="{F0CE763E-686B-4ED4-BF79-127F409744AC}" destId="{9FCC667D-3FB8-43FE-B6BB-CB7935F8E5E0}" srcOrd="1" destOrd="0" presId="urn:microsoft.com/office/officeart/2005/8/layout/hierarchy2"/>
    <dgm:cxn modelId="{11528354-A599-4AB2-9ECA-A290BEC304F9}" type="presParOf" srcId="{9FCC667D-3FB8-43FE-B6BB-CB7935F8E5E0}" destId="{3FBE1C63-28CB-4E1A-A99B-6EE8633032A9}" srcOrd="0" destOrd="0" presId="urn:microsoft.com/office/officeart/2005/8/layout/hierarchy2"/>
    <dgm:cxn modelId="{0F33A745-4A40-479A-B9E5-C8AF6CD407A7}" type="presParOf" srcId="{3FBE1C63-28CB-4E1A-A99B-6EE8633032A9}" destId="{8BCA2CFD-6281-45D2-807C-CD93FAEF30CF}" srcOrd="0" destOrd="0" presId="urn:microsoft.com/office/officeart/2005/8/layout/hierarchy2"/>
    <dgm:cxn modelId="{C34E259E-DDCA-4912-8226-A9F0A9127F3B}" type="presParOf" srcId="{9FCC667D-3FB8-43FE-B6BB-CB7935F8E5E0}" destId="{F5877B6D-FE48-45E5-91EA-A1E62F610319}" srcOrd="1" destOrd="0" presId="urn:microsoft.com/office/officeart/2005/8/layout/hierarchy2"/>
    <dgm:cxn modelId="{E97EC797-6D49-4763-97B5-602193FAC056}" type="presParOf" srcId="{F5877B6D-FE48-45E5-91EA-A1E62F610319}" destId="{2A622F96-CED7-4A0C-9930-ECB59989CF1F}" srcOrd="0" destOrd="0" presId="urn:microsoft.com/office/officeart/2005/8/layout/hierarchy2"/>
    <dgm:cxn modelId="{4451B5A1-B7FD-435D-931A-D8040F5C254C}" type="presParOf" srcId="{F5877B6D-FE48-45E5-91EA-A1E62F610319}" destId="{8F70709B-A3E9-4F8A-861B-293110534A41}" srcOrd="1" destOrd="0" presId="urn:microsoft.com/office/officeart/2005/8/layout/hierarchy2"/>
    <dgm:cxn modelId="{78C0B378-AEC4-4AA9-8B4E-4930102A40EF}" type="presParOf" srcId="{8F70709B-A3E9-4F8A-861B-293110534A41}" destId="{D4BBEF4B-42AA-4743-B4CD-8B621DBC1AB7}" srcOrd="0" destOrd="0" presId="urn:microsoft.com/office/officeart/2005/8/layout/hierarchy2"/>
    <dgm:cxn modelId="{EFE1400E-865B-452D-B79F-3A261839CFB6}" type="presParOf" srcId="{D4BBEF4B-42AA-4743-B4CD-8B621DBC1AB7}" destId="{151B8DAB-1D49-463C-AF16-622E04566810}" srcOrd="0" destOrd="0" presId="urn:microsoft.com/office/officeart/2005/8/layout/hierarchy2"/>
    <dgm:cxn modelId="{0A4F691C-8BF1-40C9-AAC3-AEAD27D34DC6}" type="presParOf" srcId="{8F70709B-A3E9-4F8A-861B-293110534A41}" destId="{F8B3672E-5DF6-4FA1-9C05-83AEB3E48330}" srcOrd="1" destOrd="0" presId="urn:microsoft.com/office/officeart/2005/8/layout/hierarchy2"/>
    <dgm:cxn modelId="{40365F35-1569-4405-993A-D67757A04014}" type="presParOf" srcId="{F8B3672E-5DF6-4FA1-9C05-83AEB3E48330}" destId="{91954AB5-1F19-49DF-B9FE-B44487FD9C9B}" srcOrd="0" destOrd="0" presId="urn:microsoft.com/office/officeart/2005/8/layout/hierarchy2"/>
    <dgm:cxn modelId="{66EFD85E-B80D-40FC-9E5E-C44BFB8E96B2}" type="presParOf" srcId="{F8B3672E-5DF6-4FA1-9C05-83AEB3E48330}" destId="{B572A195-8642-497C-90EA-4F9FDA38AC63}" srcOrd="1" destOrd="0" presId="urn:microsoft.com/office/officeart/2005/8/layout/hierarchy2"/>
    <dgm:cxn modelId="{C1058D5A-8B66-42E3-A523-DBB217E5DF6A}" type="presParOf" srcId="{A07DEF6E-7C99-4934-91A9-EF128A2A0747}" destId="{494818CB-ACF2-4FB0-AC5A-D504D6EFC31F}" srcOrd="8" destOrd="0" presId="urn:microsoft.com/office/officeart/2005/8/layout/hierarchy2"/>
    <dgm:cxn modelId="{13D0B427-9563-420C-8F6E-9AC6620A6A19}" type="presParOf" srcId="{494818CB-ACF2-4FB0-AC5A-D504D6EFC31F}" destId="{C34D23D3-89E2-4261-8E58-1863A7ABCA13}" srcOrd="0" destOrd="0" presId="urn:microsoft.com/office/officeart/2005/8/layout/hierarchy2"/>
    <dgm:cxn modelId="{3A740022-B204-4F27-BDCF-9FA0042C6DBB}" type="presParOf" srcId="{A07DEF6E-7C99-4934-91A9-EF128A2A0747}" destId="{CE19DB41-108C-4DC5-9BD8-20A7141B6EB9}" srcOrd="9" destOrd="0" presId="urn:microsoft.com/office/officeart/2005/8/layout/hierarchy2"/>
    <dgm:cxn modelId="{8A14DE74-E493-4436-AEBB-E71FDB817BDC}" type="presParOf" srcId="{CE19DB41-108C-4DC5-9BD8-20A7141B6EB9}" destId="{26E28E97-49E2-4A77-9789-01BE3181F148}" srcOrd="0" destOrd="0" presId="urn:microsoft.com/office/officeart/2005/8/layout/hierarchy2"/>
    <dgm:cxn modelId="{21B24979-8D69-4E20-82E6-1DB1BA56788B}" type="presParOf" srcId="{CE19DB41-108C-4DC5-9BD8-20A7141B6EB9}" destId="{BDF80822-D12E-4DB7-8B17-8D1EEAFAAF87}" srcOrd="1" destOrd="0" presId="urn:microsoft.com/office/officeart/2005/8/layout/hierarchy2"/>
    <dgm:cxn modelId="{E2A4FAF9-2550-426B-B0F1-DF0383E6F388}" type="presParOf" srcId="{BDF80822-D12E-4DB7-8B17-8D1EEAFAAF87}" destId="{7CCD4BF4-00EF-4870-96F8-1FD9C8080A17}" srcOrd="0" destOrd="0" presId="urn:microsoft.com/office/officeart/2005/8/layout/hierarchy2"/>
    <dgm:cxn modelId="{57D53DCB-AECC-4EA8-9F36-03A9A39B4D51}" type="presParOf" srcId="{7CCD4BF4-00EF-4870-96F8-1FD9C8080A17}" destId="{A0E9BB20-D028-431F-9AFB-1C8D6B9C8EA3}" srcOrd="0" destOrd="0" presId="urn:microsoft.com/office/officeart/2005/8/layout/hierarchy2"/>
    <dgm:cxn modelId="{4F3111E0-7B70-46C3-A0B1-A235505C7646}" type="presParOf" srcId="{BDF80822-D12E-4DB7-8B17-8D1EEAFAAF87}" destId="{881178A7-0A74-4AD5-9D9F-4054E29F5629}" srcOrd="1" destOrd="0" presId="urn:microsoft.com/office/officeart/2005/8/layout/hierarchy2"/>
    <dgm:cxn modelId="{C85F82E4-8434-4E5A-99EF-C6BA5FDB3683}" type="presParOf" srcId="{881178A7-0A74-4AD5-9D9F-4054E29F5629}" destId="{5CA1B256-D4F4-42F7-933F-743F003BDDB9}" srcOrd="0" destOrd="0" presId="urn:microsoft.com/office/officeart/2005/8/layout/hierarchy2"/>
    <dgm:cxn modelId="{DA3B18BF-60FB-42E8-8A09-4DDFE57B0E8D}" type="presParOf" srcId="{881178A7-0A74-4AD5-9D9F-4054E29F5629}" destId="{1532B767-0E25-4139-8643-1888BD826A01}" srcOrd="1" destOrd="0" presId="urn:microsoft.com/office/officeart/2005/8/layout/hierarchy2"/>
    <dgm:cxn modelId="{833CBEEA-81A2-4EFD-A4B9-EC56F2E6E16B}" type="presParOf" srcId="{1532B767-0E25-4139-8643-1888BD826A01}" destId="{E1A7BB68-C8CE-4E1F-99CF-958BF61AC8C4}" srcOrd="0" destOrd="0" presId="urn:microsoft.com/office/officeart/2005/8/layout/hierarchy2"/>
    <dgm:cxn modelId="{A5212348-C776-4CEA-9027-8CD194D3FC53}" type="presParOf" srcId="{E1A7BB68-C8CE-4E1F-99CF-958BF61AC8C4}" destId="{035F5937-CF19-47E9-915F-FD17451E6089}" srcOrd="0" destOrd="0" presId="urn:microsoft.com/office/officeart/2005/8/layout/hierarchy2"/>
    <dgm:cxn modelId="{01BEEA3F-0AAD-4710-8B87-42F1121837B9}" type="presParOf" srcId="{1532B767-0E25-4139-8643-1888BD826A01}" destId="{0420006A-4D20-4028-B545-5585E6B250A0}" srcOrd="1" destOrd="0" presId="urn:microsoft.com/office/officeart/2005/8/layout/hierarchy2"/>
    <dgm:cxn modelId="{22652F7B-706D-4161-A403-F570A7612B2C}" type="presParOf" srcId="{0420006A-4D20-4028-B545-5585E6B250A0}" destId="{8EED3EA0-60B1-49C8-9888-44B8B9D5E215}" srcOrd="0" destOrd="0" presId="urn:microsoft.com/office/officeart/2005/8/layout/hierarchy2"/>
    <dgm:cxn modelId="{7EC766E8-1BA7-4781-B0B3-ECC65E8A72A1}" type="presParOf" srcId="{0420006A-4D20-4028-B545-5585E6B250A0}" destId="{E78E535E-0A08-4593-8AFF-3D1D29007DDE}" srcOrd="1" destOrd="0" presId="urn:microsoft.com/office/officeart/2005/8/layout/hierarchy2"/>
    <dgm:cxn modelId="{4BA005A1-F84E-4787-9D9B-314FB0201BF9}" type="presParOf" srcId="{A07DEF6E-7C99-4934-91A9-EF128A2A0747}" destId="{3EC45E3F-CAFF-420A-BC18-7685D99E00FD}" srcOrd="10" destOrd="0" presId="urn:microsoft.com/office/officeart/2005/8/layout/hierarchy2"/>
    <dgm:cxn modelId="{019AEA62-4CD2-44D2-9A6E-23883FEA0924}" type="presParOf" srcId="{3EC45E3F-CAFF-420A-BC18-7685D99E00FD}" destId="{B390B06F-2DAE-40A7-A8CE-D5B58C0FA84B}" srcOrd="0" destOrd="0" presId="urn:microsoft.com/office/officeart/2005/8/layout/hierarchy2"/>
    <dgm:cxn modelId="{21E307B5-BABD-4E6D-9C05-6BCD6828F637}" type="presParOf" srcId="{A07DEF6E-7C99-4934-91A9-EF128A2A0747}" destId="{76E3E3F3-0C56-4769-ACA0-304ADEEA0EC6}" srcOrd="11" destOrd="0" presId="urn:microsoft.com/office/officeart/2005/8/layout/hierarchy2"/>
    <dgm:cxn modelId="{417049BB-ECC8-4EC8-A1B3-6632D4A01E58}" type="presParOf" srcId="{76E3E3F3-0C56-4769-ACA0-304ADEEA0EC6}" destId="{60213257-446E-4469-8B07-565E43436746}" srcOrd="0" destOrd="0" presId="urn:microsoft.com/office/officeart/2005/8/layout/hierarchy2"/>
    <dgm:cxn modelId="{EE1437E4-EDE7-4118-B7DF-12FFA9B88B4B}" type="presParOf" srcId="{76E3E3F3-0C56-4769-ACA0-304ADEEA0EC6}" destId="{1F420677-2A9A-47ED-82B6-5281A359A7B5}" srcOrd="1" destOrd="0" presId="urn:microsoft.com/office/officeart/2005/8/layout/hierarchy2"/>
    <dgm:cxn modelId="{641309FB-7906-4A29-AF42-67AA84610C99}" type="presParOf" srcId="{1F420677-2A9A-47ED-82B6-5281A359A7B5}" destId="{9B92FAF5-294B-4871-9643-71EF3EB9579B}" srcOrd="0" destOrd="0" presId="urn:microsoft.com/office/officeart/2005/8/layout/hierarchy2"/>
    <dgm:cxn modelId="{4227B266-5CC8-4A64-BF17-21F80C6BB456}" type="presParOf" srcId="{9B92FAF5-294B-4871-9643-71EF3EB9579B}" destId="{D6F593DD-2734-41B6-9F40-C7236AB48C76}" srcOrd="0" destOrd="0" presId="urn:microsoft.com/office/officeart/2005/8/layout/hierarchy2"/>
    <dgm:cxn modelId="{6AE07161-718A-4879-A56E-22F9E80D139F}" type="presParOf" srcId="{1F420677-2A9A-47ED-82B6-5281A359A7B5}" destId="{4B881AE4-CEEF-4D9F-B4EF-BAFE111D8BA1}" srcOrd="1" destOrd="0" presId="urn:microsoft.com/office/officeart/2005/8/layout/hierarchy2"/>
    <dgm:cxn modelId="{E0496D34-46AA-4AED-81A6-20200ED0124F}" type="presParOf" srcId="{4B881AE4-CEEF-4D9F-B4EF-BAFE111D8BA1}" destId="{AF8D259F-B9AC-450B-A665-AD36F52ABAB7}" srcOrd="0" destOrd="0" presId="urn:microsoft.com/office/officeart/2005/8/layout/hierarchy2"/>
    <dgm:cxn modelId="{2F6688BC-62B6-47A9-9707-43248FD09F82}" type="presParOf" srcId="{4B881AE4-CEEF-4D9F-B4EF-BAFE111D8BA1}" destId="{2318D195-8BB2-4EC3-AA75-FF6668CCB20E}" srcOrd="1" destOrd="0" presId="urn:microsoft.com/office/officeart/2005/8/layout/hierarchy2"/>
    <dgm:cxn modelId="{187886A8-FDBF-425A-AD48-6D560C99E349}" type="presParOf" srcId="{2318D195-8BB2-4EC3-AA75-FF6668CCB20E}" destId="{17F60877-C324-482A-9CE5-B6B2BAAED608}" srcOrd="0" destOrd="0" presId="urn:microsoft.com/office/officeart/2005/8/layout/hierarchy2"/>
    <dgm:cxn modelId="{66BE4C71-3BEE-4246-89B1-CA52501DC570}" type="presParOf" srcId="{17F60877-C324-482A-9CE5-B6B2BAAED608}" destId="{8F13881A-529D-4836-9EEA-C86DC0B67A25}" srcOrd="0" destOrd="0" presId="urn:microsoft.com/office/officeart/2005/8/layout/hierarchy2"/>
    <dgm:cxn modelId="{C21B5BFD-0098-43C0-B51F-29AFAEF2CC00}" type="presParOf" srcId="{2318D195-8BB2-4EC3-AA75-FF6668CCB20E}" destId="{676CCAE8-624F-48FE-8AFD-E5AA28C2D916}" srcOrd="1" destOrd="0" presId="urn:microsoft.com/office/officeart/2005/8/layout/hierarchy2"/>
    <dgm:cxn modelId="{9C2B3F41-E0DD-4841-AA49-CE4375064033}" type="presParOf" srcId="{676CCAE8-624F-48FE-8AFD-E5AA28C2D916}" destId="{5E4C887F-8438-4FC6-A117-FB4CAEA908B0}" srcOrd="0" destOrd="0" presId="urn:microsoft.com/office/officeart/2005/8/layout/hierarchy2"/>
    <dgm:cxn modelId="{8CF64BE5-989C-458E-87C0-ED93CB77AE38}" type="presParOf" srcId="{676CCAE8-624F-48FE-8AFD-E5AA28C2D916}" destId="{DB0AED50-298D-48D8-8652-D0C042604E89}" srcOrd="1" destOrd="0" presId="urn:microsoft.com/office/officeart/2005/8/layout/hierarchy2"/>
    <dgm:cxn modelId="{ED58A69D-9D7E-4CC9-99B9-76966CF241D4}" type="presParOf" srcId="{1F420677-2A9A-47ED-82B6-5281A359A7B5}" destId="{B4653B1F-015A-4A35-A8C1-5FFE2F5C2F8D}" srcOrd="2" destOrd="0" presId="urn:microsoft.com/office/officeart/2005/8/layout/hierarchy2"/>
    <dgm:cxn modelId="{209BD4F0-6756-4B89-AEE2-2C63014EE57F}" type="presParOf" srcId="{B4653B1F-015A-4A35-A8C1-5FFE2F5C2F8D}" destId="{73A9DDA3-E8E4-4326-9190-E782029FE6F7}" srcOrd="0" destOrd="0" presId="urn:microsoft.com/office/officeart/2005/8/layout/hierarchy2"/>
    <dgm:cxn modelId="{963E88FC-11BD-4C21-AD51-2DB694F604EC}" type="presParOf" srcId="{1F420677-2A9A-47ED-82B6-5281A359A7B5}" destId="{B61E93D4-F7FE-465B-A6F0-6467EFD7B20C}" srcOrd="3" destOrd="0" presId="urn:microsoft.com/office/officeart/2005/8/layout/hierarchy2"/>
    <dgm:cxn modelId="{2832F68E-0272-40AF-8CA5-93E0C1B949F3}" type="presParOf" srcId="{B61E93D4-F7FE-465B-A6F0-6467EFD7B20C}" destId="{09D446F0-E1A0-4CCC-B133-C971AC499714}" srcOrd="0" destOrd="0" presId="urn:microsoft.com/office/officeart/2005/8/layout/hierarchy2"/>
    <dgm:cxn modelId="{E78BB3B4-0BC5-430D-9700-01BC062B79D2}" type="presParOf" srcId="{B61E93D4-F7FE-465B-A6F0-6467EFD7B20C}" destId="{D5720688-7E10-45DA-997B-37B4D523B1B5}" srcOrd="1" destOrd="0" presId="urn:microsoft.com/office/officeart/2005/8/layout/hierarchy2"/>
    <dgm:cxn modelId="{00841586-DE01-4089-AEE4-2A3794BA14FE}" type="presParOf" srcId="{D5720688-7E10-45DA-997B-37B4D523B1B5}" destId="{7669BC90-C563-4320-881D-726329A40957}" srcOrd="0" destOrd="0" presId="urn:microsoft.com/office/officeart/2005/8/layout/hierarchy2"/>
    <dgm:cxn modelId="{282FCE81-A0B9-4F6F-A033-46E50AF22A40}" type="presParOf" srcId="{7669BC90-C563-4320-881D-726329A40957}" destId="{25863E55-C957-40F5-95C8-217782146CCE}" srcOrd="0" destOrd="0" presId="urn:microsoft.com/office/officeart/2005/8/layout/hierarchy2"/>
    <dgm:cxn modelId="{5E5BAF37-3169-44FF-9B7B-B40B0D99B969}" type="presParOf" srcId="{D5720688-7E10-45DA-997B-37B4D523B1B5}" destId="{F1F18019-3396-4413-8196-E77218690B3B}" srcOrd="1" destOrd="0" presId="urn:microsoft.com/office/officeart/2005/8/layout/hierarchy2"/>
    <dgm:cxn modelId="{918A5F22-5FEF-4E88-99FE-8D8246DE4144}" type="presParOf" srcId="{F1F18019-3396-4413-8196-E77218690B3B}" destId="{586D0960-4B9F-4A21-8E8B-07B57933BFB0}" srcOrd="0" destOrd="0" presId="urn:microsoft.com/office/officeart/2005/8/layout/hierarchy2"/>
    <dgm:cxn modelId="{672BA7E6-F838-4473-88D6-463124EF6FAD}" type="presParOf" srcId="{F1F18019-3396-4413-8196-E77218690B3B}" destId="{6324BEA4-E067-4327-9AAF-054B1AE43368}" srcOrd="1" destOrd="0" presId="urn:microsoft.com/office/officeart/2005/8/layout/hierarchy2"/>
    <dgm:cxn modelId="{6DDB8B48-345D-40EB-9433-8245507409DC}" type="presParOf" srcId="{A07DEF6E-7C99-4934-91A9-EF128A2A0747}" destId="{7670820C-358D-45E1-9BBE-3171F912765A}" srcOrd="12" destOrd="0" presId="urn:microsoft.com/office/officeart/2005/8/layout/hierarchy2"/>
    <dgm:cxn modelId="{5F9E752E-CEFF-4CAA-82B2-D528B18478DA}" type="presParOf" srcId="{7670820C-358D-45E1-9BBE-3171F912765A}" destId="{E71B4E68-E612-45BE-ACCB-BE15B62D81C8}" srcOrd="0" destOrd="0" presId="urn:microsoft.com/office/officeart/2005/8/layout/hierarchy2"/>
    <dgm:cxn modelId="{2BC6B30F-B0CA-409E-8B6D-2EB2E327AB67}" type="presParOf" srcId="{A07DEF6E-7C99-4934-91A9-EF128A2A0747}" destId="{835CF6B7-6A67-4644-8C7B-F5091A5131BB}" srcOrd="13" destOrd="0" presId="urn:microsoft.com/office/officeart/2005/8/layout/hierarchy2"/>
    <dgm:cxn modelId="{6C93EC18-E430-403B-B152-61ABC76DD2B9}" type="presParOf" srcId="{835CF6B7-6A67-4644-8C7B-F5091A5131BB}" destId="{D0F78036-6A27-44EF-8956-788E5D94B77B}" srcOrd="0" destOrd="0" presId="urn:microsoft.com/office/officeart/2005/8/layout/hierarchy2"/>
    <dgm:cxn modelId="{0AD070D3-B68A-4500-B77D-4A7E60C50D24}" type="presParOf" srcId="{835CF6B7-6A67-4644-8C7B-F5091A5131BB}" destId="{516A7B84-5298-49F8-A3C9-74F0FA3BBA59}" srcOrd="1" destOrd="0" presId="urn:microsoft.com/office/officeart/2005/8/layout/hierarchy2"/>
    <dgm:cxn modelId="{A4A71F07-B1C4-48D7-9EC7-9E73D0DB52A8}" type="presParOf" srcId="{516A7B84-5298-49F8-A3C9-74F0FA3BBA59}" destId="{0E8010C0-4871-4DDB-AE78-A6A17071791C}" srcOrd="0" destOrd="0" presId="urn:microsoft.com/office/officeart/2005/8/layout/hierarchy2"/>
    <dgm:cxn modelId="{355C455C-FFFB-4550-9602-AE0ACE3C592E}" type="presParOf" srcId="{0E8010C0-4871-4DDB-AE78-A6A17071791C}" destId="{EB29E1DE-EE01-4A35-972D-E533F83E2C09}" srcOrd="0" destOrd="0" presId="urn:microsoft.com/office/officeart/2005/8/layout/hierarchy2"/>
    <dgm:cxn modelId="{1AFAB40B-F3B1-4266-9C4A-FF157A71FDB1}" type="presParOf" srcId="{516A7B84-5298-49F8-A3C9-74F0FA3BBA59}" destId="{13972083-2D62-47C9-9D54-650445AE3895}" srcOrd="1" destOrd="0" presId="urn:microsoft.com/office/officeart/2005/8/layout/hierarchy2"/>
    <dgm:cxn modelId="{2A35373F-E9ED-41A3-8D84-3A6A2413E63F}" type="presParOf" srcId="{13972083-2D62-47C9-9D54-650445AE3895}" destId="{BA216134-476E-450F-9D1D-9F9322F64542}" srcOrd="0" destOrd="0" presId="urn:microsoft.com/office/officeart/2005/8/layout/hierarchy2"/>
    <dgm:cxn modelId="{1EA8E97A-D587-4ED9-BD19-484048C09BA9}" type="presParOf" srcId="{13972083-2D62-47C9-9D54-650445AE3895}" destId="{9D37D3B3-3381-44D7-84F0-FD606F3BD45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9A4BA9-9BA8-412E-8CDD-D352C275D787}"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GB"/>
        </a:p>
      </dgm:t>
    </dgm:pt>
    <dgm:pt modelId="{882E0D44-2173-4B8F-ACE2-06A92BEE5AC0}">
      <dgm:prSet phldrT="[Text]"/>
      <dgm:spPr/>
      <dgm:t>
        <a:bodyPr/>
        <a:lstStyle/>
        <a:p>
          <a:pPr algn="ctr"/>
          <a:r>
            <a:rPr lang="en-GB" dirty="0" smtClean="0"/>
            <a:t>Broad Segments</a:t>
          </a:r>
          <a:endParaRPr lang="en-GB" dirty="0"/>
        </a:p>
      </dgm:t>
    </dgm:pt>
    <dgm:pt modelId="{7487B2D5-8989-4F42-A315-50BC87E91143}" type="parTrans" cxnId="{DD754258-7066-4611-BEE9-461DB0F7C053}">
      <dgm:prSet/>
      <dgm:spPr/>
      <dgm:t>
        <a:bodyPr/>
        <a:lstStyle/>
        <a:p>
          <a:pPr algn="ctr"/>
          <a:endParaRPr lang="en-GB"/>
        </a:p>
      </dgm:t>
    </dgm:pt>
    <dgm:pt modelId="{CBE625D7-3182-4611-AAC6-E9364176B6DB}" type="sibTrans" cxnId="{DD754258-7066-4611-BEE9-461DB0F7C053}">
      <dgm:prSet/>
      <dgm:spPr/>
      <dgm:t>
        <a:bodyPr/>
        <a:lstStyle/>
        <a:p>
          <a:pPr algn="ctr"/>
          <a:endParaRPr lang="en-GB"/>
        </a:p>
      </dgm:t>
    </dgm:pt>
    <dgm:pt modelId="{5AEA56FD-B95F-49C6-9AC5-EB5F6D08DD08}">
      <dgm:prSet phldrT="[Text]"/>
      <dgm:spPr/>
      <dgm:t>
        <a:bodyPr/>
        <a:lstStyle/>
        <a:p>
          <a:pPr algn="ctr"/>
          <a:r>
            <a:rPr lang="en-US" b="0" dirty="0" smtClean="0"/>
            <a:t>Socio-economic and demographic profile of the household</a:t>
          </a:r>
          <a:endParaRPr lang="en-GB" dirty="0"/>
        </a:p>
      </dgm:t>
    </dgm:pt>
    <dgm:pt modelId="{2A620AB3-3AA0-412B-ACE9-04740EE5E80B}" type="parTrans" cxnId="{037B081F-22AE-4176-9680-E88C4387D2B4}">
      <dgm:prSet/>
      <dgm:spPr/>
      <dgm:t>
        <a:bodyPr/>
        <a:lstStyle/>
        <a:p>
          <a:pPr algn="ctr"/>
          <a:endParaRPr lang="en-GB"/>
        </a:p>
      </dgm:t>
    </dgm:pt>
    <dgm:pt modelId="{FC712909-705C-4C3A-84AE-B8CD3E3FE47E}" type="sibTrans" cxnId="{037B081F-22AE-4176-9680-E88C4387D2B4}">
      <dgm:prSet/>
      <dgm:spPr/>
      <dgm:t>
        <a:bodyPr/>
        <a:lstStyle/>
        <a:p>
          <a:pPr algn="ctr"/>
          <a:endParaRPr lang="en-GB"/>
        </a:p>
      </dgm:t>
    </dgm:pt>
    <dgm:pt modelId="{4C62AC13-C346-4BBF-9DBE-69F9BCF97DFE}">
      <dgm:prSet phldrT="[Text]"/>
      <dgm:spPr/>
      <dgm:t>
        <a:bodyPr/>
        <a:lstStyle/>
        <a:p>
          <a:pPr algn="ctr"/>
          <a:r>
            <a:rPr lang="en-US" b="0" dirty="0" smtClean="0"/>
            <a:t>Energy Choices and Uses</a:t>
          </a:r>
          <a:endParaRPr lang="en-GB" dirty="0"/>
        </a:p>
      </dgm:t>
    </dgm:pt>
    <dgm:pt modelId="{691A1DEA-90C0-4ED6-A72E-9CFC66DED33D}" type="parTrans" cxnId="{6329A217-8A84-4832-98E1-206CBC91D68B}">
      <dgm:prSet/>
      <dgm:spPr/>
      <dgm:t>
        <a:bodyPr/>
        <a:lstStyle/>
        <a:p>
          <a:pPr algn="ctr"/>
          <a:endParaRPr lang="en-GB"/>
        </a:p>
      </dgm:t>
    </dgm:pt>
    <dgm:pt modelId="{0AF57EDD-9AD0-4247-83BE-480A097BE391}" type="sibTrans" cxnId="{6329A217-8A84-4832-98E1-206CBC91D68B}">
      <dgm:prSet/>
      <dgm:spPr/>
      <dgm:t>
        <a:bodyPr/>
        <a:lstStyle/>
        <a:p>
          <a:pPr algn="ctr"/>
          <a:endParaRPr lang="en-GB"/>
        </a:p>
      </dgm:t>
    </dgm:pt>
    <dgm:pt modelId="{77BD2A2A-D5FE-48FC-A0C9-5DD814FA4B9D}">
      <dgm:prSet phldrT="[Text]"/>
      <dgm:spPr/>
      <dgm:t>
        <a:bodyPr/>
        <a:lstStyle/>
        <a:p>
          <a:pPr algn="ctr"/>
          <a:r>
            <a:rPr lang="en-US" b="0" dirty="0" smtClean="0"/>
            <a:t>Energy cost and expenditure</a:t>
          </a:r>
          <a:endParaRPr lang="en-GB" dirty="0"/>
        </a:p>
      </dgm:t>
    </dgm:pt>
    <dgm:pt modelId="{3BEBA7A5-FEB5-4477-86FC-339D647F690C}" type="parTrans" cxnId="{A2ED0FB9-DC09-45CD-BD2D-D3A584B48541}">
      <dgm:prSet/>
      <dgm:spPr/>
      <dgm:t>
        <a:bodyPr/>
        <a:lstStyle/>
        <a:p>
          <a:pPr algn="ctr"/>
          <a:endParaRPr lang="en-GB"/>
        </a:p>
      </dgm:t>
    </dgm:pt>
    <dgm:pt modelId="{4DCE0B6C-3349-4898-B0B3-F050419304DF}" type="sibTrans" cxnId="{A2ED0FB9-DC09-45CD-BD2D-D3A584B48541}">
      <dgm:prSet/>
      <dgm:spPr/>
      <dgm:t>
        <a:bodyPr/>
        <a:lstStyle/>
        <a:p>
          <a:pPr algn="ctr"/>
          <a:endParaRPr lang="en-GB"/>
        </a:p>
      </dgm:t>
    </dgm:pt>
    <dgm:pt modelId="{0EE21C41-2651-484B-8E34-120473DF1FC0}" type="pres">
      <dgm:prSet presAssocID="{329A4BA9-9BA8-412E-8CDD-D352C275D787}" presName="cycle" presStyleCnt="0">
        <dgm:presLayoutVars>
          <dgm:chMax val="1"/>
          <dgm:dir/>
          <dgm:animLvl val="ctr"/>
          <dgm:resizeHandles val="exact"/>
        </dgm:presLayoutVars>
      </dgm:prSet>
      <dgm:spPr/>
      <dgm:t>
        <a:bodyPr/>
        <a:lstStyle/>
        <a:p>
          <a:endParaRPr lang="en-GB"/>
        </a:p>
      </dgm:t>
    </dgm:pt>
    <dgm:pt modelId="{54103D01-8E13-430E-BDB1-A58F0E1F5907}" type="pres">
      <dgm:prSet presAssocID="{882E0D44-2173-4B8F-ACE2-06A92BEE5AC0}" presName="centerShape" presStyleLbl="node0" presStyleIdx="0" presStyleCnt="1"/>
      <dgm:spPr/>
      <dgm:t>
        <a:bodyPr/>
        <a:lstStyle/>
        <a:p>
          <a:endParaRPr lang="en-GB"/>
        </a:p>
      </dgm:t>
    </dgm:pt>
    <dgm:pt modelId="{35BE885E-BA0C-45BE-91DF-CEE357401C3E}" type="pres">
      <dgm:prSet presAssocID="{2A620AB3-3AA0-412B-ACE9-04740EE5E80B}" presName="parTrans" presStyleLbl="bgSibTrans2D1" presStyleIdx="0" presStyleCnt="3"/>
      <dgm:spPr/>
      <dgm:t>
        <a:bodyPr/>
        <a:lstStyle/>
        <a:p>
          <a:endParaRPr lang="en-GB"/>
        </a:p>
      </dgm:t>
    </dgm:pt>
    <dgm:pt modelId="{BD052386-61B3-4536-8FC3-7987D33A6E9B}" type="pres">
      <dgm:prSet presAssocID="{5AEA56FD-B95F-49C6-9AC5-EB5F6D08DD08}" presName="node" presStyleLbl="node1" presStyleIdx="0" presStyleCnt="3">
        <dgm:presLayoutVars>
          <dgm:bulletEnabled val="1"/>
        </dgm:presLayoutVars>
      </dgm:prSet>
      <dgm:spPr/>
      <dgm:t>
        <a:bodyPr/>
        <a:lstStyle/>
        <a:p>
          <a:endParaRPr lang="en-GB"/>
        </a:p>
      </dgm:t>
    </dgm:pt>
    <dgm:pt modelId="{4D406739-239A-45DE-B836-814907E22073}" type="pres">
      <dgm:prSet presAssocID="{691A1DEA-90C0-4ED6-A72E-9CFC66DED33D}" presName="parTrans" presStyleLbl="bgSibTrans2D1" presStyleIdx="1" presStyleCnt="3"/>
      <dgm:spPr/>
      <dgm:t>
        <a:bodyPr/>
        <a:lstStyle/>
        <a:p>
          <a:endParaRPr lang="en-GB"/>
        </a:p>
      </dgm:t>
    </dgm:pt>
    <dgm:pt modelId="{E128866B-41C4-4BC2-A70F-2A18F5E28540}" type="pres">
      <dgm:prSet presAssocID="{4C62AC13-C346-4BBF-9DBE-69F9BCF97DFE}" presName="node" presStyleLbl="node1" presStyleIdx="1" presStyleCnt="3">
        <dgm:presLayoutVars>
          <dgm:bulletEnabled val="1"/>
        </dgm:presLayoutVars>
      </dgm:prSet>
      <dgm:spPr/>
      <dgm:t>
        <a:bodyPr/>
        <a:lstStyle/>
        <a:p>
          <a:endParaRPr lang="en-GB"/>
        </a:p>
      </dgm:t>
    </dgm:pt>
    <dgm:pt modelId="{83E25AB1-EB00-4F17-9AAF-791F00D957A6}" type="pres">
      <dgm:prSet presAssocID="{3BEBA7A5-FEB5-4477-86FC-339D647F690C}" presName="parTrans" presStyleLbl="bgSibTrans2D1" presStyleIdx="2" presStyleCnt="3"/>
      <dgm:spPr/>
      <dgm:t>
        <a:bodyPr/>
        <a:lstStyle/>
        <a:p>
          <a:endParaRPr lang="en-GB"/>
        </a:p>
      </dgm:t>
    </dgm:pt>
    <dgm:pt modelId="{FE6ED50D-31A4-4FC2-9638-58E746BCE956}" type="pres">
      <dgm:prSet presAssocID="{77BD2A2A-D5FE-48FC-A0C9-5DD814FA4B9D}" presName="node" presStyleLbl="node1" presStyleIdx="2" presStyleCnt="3">
        <dgm:presLayoutVars>
          <dgm:bulletEnabled val="1"/>
        </dgm:presLayoutVars>
      </dgm:prSet>
      <dgm:spPr/>
      <dgm:t>
        <a:bodyPr/>
        <a:lstStyle/>
        <a:p>
          <a:endParaRPr lang="en-GB"/>
        </a:p>
      </dgm:t>
    </dgm:pt>
  </dgm:ptLst>
  <dgm:cxnLst>
    <dgm:cxn modelId="{52232F89-4A01-4B46-9EE5-065AFBAB3347}" type="presOf" srcId="{882E0D44-2173-4B8F-ACE2-06A92BEE5AC0}" destId="{54103D01-8E13-430E-BDB1-A58F0E1F5907}" srcOrd="0" destOrd="0" presId="urn:microsoft.com/office/officeart/2005/8/layout/radial4"/>
    <dgm:cxn modelId="{037B081F-22AE-4176-9680-E88C4387D2B4}" srcId="{882E0D44-2173-4B8F-ACE2-06A92BEE5AC0}" destId="{5AEA56FD-B95F-49C6-9AC5-EB5F6D08DD08}" srcOrd="0" destOrd="0" parTransId="{2A620AB3-3AA0-412B-ACE9-04740EE5E80B}" sibTransId="{FC712909-705C-4C3A-84AE-B8CD3E3FE47E}"/>
    <dgm:cxn modelId="{01CBA3DE-313A-4329-AE84-E1A46A70B2E0}" type="presOf" srcId="{3BEBA7A5-FEB5-4477-86FC-339D647F690C}" destId="{83E25AB1-EB00-4F17-9AAF-791F00D957A6}" srcOrd="0" destOrd="0" presId="urn:microsoft.com/office/officeart/2005/8/layout/radial4"/>
    <dgm:cxn modelId="{2657A2FA-6E38-4640-86D2-51F9E6EA3A17}" type="presOf" srcId="{5AEA56FD-B95F-49C6-9AC5-EB5F6D08DD08}" destId="{BD052386-61B3-4536-8FC3-7987D33A6E9B}" srcOrd="0" destOrd="0" presId="urn:microsoft.com/office/officeart/2005/8/layout/radial4"/>
    <dgm:cxn modelId="{C841F8AE-DD07-46F8-95E6-4ED2A9763F9E}" type="presOf" srcId="{77BD2A2A-D5FE-48FC-A0C9-5DD814FA4B9D}" destId="{FE6ED50D-31A4-4FC2-9638-58E746BCE956}" srcOrd="0" destOrd="0" presId="urn:microsoft.com/office/officeart/2005/8/layout/radial4"/>
    <dgm:cxn modelId="{02FE1E40-F2A1-4806-9BA2-417C8A289445}" type="presOf" srcId="{2A620AB3-3AA0-412B-ACE9-04740EE5E80B}" destId="{35BE885E-BA0C-45BE-91DF-CEE357401C3E}" srcOrd="0" destOrd="0" presId="urn:microsoft.com/office/officeart/2005/8/layout/radial4"/>
    <dgm:cxn modelId="{6329A217-8A84-4832-98E1-206CBC91D68B}" srcId="{882E0D44-2173-4B8F-ACE2-06A92BEE5AC0}" destId="{4C62AC13-C346-4BBF-9DBE-69F9BCF97DFE}" srcOrd="1" destOrd="0" parTransId="{691A1DEA-90C0-4ED6-A72E-9CFC66DED33D}" sibTransId="{0AF57EDD-9AD0-4247-83BE-480A097BE391}"/>
    <dgm:cxn modelId="{7833FBF6-1255-41A4-90CC-891EABECBADC}" type="presOf" srcId="{691A1DEA-90C0-4ED6-A72E-9CFC66DED33D}" destId="{4D406739-239A-45DE-B836-814907E22073}" srcOrd="0" destOrd="0" presId="urn:microsoft.com/office/officeart/2005/8/layout/radial4"/>
    <dgm:cxn modelId="{674097A1-C7F9-4621-A288-225792C3A5EF}" type="presOf" srcId="{4C62AC13-C346-4BBF-9DBE-69F9BCF97DFE}" destId="{E128866B-41C4-4BC2-A70F-2A18F5E28540}" srcOrd="0" destOrd="0" presId="urn:microsoft.com/office/officeart/2005/8/layout/radial4"/>
    <dgm:cxn modelId="{A2ED0FB9-DC09-45CD-BD2D-D3A584B48541}" srcId="{882E0D44-2173-4B8F-ACE2-06A92BEE5AC0}" destId="{77BD2A2A-D5FE-48FC-A0C9-5DD814FA4B9D}" srcOrd="2" destOrd="0" parTransId="{3BEBA7A5-FEB5-4477-86FC-339D647F690C}" sibTransId="{4DCE0B6C-3349-4898-B0B3-F050419304DF}"/>
    <dgm:cxn modelId="{D62F425F-BE87-4D03-BF58-6383363DD6C6}" type="presOf" srcId="{329A4BA9-9BA8-412E-8CDD-D352C275D787}" destId="{0EE21C41-2651-484B-8E34-120473DF1FC0}" srcOrd="0" destOrd="0" presId="urn:microsoft.com/office/officeart/2005/8/layout/radial4"/>
    <dgm:cxn modelId="{DD754258-7066-4611-BEE9-461DB0F7C053}" srcId="{329A4BA9-9BA8-412E-8CDD-D352C275D787}" destId="{882E0D44-2173-4B8F-ACE2-06A92BEE5AC0}" srcOrd="0" destOrd="0" parTransId="{7487B2D5-8989-4F42-A315-50BC87E91143}" sibTransId="{CBE625D7-3182-4611-AAC6-E9364176B6DB}"/>
    <dgm:cxn modelId="{5BF167D1-71DD-4698-9E3B-516CDE2CAC28}" type="presParOf" srcId="{0EE21C41-2651-484B-8E34-120473DF1FC0}" destId="{54103D01-8E13-430E-BDB1-A58F0E1F5907}" srcOrd="0" destOrd="0" presId="urn:microsoft.com/office/officeart/2005/8/layout/radial4"/>
    <dgm:cxn modelId="{6D861FA6-F044-40DB-A5F4-24D70E43AC5E}" type="presParOf" srcId="{0EE21C41-2651-484B-8E34-120473DF1FC0}" destId="{35BE885E-BA0C-45BE-91DF-CEE357401C3E}" srcOrd="1" destOrd="0" presId="urn:microsoft.com/office/officeart/2005/8/layout/radial4"/>
    <dgm:cxn modelId="{3B6639BF-A6FD-482F-94E8-6B258C1173E8}" type="presParOf" srcId="{0EE21C41-2651-484B-8E34-120473DF1FC0}" destId="{BD052386-61B3-4536-8FC3-7987D33A6E9B}" srcOrd="2" destOrd="0" presId="urn:microsoft.com/office/officeart/2005/8/layout/radial4"/>
    <dgm:cxn modelId="{3CB89684-B521-44FF-8781-7CC9665B0641}" type="presParOf" srcId="{0EE21C41-2651-484B-8E34-120473DF1FC0}" destId="{4D406739-239A-45DE-B836-814907E22073}" srcOrd="3" destOrd="0" presId="urn:microsoft.com/office/officeart/2005/8/layout/radial4"/>
    <dgm:cxn modelId="{E95D9123-2C46-444D-BF57-5500FB33241E}" type="presParOf" srcId="{0EE21C41-2651-484B-8E34-120473DF1FC0}" destId="{E128866B-41C4-4BC2-A70F-2A18F5E28540}" srcOrd="4" destOrd="0" presId="urn:microsoft.com/office/officeart/2005/8/layout/radial4"/>
    <dgm:cxn modelId="{5253CE46-F9EB-4BF4-AEC1-52FAAAFC2738}" type="presParOf" srcId="{0EE21C41-2651-484B-8E34-120473DF1FC0}" destId="{83E25AB1-EB00-4F17-9AAF-791F00D957A6}" srcOrd="5" destOrd="0" presId="urn:microsoft.com/office/officeart/2005/8/layout/radial4"/>
    <dgm:cxn modelId="{690E3528-D9BB-49CC-BDF2-2F9445EFEEC8}" type="presParOf" srcId="{0EE21C41-2651-484B-8E34-120473DF1FC0}" destId="{FE6ED50D-31A4-4FC2-9638-58E746BCE95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EA6834-0894-4600-8A57-C44191E4F8E5}" type="doc">
      <dgm:prSet loTypeId="urn:microsoft.com/office/officeart/2005/8/layout/chevron1" loCatId="process" qsTypeId="urn:microsoft.com/office/officeart/2005/8/quickstyle/simple1" qsCatId="simple" csTypeId="urn:microsoft.com/office/officeart/2005/8/colors/colorful3" csCatId="colorful" phldr="1"/>
      <dgm:spPr/>
    </dgm:pt>
    <dgm:pt modelId="{A2746121-8159-4495-B23F-852969A7AE3E}">
      <dgm:prSet phldrT="[Text]" custT="1"/>
      <dgm:spPr/>
      <dgm:t>
        <a:bodyPr/>
        <a:lstStyle/>
        <a:p>
          <a:r>
            <a:rPr lang="en-GB" sz="1100" dirty="0" smtClean="0"/>
            <a:t>Wood production</a:t>
          </a:r>
          <a:endParaRPr lang="en-GB" sz="1100" dirty="0"/>
        </a:p>
      </dgm:t>
    </dgm:pt>
    <dgm:pt modelId="{9AA28A88-2AA8-442C-8A56-E866B42AEA62}" type="parTrans" cxnId="{7658F43B-3A25-4785-B40F-8ADAF188AF55}">
      <dgm:prSet/>
      <dgm:spPr/>
      <dgm:t>
        <a:bodyPr/>
        <a:lstStyle/>
        <a:p>
          <a:endParaRPr lang="en-GB" sz="1100"/>
        </a:p>
      </dgm:t>
    </dgm:pt>
    <dgm:pt modelId="{8528D317-A2E5-4862-AFEF-12816AED3F22}" type="sibTrans" cxnId="{7658F43B-3A25-4785-B40F-8ADAF188AF55}">
      <dgm:prSet/>
      <dgm:spPr/>
      <dgm:t>
        <a:bodyPr/>
        <a:lstStyle/>
        <a:p>
          <a:endParaRPr lang="en-GB" sz="1100"/>
        </a:p>
      </dgm:t>
    </dgm:pt>
    <dgm:pt modelId="{8F9BB9D8-C153-4C71-B20C-C0B6ECD66EE7}">
      <dgm:prSet phldrT="[Text]" custT="1"/>
      <dgm:spPr/>
      <dgm:t>
        <a:bodyPr/>
        <a:lstStyle/>
        <a:p>
          <a:r>
            <a:rPr lang="en-GB" sz="1100" dirty="0" smtClean="0"/>
            <a:t>Wood harvesting</a:t>
          </a:r>
          <a:endParaRPr lang="en-GB" sz="1100" dirty="0"/>
        </a:p>
      </dgm:t>
    </dgm:pt>
    <dgm:pt modelId="{8A96FA95-F8F1-43EE-BCFE-0DD544CC0038}" type="parTrans" cxnId="{4E2B48BA-9C66-43E5-B184-E668891B094C}">
      <dgm:prSet/>
      <dgm:spPr/>
      <dgm:t>
        <a:bodyPr/>
        <a:lstStyle/>
        <a:p>
          <a:endParaRPr lang="en-GB" sz="1100"/>
        </a:p>
      </dgm:t>
    </dgm:pt>
    <dgm:pt modelId="{F4BFE536-8775-4B4C-BA5B-455C13162E7C}" type="sibTrans" cxnId="{4E2B48BA-9C66-43E5-B184-E668891B094C}">
      <dgm:prSet/>
      <dgm:spPr/>
      <dgm:t>
        <a:bodyPr/>
        <a:lstStyle/>
        <a:p>
          <a:endParaRPr lang="en-GB" sz="1100"/>
        </a:p>
      </dgm:t>
    </dgm:pt>
    <dgm:pt modelId="{BBD7CE7E-EA08-4FE2-A566-C08BBD3D8D24}">
      <dgm:prSet phldrT="[Text]" custT="1"/>
      <dgm:spPr/>
      <dgm:t>
        <a:bodyPr/>
        <a:lstStyle/>
        <a:p>
          <a:r>
            <a:rPr lang="en-GB" sz="1100" dirty="0" smtClean="0"/>
            <a:t>Charcoal transport</a:t>
          </a:r>
          <a:endParaRPr lang="en-GB" sz="1100" dirty="0"/>
        </a:p>
      </dgm:t>
    </dgm:pt>
    <dgm:pt modelId="{A9D39EF3-9583-448C-957B-8E67CBE14A30}" type="parTrans" cxnId="{44F3D38E-280D-4550-BC8C-D70E5410C3E7}">
      <dgm:prSet/>
      <dgm:spPr/>
      <dgm:t>
        <a:bodyPr/>
        <a:lstStyle/>
        <a:p>
          <a:endParaRPr lang="en-GB" sz="1100"/>
        </a:p>
      </dgm:t>
    </dgm:pt>
    <dgm:pt modelId="{9C9074E9-7E3B-4B64-8281-72E5C7D05EB9}" type="sibTrans" cxnId="{44F3D38E-280D-4550-BC8C-D70E5410C3E7}">
      <dgm:prSet/>
      <dgm:spPr/>
      <dgm:t>
        <a:bodyPr/>
        <a:lstStyle/>
        <a:p>
          <a:endParaRPr lang="en-GB" sz="1100"/>
        </a:p>
      </dgm:t>
    </dgm:pt>
    <dgm:pt modelId="{CF6EC109-E123-47F0-8490-2BF190E30733}">
      <dgm:prSet custT="1"/>
      <dgm:spPr/>
      <dgm:t>
        <a:bodyPr/>
        <a:lstStyle/>
        <a:p>
          <a:r>
            <a:rPr lang="en-GB" sz="1100" dirty="0" smtClean="0"/>
            <a:t>Large Scale Selling</a:t>
          </a:r>
          <a:endParaRPr lang="en-GB" sz="1100" dirty="0"/>
        </a:p>
      </dgm:t>
    </dgm:pt>
    <dgm:pt modelId="{65BB2694-3EAE-4939-B4ED-765C1D7D4779}" type="parTrans" cxnId="{1EE0555A-A539-44D7-A80E-EFCEDDB0AE29}">
      <dgm:prSet/>
      <dgm:spPr/>
      <dgm:t>
        <a:bodyPr/>
        <a:lstStyle/>
        <a:p>
          <a:endParaRPr lang="en-GB" sz="1100"/>
        </a:p>
      </dgm:t>
    </dgm:pt>
    <dgm:pt modelId="{422A9EE8-A7ED-4DAA-8CEB-1B96ECECEED2}" type="sibTrans" cxnId="{1EE0555A-A539-44D7-A80E-EFCEDDB0AE29}">
      <dgm:prSet/>
      <dgm:spPr/>
      <dgm:t>
        <a:bodyPr/>
        <a:lstStyle/>
        <a:p>
          <a:endParaRPr lang="en-GB" sz="1100"/>
        </a:p>
      </dgm:t>
    </dgm:pt>
    <dgm:pt modelId="{7C3B078E-6242-4D4E-8520-AFC24F4837DC}">
      <dgm:prSet custT="1"/>
      <dgm:spPr/>
      <dgm:t>
        <a:bodyPr/>
        <a:lstStyle/>
        <a:p>
          <a:r>
            <a:rPr lang="en-GB" sz="1100" dirty="0" smtClean="0"/>
            <a:t>Charcoal consumption</a:t>
          </a:r>
          <a:endParaRPr lang="en-GB" sz="1100" dirty="0"/>
        </a:p>
      </dgm:t>
    </dgm:pt>
    <dgm:pt modelId="{1F5A4CF2-30DB-4CE0-9962-6BF8B953FFA9}" type="parTrans" cxnId="{367F75B6-3AB7-4120-A0BC-601E542F32BD}">
      <dgm:prSet/>
      <dgm:spPr/>
      <dgm:t>
        <a:bodyPr/>
        <a:lstStyle/>
        <a:p>
          <a:endParaRPr lang="en-GB" sz="1100"/>
        </a:p>
      </dgm:t>
    </dgm:pt>
    <dgm:pt modelId="{8425F467-9854-4435-8E3E-13C7D1150CAD}" type="sibTrans" cxnId="{367F75B6-3AB7-4120-A0BC-601E542F32BD}">
      <dgm:prSet/>
      <dgm:spPr/>
      <dgm:t>
        <a:bodyPr/>
        <a:lstStyle/>
        <a:p>
          <a:endParaRPr lang="en-GB" sz="1100"/>
        </a:p>
      </dgm:t>
    </dgm:pt>
    <dgm:pt modelId="{ADA07253-B2DB-4326-8AC6-8CF237CA7CF8}">
      <dgm:prSet custT="1"/>
      <dgm:spPr/>
      <dgm:t>
        <a:bodyPr/>
        <a:lstStyle/>
        <a:p>
          <a:r>
            <a:rPr lang="en-GB" sz="1100" dirty="0" smtClean="0"/>
            <a:t>Small Scale Selling</a:t>
          </a:r>
          <a:endParaRPr lang="en-GB" sz="1100" dirty="0"/>
        </a:p>
      </dgm:t>
    </dgm:pt>
    <dgm:pt modelId="{06D94DC5-45BA-4636-A723-8137C88C6A7C}" type="parTrans" cxnId="{16D57BC6-1134-4CE2-9478-D5941FAD0B55}">
      <dgm:prSet/>
      <dgm:spPr/>
      <dgm:t>
        <a:bodyPr/>
        <a:lstStyle/>
        <a:p>
          <a:endParaRPr lang="en-GB" sz="1100"/>
        </a:p>
      </dgm:t>
    </dgm:pt>
    <dgm:pt modelId="{A1D5E4B1-1911-4BC3-8AB7-516FA2412385}" type="sibTrans" cxnId="{16D57BC6-1134-4CE2-9478-D5941FAD0B55}">
      <dgm:prSet/>
      <dgm:spPr/>
      <dgm:t>
        <a:bodyPr/>
        <a:lstStyle/>
        <a:p>
          <a:endParaRPr lang="en-GB" sz="1100"/>
        </a:p>
      </dgm:t>
    </dgm:pt>
    <dgm:pt modelId="{FE869934-0A69-406F-908E-95D206F76ACA}">
      <dgm:prSet custT="1"/>
      <dgm:spPr/>
      <dgm:t>
        <a:bodyPr/>
        <a:lstStyle/>
        <a:p>
          <a:r>
            <a:rPr lang="en-GB" sz="1100" dirty="0" smtClean="0"/>
            <a:t>Charcoal production</a:t>
          </a:r>
          <a:endParaRPr lang="en-GB" sz="1100" dirty="0"/>
        </a:p>
      </dgm:t>
    </dgm:pt>
    <dgm:pt modelId="{F8D3DBBE-80AB-4400-87F7-5336F3B060A8}" type="parTrans" cxnId="{90577031-60DB-4361-A565-72ECC60621BD}">
      <dgm:prSet/>
      <dgm:spPr/>
      <dgm:t>
        <a:bodyPr/>
        <a:lstStyle/>
        <a:p>
          <a:endParaRPr lang="en-GB" sz="1100"/>
        </a:p>
      </dgm:t>
    </dgm:pt>
    <dgm:pt modelId="{3982DE89-CD04-41F2-B706-5D2BFDAE057A}" type="sibTrans" cxnId="{90577031-60DB-4361-A565-72ECC60621BD}">
      <dgm:prSet/>
      <dgm:spPr/>
      <dgm:t>
        <a:bodyPr/>
        <a:lstStyle/>
        <a:p>
          <a:endParaRPr lang="en-GB" sz="1100"/>
        </a:p>
      </dgm:t>
    </dgm:pt>
    <dgm:pt modelId="{566497D4-3D84-4BE4-B71F-15A6A354572A}" type="pres">
      <dgm:prSet presAssocID="{61EA6834-0894-4600-8A57-C44191E4F8E5}" presName="Name0" presStyleCnt="0">
        <dgm:presLayoutVars>
          <dgm:dir/>
          <dgm:animLvl val="lvl"/>
          <dgm:resizeHandles val="exact"/>
        </dgm:presLayoutVars>
      </dgm:prSet>
      <dgm:spPr/>
    </dgm:pt>
    <dgm:pt modelId="{4F1CBAA2-2EAB-445F-BE7A-27E12D5EEB1B}" type="pres">
      <dgm:prSet presAssocID="{A2746121-8159-4495-B23F-852969A7AE3E}" presName="parTxOnly" presStyleLbl="node1" presStyleIdx="0" presStyleCnt="7" custLinFactNeighborX="-17120" custLinFactNeighborY="-714">
        <dgm:presLayoutVars>
          <dgm:chMax val="0"/>
          <dgm:chPref val="0"/>
          <dgm:bulletEnabled val="1"/>
        </dgm:presLayoutVars>
      </dgm:prSet>
      <dgm:spPr/>
      <dgm:t>
        <a:bodyPr/>
        <a:lstStyle/>
        <a:p>
          <a:endParaRPr lang="en-GB"/>
        </a:p>
      </dgm:t>
    </dgm:pt>
    <dgm:pt modelId="{897A0CD3-11BE-47D1-AE9C-ECF81317189F}" type="pres">
      <dgm:prSet presAssocID="{8528D317-A2E5-4862-AFEF-12816AED3F22}" presName="parTxOnlySpace" presStyleCnt="0"/>
      <dgm:spPr/>
    </dgm:pt>
    <dgm:pt modelId="{FB9DC5FE-65ED-4267-A497-C9BFAC71EBEB}" type="pres">
      <dgm:prSet presAssocID="{8F9BB9D8-C153-4C71-B20C-C0B6ECD66EE7}" presName="parTxOnly" presStyleLbl="node1" presStyleIdx="1" presStyleCnt="7">
        <dgm:presLayoutVars>
          <dgm:chMax val="0"/>
          <dgm:chPref val="0"/>
          <dgm:bulletEnabled val="1"/>
        </dgm:presLayoutVars>
      </dgm:prSet>
      <dgm:spPr/>
      <dgm:t>
        <a:bodyPr/>
        <a:lstStyle/>
        <a:p>
          <a:endParaRPr lang="en-GB"/>
        </a:p>
      </dgm:t>
    </dgm:pt>
    <dgm:pt modelId="{850B623A-79A4-49D2-8BEF-146F12B08051}" type="pres">
      <dgm:prSet presAssocID="{F4BFE536-8775-4B4C-BA5B-455C13162E7C}" presName="parTxOnlySpace" presStyleCnt="0"/>
      <dgm:spPr/>
    </dgm:pt>
    <dgm:pt modelId="{2B7A77B9-57BF-48FF-AD3C-086E8A3ACB37}" type="pres">
      <dgm:prSet presAssocID="{FE869934-0A69-406F-908E-95D206F76ACA}" presName="parTxOnly" presStyleLbl="node1" presStyleIdx="2" presStyleCnt="7">
        <dgm:presLayoutVars>
          <dgm:chMax val="0"/>
          <dgm:chPref val="0"/>
          <dgm:bulletEnabled val="1"/>
        </dgm:presLayoutVars>
      </dgm:prSet>
      <dgm:spPr/>
      <dgm:t>
        <a:bodyPr/>
        <a:lstStyle/>
        <a:p>
          <a:endParaRPr lang="en-GB"/>
        </a:p>
      </dgm:t>
    </dgm:pt>
    <dgm:pt modelId="{65271424-5258-4680-BFD8-45494FCFC0FF}" type="pres">
      <dgm:prSet presAssocID="{3982DE89-CD04-41F2-B706-5D2BFDAE057A}" presName="parTxOnlySpace" presStyleCnt="0"/>
      <dgm:spPr/>
    </dgm:pt>
    <dgm:pt modelId="{4B76EBEA-0629-430D-B2D3-36B71045CA05}" type="pres">
      <dgm:prSet presAssocID="{BBD7CE7E-EA08-4FE2-A566-C08BBD3D8D24}" presName="parTxOnly" presStyleLbl="node1" presStyleIdx="3" presStyleCnt="7">
        <dgm:presLayoutVars>
          <dgm:chMax val="0"/>
          <dgm:chPref val="0"/>
          <dgm:bulletEnabled val="1"/>
        </dgm:presLayoutVars>
      </dgm:prSet>
      <dgm:spPr/>
      <dgm:t>
        <a:bodyPr/>
        <a:lstStyle/>
        <a:p>
          <a:endParaRPr lang="en-GB"/>
        </a:p>
      </dgm:t>
    </dgm:pt>
    <dgm:pt modelId="{9C5427EA-EDA6-4D5D-A587-185848E08816}" type="pres">
      <dgm:prSet presAssocID="{9C9074E9-7E3B-4B64-8281-72E5C7D05EB9}" presName="parTxOnlySpace" presStyleCnt="0"/>
      <dgm:spPr/>
    </dgm:pt>
    <dgm:pt modelId="{0366022D-343A-46A7-BEF4-40397C897D05}" type="pres">
      <dgm:prSet presAssocID="{CF6EC109-E123-47F0-8490-2BF190E30733}" presName="parTxOnly" presStyleLbl="node1" presStyleIdx="4" presStyleCnt="7">
        <dgm:presLayoutVars>
          <dgm:chMax val="0"/>
          <dgm:chPref val="0"/>
          <dgm:bulletEnabled val="1"/>
        </dgm:presLayoutVars>
      </dgm:prSet>
      <dgm:spPr/>
      <dgm:t>
        <a:bodyPr/>
        <a:lstStyle/>
        <a:p>
          <a:endParaRPr lang="en-GB"/>
        </a:p>
      </dgm:t>
    </dgm:pt>
    <dgm:pt modelId="{7CA48F07-F464-4402-B2EA-C201E7D66083}" type="pres">
      <dgm:prSet presAssocID="{422A9EE8-A7ED-4DAA-8CEB-1B96ECECEED2}" presName="parTxOnlySpace" presStyleCnt="0"/>
      <dgm:spPr/>
    </dgm:pt>
    <dgm:pt modelId="{C653382C-8C4F-414C-B144-A49619D58B7C}" type="pres">
      <dgm:prSet presAssocID="{ADA07253-B2DB-4326-8AC6-8CF237CA7CF8}" presName="parTxOnly" presStyleLbl="node1" presStyleIdx="5" presStyleCnt="7">
        <dgm:presLayoutVars>
          <dgm:chMax val="0"/>
          <dgm:chPref val="0"/>
          <dgm:bulletEnabled val="1"/>
        </dgm:presLayoutVars>
      </dgm:prSet>
      <dgm:spPr/>
      <dgm:t>
        <a:bodyPr/>
        <a:lstStyle/>
        <a:p>
          <a:endParaRPr lang="en-GB"/>
        </a:p>
      </dgm:t>
    </dgm:pt>
    <dgm:pt modelId="{F7D9B672-868C-401F-9B82-96919D23B29B}" type="pres">
      <dgm:prSet presAssocID="{A1D5E4B1-1911-4BC3-8AB7-516FA2412385}" presName="parTxOnlySpace" presStyleCnt="0"/>
      <dgm:spPr/>
    </dgm:pt>
    <dgm:pt modelId="{CAEF04F3-CE9F-428B-9CD7-C65776C4A533}" type="pres">
      <dgm:prSet presAssocID="{7C3B078E-6242-4D4E-8520-AFC24F4837DC}" presName="parTxOnly" presStyleLbl="node1" presStyleIdx="6" presStyleCnt="7" custScaleX="113921">
        <dgm:presLayoutVars>
          <dgm:chMax val="0"/>
          <dgm:chPref val="0"/>
          <dgm:bulletEnabled val="1"/>
        </dgm:presLayoutVars>
      </dgm:prSet>
      <dgm:spPr/>
      <dgm:t>
        <a:bodyPr/>
        <a:lstStyle/>
        <a:p>
          <a:endParaRPr lang="en-GB"/>
        </a:p>
      </dgm:t>
    </dgm:pt>
  </dgm:ptLst>
  <dgm:cxnLst>
    <dgm:cxn modelId="{90577031-60DB-4361-A565-72ECC60621BD}" srcId="{61EA6834-0894-4600-8A57-C44191E4F8E5}" destId="{FE869934-0A69-406F-908E-95D206F76ACA}" srcOrd="2" destOrd="0" parTransId="{F8D3DBBE-80AB-4400-87F7-5336F3B060A8}" sibTransId="{3982DE89-CD04-41F2-B706-5D2BFDAE057A}"/>
    <dgm:cxn modelId="{7658F43B-3A25-4785-B40F-8ADAF188AF55}" srcId="{61EA6834-0894-4600-8A57-C44191E4F8E5}" destId="{A2746121-8159-4495-B23F-852969A7AE3E}" srcOrd="0" destOrd="0" parTransId="{9AA28A88-2AA8-442C-8A56-E866B42AEA62}" sibTransId="{8528D317-A2E5-4862-AFEF-12816AED3F22}"/>
    <dgm:cxn modelId="{F255F5FA-7804-40F1-9DB3-06378450C465}" type="presOf" srcId="{61EA6834-0894-4600-8A57-C44191E4F8E5}" destId="{566497D4-3D84-4BE4-B71F-15A6A354572A}" srcOrd="0" destOrd="0" presId="urn:microsoft.com/office/officeart/2005/8/layout/chevron1"/>
    <dgm:cxn modelId="{1EE0555A-A539-44D7-A80E-EFCEDDB0AE29}" srcId="{61EA6834-0894-4600-8A57-C44191E4F8E5}" destId="{CF6EC109-E123-47F0-8490-2BF190E30733}" srcOrd="4" destOrd="0" parTransId="{65BB2694-3EAE-4939-B4ED-765C1D7D4779}" sibTransId="{422A9EE8-A7ED-4DAA-8CEB-1B96ECECEED2}"/>
    <dgm:cxn modelId="{44F3D38E-280D-4550-BC8C-D70E5410C3E7}" srcId="{61EA6834-0894-4600-8A57-C44191E4F8E5}" destId="{BBD7CE7E-EA08-4FE2-A566-C08BBD3D8D24}" srcOrd="3" destOrd="0" parTransId="{A9D39EF3-9583-448C-957B-8E67CBE14A30}" sibTransId="{9C9074E9-7E3B-4B64-8281-72E5C7D05EB9}"/>
    <dgm:cxn modelId="{4E2B48BA-9C66-43E5-B184-E668891B094C}" srcId="{61EA6834-0894-4600-8A57-C44191E4F8E5}" destId="{8F9BB9D8-C153-4C71-B20C-C0B6ECD66EE7}" srcOrd="1" destOrd="0" parTransId="{8A96FA95-F8F1-43EE-BCFE-0DD544CC0038}" sibTransId="{F4BFE536-8775-4B4C-BA5B-455C13162E7C}"/>
    <dgm:cxn modelId="{367F75B6-3AB7-4120-A0BC-601E542F32BD}" srcId="{61EA6834-0894-4600-8A57-C44191E4F8E5}" destId="{7C3B078E-6242-4D4E-8520-AFC24F4837DC}" srcOrd="6" destOrd="0" parTransId="{1F5A4CF2-30DB-4CE0-9962-6BF8B953FFA9}" sibTransId="{8425F467-9854-4435-8E3E-13C7D1150CAD}"/>
    <dgm:cxn modelId="{16D57BC6-1134-4CE2-9478-D5941FAD0B55}" srcId="{61EA6834-0894-4600-8A57-C44191E4F8E5}" destId="{ADA07253-B2DB-4326-8AC6-8CF237CA7CF8}" srcOrd="5" destOrd="0" parTransId="{06D94DC5-45BA-4636-A723-8137C88C6A7C}" sibTransId="{A1D5E4B1-1911-4BC3-8AB7-516FA2412385}"/>
    <dgm:cxn modelId="{25269047-3662-4A4F-B89A-C9A040C1F22C}" type="presOf" srcId="{8F9BB9D8-C153-4C71-B20C-C0B6ECD66EE7}" destId="{FB9DC5FE-65ED-4267-A497-C9BFAC71EBEB}" srcOrd="0" destOrd="0" presId="urn:microsoft.com/office/officeart/2005/8/layout/chevron1"/>
    <dgm:cxn modelId="{1AC7BD77-C48D-4F7E-9BB9-60CAC1E0D287}" type="presOf" srcId="{ADA07253-B2DB-4326-8AC6-8CF237CA7CF8}" destId="{C653382C-8C4F-414C-B144-A49619D58B7C}" srcOrd="0" destOrd="0" presId="urn:microsoft.com/office/officeart/2005/8/layout/chevron1"/>
    <dgm:cxn modelId="{9D5710C6-1CF2-40ED-BDE2-DE3EF79A0521}" type="presOf" srcId="{A2746121-8159-4495-B23F-852969A7AE3E}" destId="{4F1CBAA2-2EAB-445F-BE7A-27E12D5EEB1B}" srcOrd="0" destOrd="0" presId="urn:microsoft.com/office/officeart/2005/8/layout/chevron1"/>
    <dgm:cxn modelId="{DD393E14-838A-4981-B270-ABEB04D5DA68}" type="presOf" srcId="{BBD7CE7E-EA08-4FE2-A566-C08BBD3D8D24}" destId="{4B76EBEA-0629-430D-B2D3-36B71045CA05}" srcOrd="0" destOrd="0" presId="urn:microsoft.com/office/officeart/2005/8/layout/chevron1"/>
    <dgm:cxn modelId="{480BD589-5EEA-4710-85B1-8C1F89232305}" type="presOf" srcId="{FE869934-0A69-406F-908E-95D206F76ACA}" destId="{2B7A77B9-57BF-48FF-AD3C-086E8A3ACB37}" srcOrd="0" destOrd="0" presId="urn:microsoft.com/office/officeart/2005/8/layout/chevron1"/>
    <dgm:cxn modelId="{D73F0BEF-45C4-4886-BD11-FB4A4C214FC2}" type="presOf" srcId="{7C3B078E-6242-4D4E-8520-AFC24F4837DC}" destId="{CAEF04F3-CE9F-428B-9CD7-C65776C4A533}" srcOrd="0" destOrd="0" presId="urn:microsoft.com/office/officeart/2005/8/layout/chevron1"/>
    <dgm:cxn modelId="{64661250-1E0C-40BF-82E9-15E4BDB31791}" type="presOf" srcId="{CF6EC109-E123-47F0-8490-2BF190E30733}" destId="{0366022D-343A-46A7-BEF4-40397C897D05}" srcOrd="0" destOrd="0" presId="urn:microsoft.com/office/officeart/2005/8/layout/chevron1"/>
    <dgm:cxn modelId="{060D8D77-340C-4591-B6E3-DB6A32FAF90C}" type="presParOf" srcId="{566497D4-3D84-4BE4-B71F-15A6A354572A}" destId="{4F1CBAA2-2EAB-445F-BE7A-27E12D5EEB1B}" srcOrd="0" destOrd="0" presId="urn:microsoft.com/office/officeart/2005/8/layout/chevron1"/>
    <dgm:cxn modelId="{A0D730B7-33D1-49A9-BEDE-8A2C8F9D442D}" type="presParOf" srcId="{566497D4-3D84-4BE4-B71F-15A6A354572A}" destId="{897A0CD3-11BE-47D1-AE9C-ECF81317189F}" srcOrd="1" destOrd="0" presId="urn:microsoft.com/office/officeart/2005/8/layout/chevron1"/>
    <dgm:cxn modelId="{49C07381-3813-4D4E-ADAF-82E9BDBAC027}" type="presParOf" srcId="{566497D4-3D84-4BE4-B71F-15A6A354572A}" destId="{FB9DC5FE-65ED-4267-A497-C9BFAC71EBEB}" srcOrd="2" destOrd="0" presId="urn:microsoft.com/office/officeart/2005/8/layout/chevron1"/>
    <dgm:cxn modelId="{F628EE2D-E8A6-4EA8-8F0A-12A3EC1C4CF2}" type="presParOf" srcId="{566497D4-3D84-4BE4-B71F-15A6A354572A}" destId="{850B623A-79A4-49D2-8BEF-146F12B08051}" srcOrd="3" destOrd="0" presId="urn:microsoft.com/office/officeart/2005/8/layout/chevron1"/>
    <dgm:cxn modelId="{F15EEC4B-19A2-45F6-962C-63F13472ECBF}" type="presParOf" srcId="{566497D4-3D84-4BE4-B71F-15A6A354572A}" destId="{2B7A77B9-57BF-48FF-AD3C-086E8A3ACB37}" srcOrd="4" destOrd="0" presId="urn:microsoft.com/office/officeart/2005/8/layout/chevron1"/>
    <dgm:cxn modelId="{6AC84E10-AF71-46FD-ADF5-DEFF091BD375}" type="presParOf" srcId="{566497D4-3D84-4BE4-B71F-15A6A354572A}" destId="{65271424-5258-4680-BFD8-45494FCFC0FF}" srcOrd="5" destOrd="0" presId="urn:microsoft.com/office/officeart/2005/8/layout/chevron1"/>
    <dgm:cxn modelId="{9A8D477A-7252-4B92-96B9-9849E618C259}" type="presParOf" srcId="{566497D4-3D84-4BE4-B71F-15A6A354572A}" destId="{4B76EBEA-0629-430D-B2D3-36B71045CA05}" srcOrd="6" destOrd="0" presId="urn:microsoft.com/office/officeart/2005/8/layout/chevron1"/>
    <dgm:cxn modelId="{107EB3A3-D5E7-4BE5-818F-D12A239090CC}" type="presParOf" srcId="{566497D4-3D84-4BE4-B71F-15A6A354572A}" destId="{9C5427EA-EDA6-4D5D-A587-185848E08816}" srcOrd="7" destOrd="0" presId="urn:microsoft.com/office/officeart/2005/8/layout/chevron1"/>
    <dgm:cxn modelId="{6C5AC190-462E-46F2-A73D-914C124F0CD6}" type="presParOf" srcId="{566497D4-3D84-4BE4-B71F-15A6A354572A}" destId="{0366022D-343A-46A7-BEF4-40397C897D05}" srcOrd="8" destOrd="0" presId="urn:microsoft.com/office/officeart/2005/8/layout/chevron1"/>
    <dgm:cxn modelId="{67BDA3DD-6F13-4E80-A0C0-FEEBB187BED2}" type="presParOf" srcId="{566497D4-3D84-4BE4-B71F-15A6A354572A}" destId="{7CA48F07-F464-4402-B2EA-C201E7D66083}" srcOrd="9" destOrd="0" presId="urn:microsoft.com/office/officeart/2005/8/layout/chevron1"/>
    <dgm:cxn modelId="{9B6EA2C0-423D-48A0-A214-2212C44455C2}" type="presParOf" srcId="{566497D4-3D84-4BE4-B71F-15A6A354572A}" destId="{C653382C-8C4F-414C-B144-A49619D58B7C}" srcOrd="10" destOrd="0" presId="urn:microsoft.com/office/officeart/2005/8/layout/chevron1"/>
    <dgm:cxn modelId="{B94C1849-ACA4-4D7A-A804-D19660F9E1C9}" type="presParOf" srcId="{566497D4-3D84-4BE4-B71F-15A6A354572A}" destId="{F7D9B672-868C-401F-9B82-96919D23B29B}" srcOrd="11" destOrd="0" presId="urn:microsoft.com/office/officeart/2005/8/layout/chevron1"/>
    <dgm:cxn modelId="{0A57AE8A-6C5D-445F-A80D-41306D6C21FC}" type="presParOf" srcId="{566497D4-3D84-4BE4-B71F-15A6A354572A}" destId="{CAEF04F3-CE9F-428B-9CD7-C65776C4A533}"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F9F694-8A0B-4682-8F54-16DDBB6FE0DE}" type="doc">
      <dgm:prSet loTypeId="urn:microsoft.com/office/officeart/2005/8/layout/process1" loCatId="process" qsTypeId="urn:microsoft.com/office/officeart/2005/8/quickstyle/simple1" qsCatId="simple" csTypeId="urn:microsoft.com/office/officeart/2005/8/colors/colorful3" csCatId="colorful" phldr="1"/>
      <dgm:spPr/>
    </dgm:pt>
    <dgm:pt modelId="{05C4DC60-03F8-4E29-81E7-99BA28D70C07}">
      <dgm:prSet phldrT="[Text]" custT="1"/>
      <dgm:spPr/>
      <dgm:t>
        <a:bodyPr/>
        <a:lstStyle/>
        <a:p>
          <a:r>
            <a:rPr lang="en-GB" sz="1100" dirty="0" smtClean="0"/>
            <a:t>Women</a:t>
          </a:r>
          <a:endParaRPr lang="en-GB" sz="1100" dirty="0"/>
        </a:p>
      </dgm:t>
    </dgm:pt>
    <dgm:pt modelId="{BAF7A2EB-613A-498E-ABD8-B84334D46346}" type="parTrans" cxnId="{CEE13CF9-95BB-4701-A682-65067AF68FED}">
      <dgm:prSet/>
      <dgm:spPr/>
      <dgm:t>
        <a:bodyPr/>
        <a:lstStyle/>
        <a:p>
          <a:endParaRPr lang="en-GB" sz="1100"/>
        </a:p>
      </dgm:t>
    </dgm:pt>
    <dgm:pt modelId="{F930DFAD-EEFC-47ED-93DC-0D279C4C6595}" type="sibTrans" cxnId="{CEE13CF9-95BB-4701-A682-65067AF68FED}">
      <dgm:prSet custT="1"/>
      <dgm:spPr/>
      <dgm:t>
        <a:bodyPr/>
        <a:lstStyle/>
        <a:p>
          <a:endParaRPr lang="en-GB" sz="1100"/>
        </a:p>
      </dgm:t>
    </dgm:pt>
    <dgm:pt modelId="{5DEEE13E-1B56-499D-8100-56858D0F728D}">
      <dgm:prSet phldrT="[Text]" custT="1"/>
      <dgm:spPr/>
      <dgm:t>
        <a:bodyPr/>
        <a:lstStyle/>
        <a:p>
          <a:r>
            <a:rPr lang="en-GB" sz="1100" dirty="0" smtClean="0"/>
            <a:t>Men</a:t>
          </a:r>
          <a:endParaRPr lang="en-GB" sz="1100" dirty="0"/>
        </a:p>
      </dgm:t>
    </dgm:pt>
    <dgm:pt modelId="{E2039180-6D6B-47F5-BAEE-95FBEA2403EF}" type="parTrans" cxnId="{67AF8D4F-FD3B-4479-9AC5-7AAE3F7E8397}">
      <dgm:prSet/>
      <dgm:spPr/>
      <dgm:t>
        <a:bodyPr/>
        <a:lstStyle/>
        <a:p>
          <a:endParaRPr lang="en-GB" sz="1100"/>
        </a:p>
      </dgm:t>
    </dgm:pt>
    <dgm:pt modelId="{7525460E-F649-4BB5-B79D-89F06196F077}" type="sibTrans" cxnId="{67AF8D4F-FD3B-4479-9AC5-7AAE3F7E8397}">
      <dgm:prSet custT="1"/>
      <dgm:spPr/>
      <dgm:t>
        <a:bodyPr/>
        <a:lstStyle/>
        <a:p>
          <a:endParaRPr lang="en-GB" sz="1100"/>
        </a:p>
      </dgm:t>
    </dgm:pt>
    <dgm:pt modelId="{D2B6D52A-8BB2-4546-BEF4-52A2636FCF11}">
      <dgm:prSet phldrT="[Text]" custT="1"/>
      <dgm:spPr/>
      <dgm:t>
        <a:bodyPr/>
        <a:lstStyle/>
        <a:p>
          <a:r>
            <a:rPr lang="en-GB" sz="1100" dirty="0" smtClean="0"/>
            <a:t>Men – Large scale. Women – Small scale</a:t>
          </a:r>
          <a:endParaRPr lang="en-GB" sz="1100" dirty="0"/>
        </a:p>
      </dgm:t>
    </dgm:pt>
    <dgm:pt modelId="{078E2256-99A5-4988-9F1E-712E6478B89E}" type="parTrans" cxnId="{CEDF7054-0EFA-40A4-B33D-5CFB5969AD57}">
      <dgm:prSet/>
      <dgm:spPr/>
      <dgm:t>
        <a:bodyPr/>
        <a:lstStyle/>
        <a:p>
          <a:endParaRPr lang="en-GB" sz="1100"/>
        </a:p>
      </dgm:t>
    </dgm:pt>
    <dgm:pt modelId="{C09FC660-35EE-445C-8378-31E4689E62CD}" type="sibTrans" cxnId="{CEDF7054-0EFA-40A4-B33D-5CFB5969AD57}">
      <dgm:prSet custT="1"/>
      <dgm:spPr/>
      <dgm:t>
        <a:bodyPr/>
        <a:lstStyle/>
        <a:p>
          <a:endParaRPr lang="en-GB" sz="1100"/>
        </a:p>
      </dgm:t>
    </dgm:pt>
    <dgm:pt modelId="{5EE5A772-C90D-451C-99AD-AAE20F8F7275}">
      <dgm:prSet custT="1"/>
      <dgm:spPr/>
      <dgm:t>
        <a:bodyPr/>
        <a:lstStyle/>
        <a:p>
          <a:r>
            <a:rPr lang="en-GB" sz="1100" dirty="0" smtClean="0"/>
            <a:t>Men and Women</a:t>
          </a:r>
          <a:endParaRPr lang="en-GB" sz="1100" dirty="0"/>
        </a:p>
      </dgm:t>
    </dgm:pt>
    <dgm:pt modelId="{6C6C5F62-5148-4D79-8E35-83AC1DC5911D}" type="parTrans" cxnId="{C882935E-029B-42FD-9B6D-DF78A77169FB}">
      <dgm:prSet/>
      <dgm:spPr/>
      <dgm:t>
        <a:bodyPr/>
        <a:lstStyle/>
        <a:p>
          <a:endParaRPr lang="en-GB" sz="1100"/>
        </a:p>
      </dgm:t>
    </dgm:pt>
    <dgm:pt modelId="{2D5A78D6-5BAF-47E6-BFF1-402CD275A5A9}" type="sibTrans" cxnId="{C882935E-029B-42FD-9B6D-DF78A77169FB}">
      <dgm:prSet custT="1"/>
      <dgm:spPr/>
      <dgm:t>
        <a:bodyPr/>
        <a:lstStyle/>
        <a:p>
          <a:endParaRPr lang="en-GB" sz="1100"/>
        </a:p>
      </dgm:t>
    </dgm:pt>
    <dgm:pt modelId="{507E8B68-83E4-4B1B-960E-20B52B929FB7}">
      <dgm:prSet custT="1"/>
      <dgm:spPr/>
      <dgm:t>
        <a:bodyPr/>
        <a:lstStyle/>
        <a:p>
          <a:r>
            <a:rPr lang="en-GB" sz="1100" dirty="0" smtClean="0"/>
            <a:t>Women</a:t>
          </a:r>
          <a:endParaRPr lang="en-GB" sz="1100" dirty="0"/>
        </a:p>
      </dgm:t>
    </dgm:pt>
    <dgm:pt modelId="{226B0648-BAD2-4E11-917F-659AC071BB53}" type="parTrans" cxnId="{3F3B486F-EE82-49E3-BC41-C70EDCD791E1}">
      <dgm:prSet/>
      <dgm:spPr/>
      <dgm:t>
        <a:bodyPr/>
        <a:lstStyle/>
        <a:p>
          <a:endParaRPr lang="en-GB" sz="1100"/>
        </a:p>
      </dgm:t>
    </dgm:pt>
    <dgm:pt modelId="{865A4A42-9277-4D0C-8DE4-882C5EBAB733}" type="sibTrans" cxnId="{3F3B486F-EE82-49E3-BC41-C70EDCD791E1}">
      <dgm:prSet custT="1"/>
      <dgm:spPr/>
      <dgm:t>
        <a:bodyPr/>
        <a:lstStyle/>
        <a:p>
          <a:endParaRPr lang="en-GB" sz="1100"/>
        </a:p>
      </dgm:t>
    </dgm:pt>
    <dgm:pt modelId="{A4C58539-F8BA-4298-8E40-17544536259B}">
      <dgm:prSet custT="1"/>
      <dgm:spPr/>
      <dgm:t>
        <a:bodyPr/>
        <a:lstStyle/>
        <a:p>
          <a:r>
            <a:rPr lang="en-GB" sz="1100" dirty="0" smtClean="0"/>
            <a:t>Women and Men</a:t>
          </a:r>
          <a:endParaRPr lang="en-GB" sz="1100" dirty="0"/>
        </a:p>
      </dgm:t>
    </dgm:pt>
    <dgm:pt modelId="{5BCD4212-F309-4F7F-8F74-2CFAC9353315}" type="parTrans" cxnId="{C2E86881-0154-4C76-AF06-5D5571BA7BF4}">
      <dgm:prSet/>
      <dgm:spPr/>
      <dgm:t>
        <a:bodyPr/>
        <a:lstStyle/>
        <a:p>
          <a:endParaRPr lang="en-GB" sz="1100"/>
        </a:p>
      </dgm:t>
    </dgm:pt>
    <dgm:pt modelId="{ADE4BD91-C4E2-4463-9B85-36DCBA1BD6E0}" type="sibTrans" cxnId="{C2E86881-0154-4C76-AF06-5D5571BA7BF4}">
      <dgm:prSet/>
      <dgm:spPr/>
      <dgm:t>
        <a:bodyPr/>
        <a:lstStyle/>
        <a:p>
          <a:endParaRPr lang="en-GB" sz="1100"/>
        </a:p>
      </dgm:t>
    </dgm:pt>
    <dgm:pt modelId="{7B5B73C4-7755-40B5-95C0-B5CC2B16680A}">
      <dgm:prSet custT="1"/>
      <dgm:spPr/>
      <dgm:t>
        <a:bodyPr/>
        <a:lstStyle/>
        <a:p>
          <a:r>
            <a:rPr lang="en-GB" sz="1100" dirty="0" smtClean="0"/>
            <a:t>Men</a:t>
          </a:r>
          <a:endParaRPr lang="en-GB" sz="1100" dirty="0"/>
        </a:p>
      </dgm:t>
    </dgm:pt>
    <dgm:pt modelId="{F0113B3C-25B5-446D-A9EB-DFADCB71303A}" type="parTrans" cxnId="{30756B4D-7C3A-4ED1-B169-5641690E222E}">
      <dgm:prSet/>
      <dgm:spPr/>
      <dgm:t>
        <a:bodyPr/>
        <a:lstStyle/>
        <a:p>
          <a:endParaRPr lang="en-GB"/>
        </a:p>
      </dgm:t>
    </dgm:pt>
    <dgm:pt modelId="{F2A661EE-0FF5-42FF-9C38-11822F730604}" type="sibTrans" cxnId="{30756B4D-7C3A-4ED1-B169-5641690E222E}">
      <dgm:prSet/>
      <dgm:spPr/>
      <dgm:t>
        <a:bodyPr/>
        <a:lstStyle/>
        <a:p>
          <a:endParaRPr lang="en-GB"/>
        </a:p>
      </dgm:t>
    </dgm:pt>
    <dgm:pt modelId="{C1D6F5AB-D080-4888-8EF7-5AA8C5FB4E56}" type="pres">
      <dgm:prSet presAssocID="{AFF9F694-8A0B-4682-8F54-16DDBB6FE0DE}" presName="Name0" presStyleCnt="0">
        <dgm:presLayoutVars>
          <dgm:dir/>
          <dgm:resizeHandles val="exact"/>
        </dgm:presLayoutVars>
      </dgm:prSet>
      <dgm:spPr/>
    </dgm:pt>
    <dgm:pt modelId="{8DB74C3B-4231-4E8A-9BF4-14968ED23313}" type="pres">
      <dgm:prSet presAssocID="{05C4DC60-03F8-4E29-81E7-99BA28D70C07}" presName="node" presStyleLbl="node1" presStyleIdx="0" presStyleCnt="7">
        <dgm:presLayoutVars>
          <dgm:bulletEnabled val="1"/>
        </dgm:presLayoutVars>
      </dgm:prSet>
      <dgm:spPr/>
      <dgm:t>
        <a:bodyPr/>
        <a:lstStyle/>
        <a:p>
          <a:endParaRPr lang="en-GB"/>
        </a:p>
      </dgm:t>
    </dgm:pt>
    <dgm:pt modelId="{15C5A8B7-5C44-474A-A5C1-B306339DE2CE}" type="pres">
      <dgm:prSet presAssocID="{F930DFAD-EEFC-47ED-93DC-0D279C4C6595}" presName="sibTrans" presStyleLbl="sibTrans2D1" presStyleIdx="0" presStyleCnt="6"/>
      <dgm:spPr/>
      <dgm:t>
        <a:bodyPr/>
        <a:lstStyle/>
        <a:p>
          <a:endParaRPr lang="en-GB"/>
        </a:p>
      </dgm:t>
    </dgm:pt>
    <dgm:pt modelId="{86D293AC-9BF4-4DE5-8971-B40A956725C8}" type="pres">
      <dgm:prSet presAssocID="{F930DFAD-EEFC-47ED-93DC-0D279C4C6595}" presName="connectorText" presStyleLbl="sibTrans2D1" presStyleIdx="0" presStyleCnt="6"/>
      <dgm:spPr/>
      <dgm:t>
        <a:bodyPr/>
        <a:lstStyle/>
        <a:p>
          <a:endParaRPr lang="en-GB"/>
        </a:p>
      </dgm:t>
    </dgm:pt>
    <dgm:pt modelId="{2BE0520C-6D9E-4D6A-89FC-D73DBE9E6607}" type="pres">
      <dgm:prSet presAssocID="{5DEEE13E-1B56-499D-8100-56858D0F728D}" presName="node" presStyleLbl="node1" presStyleIdx="1" presStyleCnt="7">
        <dgm:presLayoutVars>
          <dgm:bulletEnabled val="1"/>
        </dgm:presLayoutVars>
      </dgm:prSet>
      <dgm:spPr/>
      <dgm:t>
        <a:bodyPr/>
        <a:lstStyle/>
        <a:p>
          <a:endParaRPr lang="en-GB"/>
        </a:p>
      </dgm:t>
    </dgm:pt>
    <dgm:pt modelId="{14AAA444-51C7-45A3-BD73-6AE9190622F6}" type="pres">
      <dgm:prSet presAssocID="{7525460E-F649-4BB5-B79D-89F06196F077}" presName="sibTrans" presStyleLbl="sibTrans2D1" presStyleIdx="1" presStyleCnt="6"/>
      <dgm:spPr/>
      <dgm:t>
        <a:bodyPr/>
        <a:lstStyle/>
        <a:p>
          <a:endParaRPr lang="en-GB"/>
        </a:p>
      </dgm:t>
    </dgm:pt>
    <dgm:pt modelId="{9CE4C1B3-073B-4932-96BB-472DD6CD5E63}" type="pres">
      <dgm:prSet presAssocID="{7525460E-F649-4BB5-B79D-89F06196F077}" presName="connectorText" presStyleLbl="sibTrans2D1" presStyleIdx="1" presStyleCnt="6"/>
      <dgm:spPr/>
      <dgm:t>
        <a:bodyPr/>
        <a:lstStyle/>
        <a:p>
          <a:endParaRPr lang="en-GB"/>
        </a:p>
      </dgm:t>
    </dgm:pt>
    <dgm:pt modelId="{3B12184E-64EC-4DAE-B4B8-444CE3EF12B7}" type="pres">
      <dgm:prSet presAssocID="{7B5B73C4-7755-40B5-95C0-B5CC2B16680A}" presName="node" presStyleLbl="node1" presStyleIdx="2" presStyleCnt="7">
        <dgm:presLayoutVars>
          <dgm:bulletEnabled val="1"/>
        </dgm:presLayoutVars>
      </dgm:prSet>
      <dgm:spPr/>
      <dgm:t>
        <a:bodyPr/>
        <a:lstStyle/>
        <a:p>
          <a:endParaRPr lang="en-GB"/>
        </a:p>
      </dgm:t>
    </dgm:pt>
    <dgm:pt modelId="{699F3FE2-7132-4208-B8BF-CD92D09A694A}" type="pres">
      <dgm:prSet presAssocID="{F2A661EE-0FF5-42FF-9C38-11822F730604}" presName="sibTrans" presStyleLbl="sibTrans2D1" presStyleIdx="2" presStyleCnt="6"/>
      <dgm:spPr/>
      <dgm:t>
        <a:bodyPr/>
        <a:lstStyle/>
        <a:p>
          <a:endParaRPr lang="en-GB"/>
        </a:p>
      </dgm:t>
    </dgm:pt>
    <dgm:pt modelId="{9613966E-62B8-4C22-8ED7-A37A40D5FEC1}" type="pres">
      <dgm:prSet presAssocID="{F2A661EE-0FF5-42FF-9C38-11822F730604}" presName="connectorText" presStyleLbl="sibTrans2D1" presStyleIdx="2" presStyleCnt="6"/>
      <dgm:spPr/>
      <dgm:t>
        <a:bodyPr/>
        <a:lstStyle/>
        <a:p>
          <a:endParaRPr lang="en-GB"/>
        </a:p>
      </dgm:t>
    </dgm:pt>
    <dgm:pt modelId="{09BD5F72-2797-4405-A12B-40F1F42D0321}" type="pres">
      <dgm:prSet presAssocID="{D2B6D52A-8BB2-4546-BEF4-52A2636FCF11}" presName="node" presStyleLbl="node1" presStyleIdx="3" presStyleCnt="7">
        <dgm:presLayoutVars>
          <dgm:bulletEnabled val="1"/>
        </dgm:presLayoutVars>
      </dgm:prSet>
      <dgm:spPr/>
      <dgm:t>
        <a:bodyPr/>
        <a:lstStyle/>
        <a:p>
          <a:endParaRPr lang="en-GB"/>
        </a:p>
      </dgm:t>
    </dgm:pt>
    <dgm:pt modelId="{4F85BEDD-F4F5-4048-B3F8-7716378AD599}" type="pres">
      <dgm:prSet presAssocID="{C09FC660-35EE-445C-8378-31E4689E62CD}" presName="sibTrans" presStyleLbl="sibTrans2D1" presStyleIdx="3" presStyleCnt="6"/>
      <dgm:spPr/>
      <dgm:t>
        <a:bodyPr/>
        <a:lstStyle/>
        <a:p>
          <a:endParaRPr lang="en-GB"/>
        </a:p>
      </dgm:t>
    </dgm:pt>
    <dgm:pt modelId="{81C134A4-57C6-4766-93EF-1F9623750EC7}" type="pres">
      <dgm:prSet presAssocID="{C09FC660-35EE-445C-8378-31E4689E62CD}" presName="connectorText" presStyleLbl="sibTrans2D1" presStyleIdx="3" presStyleCnt="6"/>
      <dgm:spPr/>
      <dgm:t>
        <a:bodyPr/>
        <a:lstStyle/>
        <a:p>
          <a:endParaRPr lang="en-GB"/>
        </a:p>
      </dgm:t>
    </dgm:pt>
    <dgm:pt modelId="{85EE2B61-F1AC-4982-A89D-573DBC29D64D}" type="pres">
      <dgm:prSet presAssocID="{5EE5A772-C90D-451C-99AD-AAE20F8F7275}" presName="node" presStyleLbl="node1" presStyleIdx="4" presStyleCnt="7">
        <dgm:presLayoutVars>
          <dgm:bulletEnabled val="1"/>
        </dgm:presLayoutVars>
      </dgm:prSet>
      <dgm:spPr/>
      <dgm:t>
        <a:bodyPr/>
        <a:lstStyle/>
        <a:p>
          <a:endParaRPr lang="en-GB"/>
        </a:p>
      </dgm:t>
    </dgm:pt>
    <dgm:pt modelId="{EADD3690-9E85-4A07-83AA-8FDBFFC8202A}" type="pres">
      <dgm:prSet presAssocID="{2D5A78D6-5BAF-47E6-BFF1-402CD275A5A9}" presName="sibTrans" presStyleLbl="sibTrans2D1" presStyleIdx="4" presStyleCnt="6"/>
      <dgm:spPr/>
      <dgm:t>
        <a:bodyPr/>
        <a:lstStyle/>
        <a:p>
          <a:endParaRPr lang="en-GB"/>
        </a:p>
      </dgm:t>
    </dgm:pt>
    <dgm:pt modelId="{D01D324C-3F9B-449D-BA3A-926CCFE13B07}" type="pres">
      <dgm:prSet presAssocID="{2D5A78D6-5BAF-47E6-BFF1-402CD275A5A9}" presName="connectorText" presStyleLbl="sibTrans2D1" presStyleIdx="4" presStyleCnt="6"/>
      <dgm:spPr/>
      <dgm:t>
        <a:bodyPr/>
        <a:lstStyle/>
        <a:p>
          <a:endParaRPr lang="en-GB"/>
        </a:p>
      </dgm:t>
    </dgm:pt>
    <dgm:pt modelId="{3C51D769-69B4-4940-ACEF-70E8E88E1470}" type="pres">
      <dgm:prSet presAssocID="{507E8B68-83E4-4B1B-960E-20B52B929FB7}" presName="node" presStyleLbl="node1" presStyleIdx="5" presStyleCnt="7">
        <dgm:presLayoutVars>
          <dgm:bulletEnabled val="1"/>
        </dgm:presLayoutVars>
      </dgm:prSet>
      <dgm:spPr/>
      <dgm:t>
        <a:bodyPr/>
        <a:lstStyle/>
        <a:p>
          <a:endParaRPr lang="en-GB"/>
        </a:p>
      </dgm:t>
    </dgm:pt>
    <dgm:pt modelId="{199DF945-9801-4E54-A7FB-556DFF0B096C}" type="pres">
      <dgm:prSet presAssocID="{865A4A42-9277-4D0C-8DE4-882C5EBAB733}" presName="sibTrans" presStyleLbl="sibTrans2D1" presStyleIdx="5" presStyleCnt="6"/>
      <dgm:spPr/>
      <dgm:t>
        <a:bodyPr/>
        <a:lstStyle/>
        <a:p>
          <a:endParaRPr lang="en-GB"/>
        </a:p>
      </dgm:t>
    </dgm:pt>
    <dgm:pt modelId="{08282214-BCD6-4481-A5CE-7193221C1423}" type="pres">
      <dgm:prSet presAssocID="{865A4A42-9277-4D0C-8DE4-882C5EBAB733}" presName="connectorText" presStyleLbl="sibTrans2D1" presStyleIdx="5" presStyleCnt="6"/>
      <dgm:spPr/>
      <dgm:t>
        <a:bodyPr/>
        <a:lstStyle/>
        <a:p>
          <a:endParaRPr lang="en-GB"/>
        </a:p>
      </dgm:t>
    </dgm:pt>
    <dgm:pt modelId="{A6CB2820-AA61-4B29-B889-729E2EC2A340}" type="pres">
      <dgm:prSet presAssocID="{A4C58539-F8BA-4298-8E40-17544536259B}" presName="node" presStyleLbl="node1" presStyleIdx="6" presStyleCnt="7">
        <dgm:presLayoutVars>
          <dgm:bulletEnabled val="1"/>
        </dgm:presLayoutVars>
      </dgm:prSet>
      <dgm:spPr/>
      <dgm:t>
        <a:bodyPr/>
        <a:lstStyle/>
        <a:p>
          <a:endParaRPr lang="en-GB"/>
        </a:p>
      </dgm:t>
    </dgm:pt>
  </dgm:ptLst>
  <dgm:cxnLst>
    <dgm:cxn modelId="{2DC1DCF9-9F3C-483A-9DBE-AA382A6A9599}" type="presOf" srcId="{2D5A78D6-5BAF-47E6-BFF1-402CD275A5A9}" destId="{EADD3690-9E85-4A07-83AA-8FDBFFC8202A}" srcOrd="0" destOrd="0" presId="urn:microsoft.com/office/officeart/2005/8/layout/process1"/>
    <dgm:cxn modelId="{87BE3414-4A4E-47B6-AF4A-FB44C5FDEA2F}" type="presOf" srcId="{865A4A42-9277-4D0C-8DE4-882C5EBAB733}" destId="{08282214-BCD6-4481-A5CE-7193221C1423}" srcOrd="1" destOrd="0" presId="urn:microsoft.com/office/officeart/2005/8/layout/process1"/>
    <dgm:cxn modelId="{FC65723D-D3AC-453F-AC21-C7CA84DF2B36}" type="presOf" srcId="{F2A661EE-0FF5-42FF-9C38-11822F730604}" destId="{699F3FE2-7132-4208-B8BF-CD92D09A694A}" srcOrd="0" destOrd="0" presId="urn:microsoft.com/office/officeart/2005/8/layout/process1"/>
    <dgm:cxn modelId="{FE0CC4A8-1E5A-4698-B719-AEAEA1FB663D}" type="presOf" srcId="{D2B6D52A-8BB2-4546-BEF4-52A2636FCF11}" destId="{09BD5F72-2797-4405-A12B-40F1F42D0321}" srcOrd="0" destOrd="0" presId="urn:microsoft.com/office/officeart/2005/8/layout/process1"/>
    <dgm:cxn modelId="{DD74BD89-A1E8-4F9F-BB23-48C97F2C59B4}" type="presOf" srcId="{5EE5A772-C90D-451C-99AD-AAE20F8F7275}" destId="{85EE2B61-F1AC-4982-A89D-573DBC29D64D}" srcOrd="0" destOrd="0" presId="urn:microsoft.com/office/officeart/2005/8/layout/process1"/>
    <dgm:cxn modelId="{70883401-7A4A-48BF-B99F-B7D83B859E2C}" type="presOf" srcId="{7B5B73C4-7755-40B5-95C0-B5CC2B16680A}" destId="{3B12184E-64EC-4DAE-B4B8-444CE3EF12B7}" srcOrd="0" destOrd="0" presId="urn:microsoft.com/office/officeart/2005/8/layout/process1"/>
    <dgm:cxn modelId="{C882935E-029B-42FD-9B6D-DF78A77169FB}" srcId="{AFF9F694-8A0B-4682-8F54-16DDBB6FE0DE}" destId="{5EE5A772-C90D-451C-99AD-AAE20F8F7275}" srcOrd="4" destOrd="0" parTransId="{6C6C5F62-5148-4D79-8E35-83AC1DC5911D}" sibTransId="{2D5A78D6-5BAF-47E6-BFF1-402CD275A5A9}"/>
    <dgm:cxn modelId="{3F3B486F-EE82-49E3-BC41-C70EDCD791E1}" srcId="{AFF9F694-8A0B-4682-8F54-16DDBB6FE0DE}" destId="{507E8B68-83E4-4B1B-960E-20B52B929FB7}" srcOrd="5" destOrd="0" parTransId="{226B0648-BAD2-4E11-917F-659AC071BB53}" sibTransId="{865A4A42-9277-4D0C-8DE4-882C5EBAB733}"/>
    <dgm:cxn modelId="{D4973BC9-3D7A-46E2-8BCF-C1B307D37443}" type="presOf" srcId="{7525460E-F649-4BB5-B79D-89F06196F077}" destId="{9CE4C1B3-073B-4932-96BB-472DD6CD5E63}" srcOrd="1" destOrd="0" presId="urn:microsoft.com/office/officeart/2005/8/layout/process1"/>
    <dgm:cxn modelId="{C2748B57-CB41-4853-9128-C960005E2634}" type="presOf" srcId="{2D5A78D6-5BAF-47E6-BFF1-402CD275A5A9}" destId="{D01D324C-3F9B-449D-BA3A-926CCFE13B07}" srcOrd="1" destOrd="0" presId="urn:microsoft.com/office/officeart/2005/8/layout/process1"/>
    <dgm:cxn modelId="{CEE13CF9-95BB-4701-A682-65067AF68FED}" srcId="{AFF9F694-8A0B-4682-8F54-16DDBB6FE0DE}" destId="{05C4DC60-03F8-4E29-81E7-99BA28D70C07}" srcOrd="0" destOrd="0" parTransId="{BAF7A2EB-613A-498E-ABD8-B84334D46346}" sibTransId="{F930DFAD-EEFC-47ED-93DC-0D279C4C6595}"/>
    <dgm:cxn modelId="{67AF8D4F-FD3B-4479-9AC5-7AAE3F7E8397}" srcId="{AFF9F694-8A0B-4682-8F54-16DDBB6FE0DE}" destId="{5DEEE13E-1B56-499D-8100-56858D0F728D}" srcOrd="1" destOrd="0" parTransId="{E2039180-6D6B-47F5-BAEE-95FBEA2403EF}" sibTransId="{7525460E-F649-4BB5-B79D-89F06196F077}"/>
    <dgm:cxn modelId="{38AA3D3E-8DB5-4883-9989-A2FA4BE71413}" type="presOf" srcId="{865A4A42-9277-4D0C-8DE4-882C5EBAB733}" destId="{199DF945-9801-4E54-A7FB-556DFF0B096C}" srcOrd="0" destOrd="0" presId="urn:microsoft.com/office/officeart/2005/8/layout/process1"/>
    <dgm:cxn modelId="{456ED3FC-9559-45FE-BDD3-7F86ACFD7293}" type="presOf" srcId="{F930DFAD-EEFC-47ED-93DC-0D279C4C6595}" destId="{15C5A8B7-5C44-474A-A5C1-B306339DE2CE}" srcOrd="0" destOrd="0" presId="urn:microsoft.com/office/officeart/2005/8/layout/process1"/>
    <dgm:cxn modelId="{3A33103C-15D9-46BB-B43F-8CEF5AA7C66E}" type="presOf" srcId="{F2A661EE-0FF5-42FF-9C38-11822F730604}" destId="{9613966E-62B8-4C22-8ED7-A37A40D5FEC1}" srcOrd="1" destOrd="0" presId="urn:microsoft.com/office/officeart/2005/8/layout/process1"/>
    <dgm:cxn modelId="{C2E86881-0154-4C76-AF06-5D5571BA7BF4}" srcId="{AFF9F694-8A0B-4682-8F54-16DDBB6FE0DE}" destId="{A4C58539-F8BA-4298-8E40-17544536259B}" srcOrd="6" destOrd="0" parTransId="{5BCD4212-F309-4F7F-8F74-2CFAC9353315}" sibTransId="{ADE4BD91-C4E2-4463-9B85-36DCBA1BD6E0}"/>
    <dgm:cxn modelId="{6585821C-CDFC-4B3E-A500-4CB30C9D14E7}" type="presOf" srcId="{A4C58539-F8BA-4298-8E40-17544536259B}" destId="{A6CB2820-AA61-4B29-B889-729E2EC2A340}" srcOrd="0" destOrd="0" presId="urn:microsoft.com/office/officeart/2005/8/layout/process1"/>
    <dgm:cxn modelId="{97AA2D7F-DCD5-45DC-9725-9F3807D8554C}" type="presOf" srcId="{7525460E-F649-4BB5-B79D-89F06196F077}" destId="{14AAA444-51C7-45A3-BD73-6AE9190622F6}" srcOrd="0" destOrd="0" presId="urn:microsoft.com/office/officeart/2005/8/layout/process1"/>
    <dgm:cxn modelId="{CEDF7054-0EFA-40A4-B33D-5CFB5969AD57}" srcId="{AFF9F694-8A0B-4682-8F54-16DDBB6FE0DE}" destId="{D2B6D52A-8BB2-4546-BEF4-52A2636FCF11}" srcOrd="3" destOrd="0" parTransId="{078E2256-99A5-4988-9F1E-712E6478B89E}" sibTransId="{C09FC660-35EE-445C-8378-31E4689E62CD}"/>
    <dgm:cxn modelId="{6F91B691-A597-4F55-AB8D-033892949B58}" type="presOf" srcId="{C09FC660-35EE-445C-8378-31E4689E62CD}" destId="{81C134A4-57C6-4766-93EF-1F9623750EC7}" srcOrd="1" destOrd="0" presId="urn:microsoft.com/office/officeart/2005/8/layout/process1"/>
    <dgm:cxn modelId="{1FE98029-CFF8-4DE7-9451-F65C6AA0E251}" type="presOf" srcId="{C09FC660-35EE-445C-8378-31E4689E62CD}" destId="{4F85BEDD-F4F5-4048-B3F8-7716378AD599}" srcOrd="0" destOrd="0" presId="urn:microsoft.com/office/officeart/2005/8/layout/process1"/>
    <dgm:cxn modelId="{315DD5FF-705D-45FE-A552-6AFFBFFB8CAF}" type="presOf" srcId="{507E8B68-83E4-4B1B-960E-20B52B929FB7}" destId="{3C51D769-69B4-4940-ACEF-70E8E88E1470}" srcOrd="0" destOrd="0" presId="urn:microsoft.com/office/officeart/2005/8/layout/process1"/>
    <dgm:cxn modelId="{DDF35BD3-6A5B-4068-A0CD-DEBB5C3BED14}" type="presOf" srcId="{5DEEE13E-1B56-499D-8100-56858D0F728D}" destId="{2BE0520C-6D9E-4D6A-89FC-D73DBE9E6607}" srcOrd="0" destOrd="0" presId="urn:microsoft.com/office/officeart/2005/8/layout/process1"/>
    <dgm:cxn modelId="{88B60955-3599-410C-9862-45C74678A0D8}" type="presOf" srcId="{AFF9F694-8A0B-4682-8F54-16DDBB6FE0DE}" destId="{C1D6F5AB-D080-4888-8EF7-5AA8C5FB4E56}" srcOrd="0" destOrd="0" presId="urn:microsoft.com/office/officeart/2005/8/layout/process1"/>
    <dgm:cxn modelId="{C9B09EAD-07B4-44B9-8891-69F7BFA66754}" type="presOf" srcId="{F930DFAD-EEFC-47ED-93DC-0D279C4C6595}" destId="{86D293AC-9BF4-4DE5-8971-B40A956725C8}" srcOrd="1" destOrd="0" presId="urn:microsoft.com/office/officeart/2005/8/layout/process1"/>
    <dgm:cxn modelId="{30756B4D-7C3A-4ED1-B169-5641690E222E}" srcId="{AFF9F694-8A0B-4682-8F54-16DDBB6FE0DE}" destId="{7B5B73C4-7755-40B5-95C0-B5CC2B16680A}" srcOrd="2" destOrd="0" parTransId="{F0113B3C-25B5-446D-A9EB-DFADCB71303A}" sibTransId="{F2A661EE-0FF5-42FF-9C38-11822F730604}"/>
    <dgm:cxn modelId="{64EAD781-399C-4AE2-B0F1-353FEA953D6E}" type="presOf" srcId="{05C4DC60-03F8-4E29-81E7-99BA28D70C07}" destId="{8DB74C3B-4231-4E8A-9BF4-14968ED23313}" srcOrd="0" destOrd="0" presId="urn:microsoft.com/office/officeart/2005/8/layout/process1"/>
    <dgm:cxn modelId="{38E7EA5B-830A-4A26-9D31-D42F58B18D42}" type="presParOf" srcId="{C1D6F5AB-D080-4888-8EF7-5AA8C5FB4E56}" destId="{8DB74C3B-4231-4E8A-9BF4-14968ED23313}" srcOrd="0" destOrd="0" presId="urn:microsoft.com/office/officeart/2005/8/layout/process1"/>
    <dgm:cxn modelId="{D14DFF2A-4AD5-40FB-B9EE-415F89339215}" type="presParOf" srcId="{C1D6F5AB-D080-4888-8EF7-5AA8C5FB4E56}" destId="{15C5A8B7-5C44-474A-A5C1-B306339DE2CE}" srcOrd="1" destOrd="0" presId="urn:microsoft.com/office/officeart/2005/8/layout/process1"/>
    <dgm:cxn modelId="{CDC85C13-51BC-4253-ABCD-68EE9014DF5F}" type="presParOf" srcId="{15C5A8B7-5C44-474A-A5C1-B306339DE2CE}" destId="{86D293AC-9BF4-4DE5-8971-B40A956725C8}" srcOrd="0" destOrd="0" presId="urn:microsoft.com/office/officeart/2005/8/layout/process1"/>
    <dgm:cxn modelId="{8C4C2846-39B6-4B0E-9432-A9DA297C7A8F}" type="presParOf" srcId="{C1D6F5AB-D080-4888-8EF7-5AA8C5FB4E56}" destId="{2BE0520C-6D9E-4D6A-89FC-D73DBE9E6607}" srcOrd="2" destOrd="0" presId="urn:microsoft.com/office/officeart/2005/8/layout/process1"/>
    <dgm:cxn modelId="{D112B0F8-3334-40D4-92F5-68DC3758CFD3}" type="presParOf" srcId="{C1D6F5AB-D080-4888-8EF7-5AA8C5FB4E56}" destId="{14AAA444-51C7-45A3-BD73-6AE9190622F6}" srcOrd="3" destOrd="0" presId="urn:microsoft.com/office/officeart/2005/8/layout/process1"/>
    <dgm:cxn modelId="{37F395DB-2D7E-4FAC-9BD2-53D72DAF300E}" type="presParOf" srcId="{14AAA444-51C7-45A3-BD73-6AE9190622F6}" destId="{9CE4C1B3-073B-4932-96BB-472DD6CD5E63}" srcOrd="0" destOrd="0" presId="urn:microsoft.com/office/officeart/2005/8/layout/process1"/>
    <dgm:cxn modelId="{B8F0E081-4707-4EE6-A5BB-3A4EF00AD46E}" type="presParOf" srcId="{C1D6F5AB-D080-4888-8EF7-5AA8C5FB4E56}" destId="{3B12184E-64EC-4DAE-B4B8-444CE3EF12B7}" srcOrd="4" destOrd="0" presId="urn:microsoft.com/office/officeart/2005/8/layout/process1"/>
    <dgm:cxn modelId="{6D57C5B5-8AB1-4F4C-901C-DED1608BF991}" type="presParOf" srcId="{C1D6F5AB-D080-4888-8EF7-5AA8C5FB4E56}" destId="{699F3FE2-7132-4208-B8BF-CD92D09A694A}" srcOrd="5" destOrd="0" presId="urn:microsoft.com/office/officeart/2005/8/layout/process1"/>
    <dgm:cxn modelId="{8CF079F3-E0E1-4C77-A7A5-DC395CB28378}" type="presParOf" srcId="{699F3FE2-7132-4208-B8BF-CD92D09A694A}" destId="{9613966E-62B8-4C22-8ED7-A37A40D5FEC1}" srcOrd="0" destOrd="0" presId="urn:microsoft.com/office/officeart/2005/8/layout/process1"/>
    <dgm:cxn modelId="{5235881F-8C5F-43A5-B2E8-86BFA2C443F0}" type="presParOf" srcId="{C1D6F5AB-D080-4888-8EF7-5AA8C5FB4E56}" destId="{09BD5F72-2797-4405-A12B-40F1F42D0321}" srcOrd="6" destOrd="0" presId="urn:microsoft.com/office/officeart/2005/8/layout/process1"/>
    <dgm:cxn modelId="{41C00500-7284-4E65-9FD7-AB9B6C20A2B3}" type="presParOf" srcId="{C1D6F5AB-D080-4888-8EF7-5AA8C5FB4E56}" destId="{4F85BEDD-F4F5-4048-B3F8-7716378AD599}" srcOrd="7" destOrd="0" presId="urn:microsoft.com/office/officeart/2005/8/layout/process1"/>
    <dgm:cxn modelId="{088C74CD-9DC4-4992-BA53-CC472955F20E}" type="presParOf" srcId="{4F85BEDD-F4F5-4048-B3F8-7716378AD599}" destId="{81C134A4-57C6-4766-93EF-1F9623750EC7}" srcOrd="0" destOrd="0" presId="urn:microsoft.com/office/officeart/2005/8/layout/process1"/>
    <dgm:cxn modelId="{F2453656-3077-4F13-ABD7-E493323DA33A}" type="presParOf" srcId="{C1D6F5AB-D080-4888-8EF7-5AA8C5FB4E56}" destId="{85EE2B61-F1AC-4982-A89D-573DBC29D64D}" srcOrd="8" destOrd="0" presId="urn:microsoft.com/office/officeart/2005/8/layout/process1"/>
    <dgm:cxn modelId="{54C24600-EF79-432E-9620-6A0AAAFE02D7}" type="presParOf" srcId="{C1D6F5AB-D080-4888-8EF7-5AA8C5FB4E56}" destId="{EADD3690-9E85-4A07-83AA-8FDBFFC8202A}" srcOrd="9" destOrd="0" presId="urn:microsoft.com/office/officeart/2005/8/layout/process1"/>
    <dgm:cxn modelId="{DC40FCA9-EE52-46A9-BC57-9A139CCEC6FC}" type="presParOf" srcId="{EADD3690-9E85-4A07-83AA-8FDBFFC8202A}" destId="{D01D324C-3F9B-449D-BA3A-926CCFE13B07}" srcOrd="0" destOrd="0" presId="urn:microsoft.com/office/officeart/2005/8/layout/process1"/>
    <dgm:cxn modelId="{F586AF16-0051-4A17-A130-568D458E1384}" type="presParOf" srcId="{C1D6F5AB-D080-4888-8EF7-5AA8C5FB4E56}" destId="{3C51D769-69B4-4940-ACEF-70E8E88E1470}" srcOrd="10" destOrd="0" presId="urn:microsoft.com/office/officeart/2005/8/layout/process1"/>
    <dgm:cxn modelId="{E164D049-B983-45C9-AA31-AD6E1D4F5735}" type="presParOf" srcId="{C1D6F5AB-D080-4888-8EF7-5AA8C5FB4E56}" destId="{199DF945-9801-4E54-A7FB-556DFF0B096C}" srcOrd="11" destOrd="0" presId="urn:microsoft.com/office/officeart/2005/8/layout/process1"/>
    <dgm:cxn modelId="{1B94ABE0-B6B5-4C1F-9FB1-7BB5438FFC80}" type="presParOf" srcId="{199DF945-9801-4E54-A7FB-556DFF0B096C}" destId="{08282214-BCD6-4481-A5CE-7193221C1423}" srcOrd="0" destOrd="0" presId="urn:microsoft.com/office/officeart/2005/8/layout/process1"/>
    <dgm:cxn modelId="{ABD45A34-0971-48FE-9648-729845AA7E40}" type="presParOf" srcId="{C1D6F5AB-D080-4888-8EF7-5AA8C5FB4E56}" destId="{A6CB2820-AA61-4B29-B889-729E2EC2A340}" srcOrd="1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210959-45E0-4A70-AC2B-96CE8AE17238}" type="doc">
      <dgm:prSet loTypeId="urn:microsoft.com/office/officeart/2005/8/layout/process1" loCatId="process" qsTypeId="urn:microsoft.com/office/officeart/2005/8/quickstyle/simple1" qsCatId="simple" csTypeId="urn:microsoft.com/office/officeart/2005/8/colors/colorful3" csCatId="colorful" phldr="1"/>
      <dgm:spPr/>
    </dgm:pt>
    <dgm:pt modelId="{37F1ABBD-F3B8-4487-BB24-A68911C37F32}">
      <dgm:prSet phldrT="[Text]"/>
      <dgm:spPr/>
      <dgm:t>
        <a:bodyPr/>
        <a:lstStyle/>
        <a:p>
          <a:r>
            <a:rPr lang="en-GB" dirty="0" smtClean="0"/>
            <a:t>Seasonal</a:t>
          </a:r>
          <a:endParaRPr lang="en-GB" dirty="0"/>
        </a:p>
      </dgm:t>
    </dgm:pt>
    <dgm:pt modelId="{BFE4D7FD-6146-4C22-A4C1-D44124540DE7}" type="parTrans" cxnId="{0A9C5C7E-CC19-4EBB-A4F2-4F936FAFFE57}">
      <dgm:prSet/>
      <dgm:spPr/>
      <dgm:t>
        <a:bodyPr/>
        <a:lstStyle/>
        <a:p>
          <a:endParaRPr lang="en-GB"/>
        </a:p>
      </dgm:t>
    </dgm:pt>
    <dgm:pt modelId="{A42C6598-2A7C-4AAD-92B8-473458D7456F}" type="sibTrans" cxnId="{0A9C5C7E-CC19-4EBB-A4F2-4F936FAFFE57}">
      <dgm:prSet/>
      <dgm:spPr/>
      <dgm:t>
        <a:bodyPr/>
        <a:lstStyle/>
        <a:p>
          <a:endParaRPr lang="en-GB"/>
        </a:p>
      </dgm:t>
    </dgm:pt>
    <dgm:pt modelId="{B2D1E7F0-8E25-495A-83EE-0A615B079D57}">
      <dgm:prSet phldrT="[Text]"/>
      <dgm:spPr/>
      <dgm:t>
        <a:bodyPr/>
        <a:lstStyle/>
        <a:p>
          <a:r>
            <a:rPr lang="en-GB" dirty="0" smtClean="0"/>
            <a:t>Seasonal / Full Time</a:t>
          </a:r>
          <a:endParaRPr lang="en-GB" dirty="0"/>
        </a:p>
      </dgm:t>
    </dgm:pt>
    <dgm:pt modelId="{A3D187C8-7850-4A2F-B055-F59C970A4CF9}" type="parTrans" cxnId="{D5F039E2-0E1C-4658-AEE7-50402CF60751}">
      <dgm:prSet/>
      <dgm:spPr/>
      <dgm:t>
        <a:bodyPr/>
        <a:lstStyle/>
        <a:p>
          <a:endParaRPr lang="en-GB"/>
        </a:p>
      </dgm:t>
    </dgm:pt>
    <dgm:pt modelId="{74F1CF63-BA94-4B0A-8766-55C3631E2231}" type="sibTrans" cxnId="{D5F039E2-0E1C-4658-AEE7-50402CF60751}">
      <dgm:prSet/>
      <dgm:spPr/>
      <dgm:t>
        <a:bodyPr/>
        <a:lstStyle/>
        <a:p>
          <a:endParaRPr lang="en-GB"/>
        </a:p>
      </dgm:t>
    </dgm:pt>
    <dgm:pt modelId="{EF05F298-E144-4EAF-BFC1-B24A34BFAD0A}">
      <dgm:prSet phldrT="[Text]"/>
      <dgm:spPr/>
      <dgm:t>
        <a:bodyPr/>
        <a:lstStyle/>
        <a:p>
          <a:r>
            <a:rPr lang="en-GB" dirty="0" smtClean="0"/>
            <a:t>Full Time</a:t>
          </a:r>
          <a:endParaRPr lang="en-GB" dirty="0"/>
        </a:p>
      </dgm:t>
    </dgm:pt>
    <dgm:pt modelId="{2C30974F-ABE8-4517-B021-218EABF9C769}" type="parTrans" cxnId="{22EFE391-0CCD-4805-B833-437C5E65C73D}">
      <dgm:prSet/>
      <dgm:spPr/>
      <dgm:t>
        <a:bodyPr/>
        <a:lstStyle/>
        <a:p>
          <a:endParaRPr lang="en-GB"/>
        </a:p>
      </dgm:t>
    </dgm:pt>
    <dgm:pt modelId="{7E047556-3639-4DFE-B33E-2D2D68C274CA}" type="sibTrans" cxnId="{22EFE391-0CCD-4805-B833-437C5E65C73D}">
      <dgm:prSet/>
      <dgm:spPr/>
      <dgm:t>
        <a:bodyPr/>
        <a:lstStyle/>
        <a:p>
          <a:endParaRPr lang="en-GB"/>
        </a:p>
      </dgm:t>
    </dgm:pt>
    <dgm:pt modelId="{BD3520D9-CBF7-4937-87FA-A9DFFD726346}">
      <dgm:prSet/>
      <dgm:spPr/>
      <dgm:t>
        <a:bodyPr/>
        <a:lstStyle/>
        <a:p>
          <a:r>
            <a:rPr lang="en-GB" dirty="0" smtClean="0"/>
            <a:t>Full Time</a:t>
          </a:r>
          <a:endParaRPr lang="en-GB" dirty="0"/>
        </a:p>
      </dgm:t>
    </dgm:pt>
    <dgm:pt modelId="{956EA87B-9BFD-4626-815C-A2F9CD3F590E}" type="parTrans" cxnId="{2FC74C66-CAC7-4EBB-B956-11AA28056513}">
      <dgm:prSet/>
      <dgm:spPr/>
      <dgm:t>
        <a:bodyPr/>
        <a:lstStyle/>
        <a:p>
          <a:endParaRPr lang="en-GB"/>
        </a:p>
      </dgm:t>
    </dgm:pt>
    <dgm:pt modelId="{6ADB423C-0D0F-4975-8026-D311BD75FAA4}" type="sibTrans" cxnId="{2FC74C66-CAC7-4EBB-B956-11AA28056513}">
      <dgm:prSet/>
      <dgm:spPr/>
      <dgm:t>
        <a:bodyPr/>
        <a:lstStyle/>
        <a:p>
          <a:endParaRPr lang="en-GB"/>
        </a:p>
      </dgm:t>
    </dgm:pt>
    <dgm:pt modelId="{E88DC81F-CC64-4635-9523-167AFCABF636}">
      <dgm:prSet/>
      <dgm:spPr/>
      <dgm:t>
        <a:bodyPr/>
        <a:lstStyle/>
        <a:p>
          <a:r>
            <a:rPr lang="en-GB" dirty="0" smtClean="0"/>
            <a:t>Full Time</a:t>
          </a:r>
          <a:endParaRPr lang="en-GB" dirty="0"/>
        </a:p>
      </dgm:t>
    </dgm:pt>
    <dgm:pt modelId="{E5504338-6C1D-4E59-97A9-4A56B81C47D6}" type="parTrans" cxnId="{9DD32E39-E8B6-4551-A779-E66F22FEB0B0}">
      <dgm:prSet/>
      <dgm:spPr/>
      <dgm:t>
        <a:bodyPr/>
        <a:lstStyle/>
        <a:p>
          <a:endParaRPr lang="en-GB"/>
        </a:p>
      </dgm:t>
    </dgm:pt>
    <dgm:pt modelId="{6328BD21-D5D5-4258-82C7-0AC8E60076A4}" type="sibTrans" cxnId="{9DD32E39-E8B6-4551-A779-E66F22FEB0B0}">
      <dgm:prSet/>
      <dgm:spPr/>
      <dgm:t>
        <a:bodyPr/>
        <a:lstStyle/>
        <a:p>
          <a:endParaRPr lang="en-GB"/>
        </a:p>
      </dgm:t>
    </dgm:pt>
    <dgm:pt modelId="{BA344BB3-FC2B-4D35-AFFE-997B654A0579}">
      <dgm:prSet/>
      <dgm:spPr/>
      <dgm:t>
        <a:bodyPr/>
        <a:lstStyle/>
        <a:p>
          <a:r>
            <a:rPr lang="en-GB" dirty="0" smtClean="0"/>
            <a:t>Full Time</a:t>
          </a:r>
          <a:endParaRPr lang="en-GB" dirty="0"/>
        </a:p>
      </dgm:t>
    </dgm:pt>
    <dgm:pt modelId="{807F9939-F7CC-4A36-8E3C-AFE3A293456F}" type="parTrans" cxnId="{EE5D9E4C-4883-4F83-8DA1-1A49AD2B8A2D}">
      <dgm:prSet/>
      <dgm:spPr/>
      <dgm:t>
        <a:bodyPr/>
        <a:lstStyle/>
        <a:p>
          <a:endParaRPr lang="en-GB"/>
        </a:p>
      </dgm:t>
    </dgm:pt>
    <dgm:pt modelId="{BC16871E-455A-4FC8-BF73-DEB14E3A8311}" type="sibTrans" cxnId="{EE5D9E4C-4883-4F83-8DA1-1A49AD2B8A2D}">
      <dgm:prSet/>
      <dgm:spPr/>
      <dgm:t>
        <a:bodyPr/>
        <a:lstStyle/>
        <a:p>
          <a:endParaRPr lang="en-GB"/>
        </a:p>
      </dgm:t>
    </dgm:pt>
    <dgm:pt modelId="{C05A5A3E-D1F4-443F-84C4-280E156EE2CC}">
      <dgm:prSet/>
      <dgm:spPr/>
      <dgm:t>
        <a:bodyPr/>
        <a:lstStyle/>
        <a:p>
          <a:r>
            <a:rPr lang="en-GB" dirty="0" smtClean="0"/>
            <a:t>Seasonal / Full time</a:t>
          </a:r>
          <a:endParaRPr lang="en-GB" dirty="0"/>
        </a:p>
      </dgm:t>
    </dgm:pt>
    <dgm:pt modelId="{E88E6723-222C-4FA1-B346-D278303DA99B}" type="parTrans" cxnId="{31ECAEE8-7224-470C-AA3E-2DC23011FA86}">
      <dgm:prSet/>
      <dgm:spPr/>
      <dgm:t>
        <a:bodyPr/>
        <a:lstStyle/>
        <a:p>
          <a:endParaRPr lang="en-GB"/>
        </a:p>
      </dgm:t>
    </dgm:pt>
    <dgm:pt modelId="{DD15C90E-D5B5-410D-8A78-A20C22E557E4}" type="sibTrans" cxnId="{31ECAEE8-7224-470C-AA3E-2DC23011FA86}">
      <dgm:prSet/>
      <dgm:spPr/>
      <dgm:t>
        <a:bodyPr/>
        <a:lstStyle/>
        <a:p>
          <a:endParaRPr lang="en-GB"/>
        </a:p>
      </dgm:t>
    </dgm:pt>
    <dgm:pt modelId="{A1F7A423-38EA-4801-9262-28FCF7094172}" type="pres">
      <dgm:prSet presAssocID="{BE210959-45E0-4A70-AC2B-96CE8AE17238}" presName="Name0" presStyleCnt="0">
        <dgm:presLayoutVars>
          <dgm:dir/>
          <dgm:resizeHandles val="exact"/>
        </dgm:presLayoutVars>
      </dgm:prSet>
      <dgm:spPr/>
    </dgm:pt>
    <dgm:pt modelId="{061B5108-5057-4D97-9219-4D5325D7E87C}" type="pres">
      <dgm:prSet presAssocID="{37F1ABBD-F3B8-4487-BB24-A68911C37F32}" presName="node" presStyleLbl="node1" presStyleIdx="0" presStyleCnt="7">
        <dgm:presLayoutVars>
          <dgm:bulletEnabled val="1"/>
        </dgm:presLayoutVars>
      </dgm:prSet>
      <dgm:spPr/>
      <dgm:t>
        <a:bodyPr/>
        <a:lstStyle/>
        <a:p>
          <a:endParaRPr lang="en-GB"/>
        </a:p>
      </dgm:t>
    </dgm:pt>
    <dgm:pt modelId="{600078F3-B088-4C42-BFD2-E6C49AF6604F}" type="pres">
      <dgm:prSet presAssocID="{A42C6598-2A7C-4AAD-92B8-473458D7456F}" presName="sibTrans" presStyleLbl="sibTrans2D1" presStyleIdx="0" presStyleCnt="6"/>
      <dgm:spPr/>
      <dgm:t>
        <a:bodyPr/>
        <a:lstStyle/>
        <a:p>
          <a:endParaRPr lang="en-GB"/>
        </a:p>
      </dgm:t>
    </dgm:pt>
    <dgm:pt modelId="{37B4BBA9-A349-4BF1-B542-DD4C1A152BBB}" type="pres">
      <dgm:prSet presAssocID="{A42C6598-2A7C-4AAD-92B8-473458D7456F}" presName="connectorText" presStyleLbl="sibTrans2D1" presStyleIdx="0" presStyleCnt="6"/>
      <dgm:spPr/>
      <dgm:t>
        <a:bodyPr/>
        <a:lstStyle/>
        <a:p>
          <a:endParaRPr lang="en-GB"/>
        </a:p>
      </dgm:t>
    </dgm:pt>
    <dgm:pt modelId="{287337C1-944F-43CF-8BAB-6B2E2A69F7C2}" type="pres">
      <dgm:prSet presAssocID="{B2D1E7F0-8E25-495A-83EE-0A615B079D57}" presName="node" presStyleLbl="node1" presStyleIdx="1" presStyleCnt="7">
        <dgm:presLayoutVars>
          <dgm:bulletEnabled val="1"/>
        </dgm:presLayoutVars>
      </dgm:prSet>
      <dgm:spPr/>
      <dgm:t>
        <a:bodyPr/>
        <a:lstStyle/>
        <a:p>
          <a:endParaRPr lang="en-GB"/>
        </a:p>
      </dgm:t>
    </dgm:pt>
    <dgm:pt modelId="{39C480E2-0217-4017-A365-2D903D6E05FD}" type="pres">
      <dgm:prSet presAssocID="{74F1CF63-BA94-4B0A-8766-55C3631E2231}" presName="sibTrans" presStyleLbl="sibTrans2D1" presStyleIdx="1" presStyleCnt="6"/>
      <dgm:spPr/>
      <dgm:t>
        <a:bodyPr/>
        <a:lstStyle/>
        <a:p>
          <a:endParaRPr lang="en-GB"/>
        </a:p>
      </dgm:t>
    </dgm:pt>
    <dgm:pt modelId="{C462B641-3A9D-4611-A656-8CF7689CBC5E}" type="pres">
      <dgm:prSet presAssocID="{74F1CF63-BA94-4B0A-8766-55C3631E2231}" presName="connectorText" presStyleLbl="sibTrans2D1" presStyleIdx="1" presStyleCnt="6"/>
      <dgm:spPr/>
      <dgm:t>
        <a:bodyPr/>
        <a:lstStyle/>
        <a:p>
          <a:endParaRPr lang="en-GB"/>
        </a:p>
      </dgm:t>
    </dgm:pt>
    <dgm:pt modelId="{9210E7E2-663B-4237-B5D2-C9F46E7CDDE4}" type="pres">
      <dgm:prSet presAssocID="{C05A5A3E-D1F4-443F-84C4-280E156EE2CC}" presName="node" presStyleLbl="node1" presStyleIdx="2" presStyleCnt="7">
        <dgm:presLayoutVars>
          <dgm:bulletEnabled val="1"/>
        </dgm:presLayoutVars>
      </dgm:prSet>
      <dgm:spPr/>
      <dgm:t>
        <a:bodyPr/>
        <a:lstStyle/>
        <a:p>
          <a:endParaRPr lang="en-GB"/>
        </a:p>
      </dgm:t>
    </dgm:pt>
    <dgm:pt modelId="{E610A568-90F8-4CD4-A2C8-8D7817B740C2}" type="pres">
      <dgm:prSet presAssocID="{DD15C90E-D5B5-410D-8A78-A20C22E557E4}" presName="sibTrans" presStyleLbl="sibTrans2D1" presStyleIdx="2" presStyleCnt="6"/>
      <dgm:spPr/>
      <dgm:t>
        <a:bodyPr/>
        <a:lstStyle/>
        <a:p>
          <a:endParaRPr lang="en-GB"/>
        </a:p>
      </dgm:t>
    </dgm:pt>
    <dgm:pt modelId="{A8F2E214-DFB2-454E-BB2D-35C190861309}" type="pres">
      <dgm:prSet presAssocID="{DD15C90E-D5B5-410D-8A78-A20C22E557E4}" presName="connectorText" presStyleLbl="sibTrans2D1" presStyleIdx="2" presStyleCnt="6"/>
      <dgm:spPr/>
      <dgm:t>
        <a:bodyPr/>
        <a:lstStyle/>
        <a:p>
          <a:endParaRPr lang="en-GB"/>
        </a:p>
      </dgm:t>
    </dgm:pt>
    <dgm:pt modelId="{05279716-0886-4C73-807E-6C362C0F33D1}" type="pres">
      <dgm:prSet presAssocID="{EF05F298-E144-4EAF-BFC1-B24A34BFAD0A}" presName="node" presStyleLbl="node1" presStyleIdx="3" presStyleCnt="7">
        <dgm:presLayoutVars>
          <dgm:bulletEnabled val="1"/>
        </dgm:presLayoutVars>
      </dgm:prSet>
      <dgm:spPr/>
      <dgm:t>
        <a:bodyPr/>
        <a:lstStyle/>
        <a:p>
          <a:endParaRPr lang="en-GB"/>
        </a:p>
      </dgm:t>
    </dgm:pt>
    <dgm:pt modelId="{7D0114D9-3889-4406-B0DB-B90BA7FC7C61}" type="pres">
      <dgm:prSet presAssocID="{7E047556-3639-4DFE-B33E-2D2D68C274CA}" presName="sibTrans" presStyleLbl="sibTrans2D1" presStyleIdx="3" presStyleCnt="6"/>
      <dgm:spPr/>
      <dgm:t>
        <a:bodyPr/>
        <a:lstStyle/>
        <a:p>
          <a:endParaRPr lang="en-GB"/>
        </a:p>
      </dgm:t>
    </dgm:pt>
    <dgm:pt modelId="{7067C53A-0303-44C8-9C13-57DAFBD6FF1B}" type="pres">
      <dgm:prSet presAssocID="{7E047556-3639-4DFE-B33E-2D2D68C274CA}" presName="connectorText" presStyleLbl="sibTrans2D1" presStyleIdx="3" presStyleCnt="6"/>
      <dgm:spPr/>
      <dgm:t>
        <a:bodyPr/>
        <a:lstStyle/>
        <a:p>
          <a:endParaRPr lang="en-GB"/>
        </a:p>
      </dgm:t>
    </dgm:pt>
    <dgm:pt modelId="{16A6F990-57F4-44DC-B870-F8380FE6979E}" type="pres">
      <dgm:prSet presAssocID="{BD3520D9-CBF7-4937-87FA-A9DFFD726346}" presName="node" presStyleLbl="node1" presStyleIdx="4" presStyleCnt="7">
        <dgm:presLayoutVars>
          <dgm:bulletEnabled val="1"/>
        </dgm:presLayoutVars>
      </dgm:prSet>
      <dgm:spPr/>
      <dgm:t>
        <a:bodyPr/>
        <a:lstStyle/>
        <a:p>
          <a:endParaRPr lang="en-GB"/>
        </a:p>
      </dgm:t>
    </dgm:pt>
    <dgm:pt modelId="{53F31808-BBA2-4A18-B866-A5EFAFC9B1B2}" type="pres">
      <dgm:prSet presAssocID="{6ADB423C-0D0F-4975-8026-D311BD75FAA4}" presName="sibTrans" presStyleLbl="sibTrans2D1" presStyleIdx="4" presStyleCnt="6"/>
      <dgm:spPr/>
      <dgm:t>
        <a:bodyPr/>
        <a:lstStyle/>
        <a:p>
          <a:endParaRPr lang="en-GB"/>
        </a:p>
      </dgm:t>
    </dgm:pt>
    <dgm:pt modelId="{C4DE70E0-CF93-447E-ABD9-D894D1FD5D10}" type="pres">
      <dgm:prSet presAssocID="{6ADB423C-0D0F-4975-8026-D311BD75FAA4}" presName="connectorText" presStyleLbl="sibTrans2D1" presStyleIdx="4" presStyleCnt="6"/>
      <dgm:spPr/>
      <dgm:t>
        <a:bodyPr/>
        <a:lstStyle/>
        <a:p>
          <a:endParaRPr lang="en-GB"/>
        </a:p>
      </dgm:t>
    </dgm:pt>
    <dgm:pt modelId="{67833514-B604-48B8-9C59-C96C7EA19176}" type="pres">
      <dgm:prSet presAssocID="{E88DC81F-CC64-4635-9523-167AFCABF636}" presName="node" presStyleLbl="node1" presStyleIdx="5" presStyleCnt="7">
        <dgm:presLayoutVars>
          <dgm:bulletEnabled val="1"/>
        </dgm:presLayoutVars>
      </dgm:prSet>
      <dgm:spPr/>
      <dgm:t>
        <a:bodyPr/>
        <a:lstStyle/>
        <a:p>
          <a:endParaRPr lang="en-GB"/>
        </a:p>
      </dgm:t>
    </dgm:pt>
    <dgm:pt modelId="{515FD387-E66E-4455-B158-6202CFA4D576}" type="pres">
      <dgm:prSet presAssocID="{6328BD21-D5D5-4258-82C7-0AC8E60076A4}" presName="sibTrans" presStyleLbl="sibTrans2D1" presStyleIdx="5" presStyleCnt="6"/>
      <dgm:spPr/>
      <dgm:t>
        <a:bodyPr/>
        <a:lstStyle/>
        <a:p>
          <a:endParaRPr lang="en-GB"/>
        </a:p>
      </dgm:t>
    </dgm:pt>
    <dgm:pt modelId="{F6FD24DE-9BC3-4B7D-8476-2A703BBE6C3C}" type="pres">
      <dgm:prSet presAssocID="{6328BD21-D5D5-4258-82C7-0AC8E60076A4}" presName="connectorText" presStyleLbl="sibTrans2D1" presStyleIdx="5" presStyleCnt="6"/>
      <dgm:spPr/>
      <dgm:t>
        <a:bodyPr/>
        <a:lstStyle/>
        <a:p>
          <a:endParaRPr lang="en-GB"/>
        </a:p>
      </dgm:t>
    </dgm:pt>
    <dgm:pt modelId="{C3E03BB7-7F75-4721-AF75-F603F30353BD}" type="pres">
      <dgm:prSet presAssocID="{BA344BB3-FC2B-4D35-AFFE-997B654A0579}" presName="node" presStyleLbl="node1" presStyleIdx="6" presStyleCnt="7">
        <dgm:presLayoutVars>
          <dgm:bulletEnabled val="1"/>
        </dgm:presLayoutVars>
      </dgm:prSet>
      <dgm:spPr/>
      <dgm:t>
        <a:bodyPr/>
        <a:lstStyle/>
        <a:p>
          <a:endParaRPr lang="en-GB"/>
        </a:p>
      </dgm:t>
    </dgm:pt>
  </dgm:ptLst>
  <dgm:cxnLst>
    <dgm:cxn modelId="{0360EE1E-C1DC-4A84-A24F-FB21A6BB9614}" type="presOf" srcId="{BA344BB3-FC2B-4D35-AFFE-997B654A0579}" destId="{C3E03BB7-7F75-4721-AF75-F603F30353BD}" srcOrd="0" destOrd="0" presId="urn:microsoft.com/office/officeart/2005/8/layout/process1"/>
    <dgm:cxn modelId="{F4E25D85-5BE1-421D-95CE-EB8A2462E877}" type="presOf" srcId="{BE210959-45E0-4A70-AC2B-96CE8AE17238}" destId="{A1F7A423-38EA-4801-9262-28FCF7094172}" srcOrd="0" destOrd="0" presId="urn:microsoft.com/office/officeart/2005/8/layout/process1"/>
    <dgm:cxn modelId="{EE5D9E4C-4883-4F83-8DA1-1A49AD2B8A2D}" srcId="{BE210959-45E0-4A70-AC2B-96CE8AE17238}" destId="{BA344BB3-FC2B-4D35-AFFE-997B654A0579}" srcOrd="6" destOrd="0" parTransId="{807F9939-F7CC-4A36-8E3C-AFE3A293456F}" sibTransId="{BC16871E-455A-4FC8-BF73-DEB14E3A8311}"/>
    <dgm:cxn modelId="{D8A3536C-3E1A-4DF4-9117-65622726116F}" type="presOf" srcId="{A42C6598-2A7C-4AAD-92B8-473458D7456F}" destId="{600078F3-B088-4C42-BFD2-E6C49AF6604F}" srcOrd="0" destOrd="0" presId="urn:microsoft.com/office/officeart/2005/8/layout/process1"/>
    <dgm:cxn modelId="{3BD1D81C-8E5D-482D-88A9-E1B322B1141A}" type="presOf" srcId="{6ADB423C-0D0F-4975-8026-D311BD75FAA4}" destId="{53F31808-BBA2-4A18-B866-A5EFAFC9B1B2}" srcOrd="0" destOrd="0" presId="urn:microsoft.com/office/officeart/2005/8/layout/process1"/>
    <dgm:cxn modelId="{0A9C5C7E-CC19-4EBB-A4F2-4F936FAFFE57}" srcId="{BE210959-45E0-4A70-AC2B-96CE8AE17238}" destId="{37F1ABBD-F3B8-4487-BB24-A68911C37F32}" srcOrd="0" destOrd="0" parTransId="{BFE4D7FD-6146-4C22-A4C1-D44124540DE7}" sibTransId="{A42C6598-2A7C-4AAD-92B8-473458D7456F}"/>
    <dgm:cxn modelId="{2FC74C66-CAC7-4EBB-B956-11AA28056513}" srcId="{BE210959-45E0-4A70-AC2B-96CE8AE17238}" destId="{BD3520D9-CBF7-4937-87FA-A9DFFD726346}" srcOrd="4" destOrd="0" parTransId="{956EA87B-9BFD-4626-815C-A2F9CD3F590E}" sibTransId="{6ADB423C-0D0F-4975-8026-D311BD75FAA4}"/>
    <dgm:cxn modelId="{C9DFEB5E-CF8D-4825-BED3-E1E3B27DD30F}" type="presOf" srcId="{74F1CF63-BA94-4B0A-8766-55C3631E2231}" destId="{C462B641-3A9D-4611-A656-8CF7689CBC5E}" srcOrd="1" destOrd="0" presId="urn:microsoft.com/office/officeart/2005/8/layout/process1"/>
    <dgm:cxn modelId="{87B3C09F-2937-4D28-BA6E-8ECE79F9FBB6}" type="presOf" srcId="{7E047556-3639-4DFE-B33E-2D2D68C274CA}" destId="{7D0114D9-3889-4406-B0DB-B90BA7FC7C61}" srcOrd="0" destOrd="0" presId="urn:microsoft.com/office/officeart/2005/8/layout/process1"/>
    <dgm:cxn modelId="{22EFE391-0CCD-4805-B833-437C5E65C73D}" srcId="{BE210959-45E0-4A70-AC2B-96CE8AE17238}" destId="{EF05F298-E144-4EAF-BFC1-B24A34BFAD0A}" srcOrd="3" destOrd="0" parTransId="{2C30974F-ABE8-4517-B021-218EABF9C769}" sibTransId="{7E047556-3639-4DFE-B33E-2D2D68C274CA}"/>
    <dgm:cxn modelId="{DBF5B2EF-EFD9-4B8D-BEC1-5B4F7BE9AA1D}" type="presOf" srcId="{B2D1E7F0-8E25-495A-83EE-0A615B079D57}" destId="{287337C1-944F-43CF-8BAB-6B2E2A69F7C2}" srcOrd="0" destOrd="0" presId="urn:microsoft.com/office/officeart/2005/8/layout/process1"/>
    <dgm:cxn modelId="{22D8B9B2-A865-46FE-AEFF-F3A58F892F49}" type="presOf" srcId="{37F1ABBD-F3B8-4487-BB24-A68911C37F32}" destId="{061B5108-5057-4D97-9219-4D5325D7E87C}" srcOrd="0" destOrd="0" presId="urn:microsoft.com/office/officeart/2005/8/layout/process1"/>
    <dgm:cxn modelId="{26B3A1A8-D3CB-4F26-B3BD-EBBDAB7E6328}" type="presOf" srcId="{DD15C90E-D5B5-410D-8A78-A20C22E557E4}" destId="{E610A568-90F8-4CD4-A2C8-8D7817B740C2}" srcOrd="0" destOrd="0" presId="urn:microsoft.com/office/officeart/2005/8/layout/process1"/>
    <dgm:cxn modelId="{C23819FA-94B9-4BAE-9267-6E5D22C24EC8}" type="presOf" srcId="{E88DC81F-CC64-4635-9523-167AFCABF636}" destId="{67833514-B604-48B8-9C59-C96C7EA19176}" srcOrd="0" destOrd="0" presId="urn:microsoft.com/office/officeart/2005/8/layout/process1"/>
    <dgm:cxn modelId="{4EEB6723-5F1C-4807-B746-0268DB56E84C}" type="presOf" srcId="{EF05F298-E144-4EAF-BFC1-B24A34BFAD0A}" destId="{05279716-0886-4C73-807E-6C362C0F33D1}" srcOrd="0" destOrd="0" presId="urn:microsoft.com/office/officeart/2005/8/layout/process1"/>
    <dgm:cxn modelId="{31ECAEE8-7224-470C-AA3E-2DC23011FA86}" srcId="{BE210959-45E0-4A70-AC2B-96CE8AE17238}" destId="{C05A5A3E-D1F4-443F-84C4-280E156EE2CC}" srcOrd="2" destOrd="0" parTransId="{E88E6723-222C-4FA1-B346-D278303DA99B}" sibTransId="{DD15C90E-D5B5-410D-8A78-A20C22E557E4}"/>
    <dgm:cxn modelId="{14A7FB9F-B156-4E0F-9B03-7AFA330636B7}" type="presOf" srcId="{A42C6598-2A7C-4AAD-92B8-473458D7456F}" destId="{37B4BBA9-A349-4BF1-B542-DD4C1A152BBB}" srcOrd="1" destOrd="0" presId="urn:microsoft.com/office/officeart/2005/8/layout/process1"/>
    <dgm:cxn modelId="{58450C74-BE73-458A-AB43-4555E80780F0}" type="presOf" srcId="{7E047556-3639-4DFE-B33E-2D2D68C274CA}" destId="{7067C53A-0303-44C8-9C13-57DAFBD6FF1B}" srcOrd="1" destOrd="0" presId="urn:microsoft.com/office/officeart/2005/8/layout/process1"/>
    <dgm:cxn modelId="{A1B8B4AE-812F-447E-8E4A-72AA69CA98E3}" type="presOf" srcId="{BD3520D9-CBF7-4937-87FA-A9DFFD726346}" destId="{16A6F990-57F4-44DC-B870-F8380FE6979E}" srcOrd="0" destOrd="0" presId="urn:microsoft.com/office/officeart/2005/8/layout/process1"/>
    <dgm:cxn modelId="{CCBF87EB-368B-44F7-93DE-FEF0FCFCC100}" type="presOf" srcId="{DD15C90E-D5B5-410D-8A78-A20C22E557E4}" destId="{A8F2E214-DFB2-454E-BB2D-35C190861309}" srcOrd="1" destOrd="0" presId="urn:microsoft.com/office/officeart/2005/8/layout/process1"/>
    <dgm:cxn modelId="{3FCA11B1-EFBE-4D79-A955-01BF0A7800B9}" type="presOf" srcId="{6328BD21-D5D5-4258-82C7-0AC8E60076A4}" destId="{F6FD24DE-9BC3-4B7D-8476-2A703BBE6C3C}" srcOrd="1" destOrd="0" presId="urn:microsoft.com/office/officeart/2005/8/layout/process1"/>
    <dgm:cxn modelId="{3D649B3E-BC46-47FB-B04A-E808FD29243F}" type="presOf" srcId="{6328BD21-D5D5-4258-82C7-0AC8E60076A4}" destId="{515FD387-E66E-4455-B158-6202CFA4D576}" srcOrd="0" destOrd="0" presId="urn:microsoft.com/office/officeart/2005/8/layout/process1"/>
    <dgm:cxn modelId="{9DD32E39-E8B6-4551-A779-E66F22FEB0B0}" srcId="{BE210959-45E0-4A70-AC2B-96CE8AE17238}" destId="{E88DC81F-CC64-4635-9523-167AFCABF636}" srcOrd="5" destOrd="0" parTransId="{E5504338-6C1D-4E59-97A9-4A56B81C47D6}" sibTransId="{6328BD21-D5D5-4258-82C7-0AC8E60076A4}"/>
    <dgm:cxn modelId="{D5F039E2-0E1C-4658-AEE7-50402CF60751}" srcId="{BE210959-45E0-4A70-AC2B-96CE8AE17238}" destId="{B2D1E7F0-8E25-495A-83EE-0A615B079D57}" srcOrd="1" destOrd="0" parTransId="{A3D187C8-7850-4A2F-B055-F59C970A4CF9}" sibTransId="{74F1CF63-BA94-4B0A-8766-55C3631E2231}"/>
    <dgm:cxn modelId="{68AD13DE-A217-43E7-B709-64D5738A0C31}" type="presOf" srcId="{C05A5A3E-D1F4-443F-84C4-280E156EE2CC}" destId="{9210E7E2-663B-4237-B5D2-C9F46E7CDDE4}" srcOrd="0" destOrd="0" presId="urn:microsoft.com/office/officeart/2005/8/layout/process1"/>
    <dgm:cxn modelId="{7FABBBBF-6673-49C1-82D9-AD57BCC6A40C}" type="presOf" srcId="{6ADB423C-0D0F-4975-8026-D311BD75FAA4}" destId="{C4DE70E0-CF93-447E-ABD9-D894D1FD5D10}" srcOrd="1" destOrd="0" presId="urn:microsoft.com/office/officeart/2005/8/layout/process1"/>
    <dgm:cxn modelId="{57AFAAF9-1E8A-4828-A76B-18FEE2C8DDB7}" type="presOf" srcId="{74F1CF63-BA94-4B0A-8766-55C3631E2231}" destId="{39C480E2-0217-4017-A365-2D903D6E05FD}" srcOrd="0" destOrd="0" presId="urn:microsoft.com/office/officeart/2005/8/layout/process1"/>
    <dgm:cxn modelId="{973C0200-3A00-418F-88EF-F50FC2024038}" type="presParOf" srcId="{A1F7A423-38EA-4801-9262-28FCF7094172}" destId="{061B5108-5057-4D97-9219-4D5325D7E87C}" srcOrd="0" destOrd="0" presId="urn:microsoft.com/office/officeart/2005/8/layout/process1"/>
    <dgm:cxn modelId="{55360E47-64BA-4FD1-A7D9-B20A9474F887}" type="presParOf" srcId="{A1F7A423-38EA-4801-9262-28FCF7094172}" destId="{600078F3-B088-4C42-BFD2-E6C49AF6604F}" srcOrd="1" destOrd="0" presId="urn:microsoft.com/office/officeart/2005/8/layout/process1"/>
    <dgm:cxn modelId="{745AEA96-0322-493E-BCB6-15346D9397C4}" type="presParOf" srcId="{600078F3-B088-4C42-BFD2-E6C49AF6604F}" destId="{37B4BBA9-A349-4BF1-B542-DD4C1A152BBB}" srcOrd="0" destOrd="0" presId="urn:microsoft.com/office/officeart/2005/8/layout/process1"/>
    <dgm:cxn modelId="{E9B9C170-FEEE-47B5-A03C-356450077417}" type="presParOf" srcId="{A1F7A423-38EA-4801-9262-28FCF7094172}" destId="{287337C1-944F-43CF-8BAB-6B2E2A69F7C2}" srcOrd="2" destOrd="0" presId="urn:microsoft.com/office/officeart/2005/8/layout/process1"/>
    <dgm:cxn modelId="{459D562A-B97E-4D20-8C52-0635E69DAF02}" type="presParOf" srcId="{A1F7A423-38EA-4801-9262-28FCF7094172}" destId="{39C480E2-0217-4017-A365-2D903D6E05FD}" srcOrd="3" destOrd="0" presId="urn:microsoft.com/office/officeart/2005/8/layout/process1"/>
    <dgm:cxn modelId="{35B5C239-2DAB-45BE-9D66-34F66F809472}" type="presParOf" srcId="{39C480E2-0217-4017-A365-2D903D6E05FD}" destId="{C462B641-3A9D-4611-A656-8CF7689CBC5E}" srcOrd="0" destOrd="0" presId="urn:microsoft.com/office/officeart/2005/8/layout/process1"/>
    <dgm:cxn modelId="{F88DDCF1-45C3-404B-8B2E-56E90920B1F0}" type="presParOf" srcId="{A1F7A423-38EA-4801-9262-28FCF7094172}" destId="{9210E7E2-663B-4237-B5D2-C9F46E7CDDE4}" srcOrd="4" destOrd="0" presId="urn:microsoft.com/office/officeart/2005/8/layout/process1"/>
    <dgm:cxn modelId="{25136558-01AB-4A40-9DE4-A5CAAD345EDA}" type="presParOf" srcId="{A1F7A423-38EA-4801-9262-28FCF7094172}" destId="{E610A568-90F8-4CD4-A2C8-8D7817B740C2}" srcOrd="5" destOrd="0" presId="urn:microsoft.com/office/officeart/2005/8/layout/process1"/>
    <dgm:cxn modelId="{57E9156D-B473-4EA4-86AA-F98A187F11E1}" type="presParOf" srcId="{E610A568-90F8-4CD4-A2C8-8D7817B740C2}" destId="{A8F2E214-DFB2-454E-BB2D-35C190861309}" srcOrd="0" destOrd="0" presId="urn:microsoft.com/office/officeart/2005/8/layout/process1"/>
    <dgm:cxn modelId="{4210EFF5-D189-495D-A313-DF1C2920B56D}" type="presParOf" srcId="{A1F7A423-38EA-4801-9262-28FCF7094172}" destId="{05279716-0886-4C73-807E-6C362C0F33D1}" srcOrd="6" destOrd="0" presId="urn:microsoft.com/office/officeart/2005/8/layout/process1"/>
    <dgm:cxn modelId="{50D9DA3E-3E91-4D2C-9B6F-11C07D1476F3}" type="presParOf" srcId="{A1F7A423-38EA-4801-9262-28FCF7094172}" destId="{7D0114D9-3889-4406-B0DB-B90BA7FC7C61}" srcOrd="7" destOrd="0" presId="urn:microsoft.com/office/officeart/2005/8/layout/process1"/>
    <dgm:cxn modelId="{2D47CE89-94F0-450B-9D19-453D3844E417}" type="presParOf" srcId="{7D0114D9-3889-4406-B0DB-B90BA7FC7C61}" destId="{7067C53A-0303-44C8-9C13-57DAFBD6FF1B}" srcOrd="0" destOrd="0" presId="urn:microsoft.com/office/officeart/2005/8/layout/process1"/>
    <dgm:cxn modelId="{F7BA51FC-1440-4BE3-B738-65AF33AE0EE3}" type="presParOf" srcId="{A1F7A423-38EA-4801-9262-28FCF7094172}" destId="{16A6F990-57F4-44DC-B870-F8380FE6979E}" srcOrd="8" destOrd="0" presId="urn:microsoft.com/office/officeart/2005/8/layout/process1"/>
    <dgm:cxn modelId="{DC72A991-5B28-4CC2-A516-166DB0A76699}" type="presParOf" srcId="{A1F7A423-38EA-4801-9262-28FCF7094172}" destId="{53F31808-BBA2-4A18-B866-A5EFAFC9B1B2}" srcOrd="9" destOrd="0" presId="urn:microsoft.com/office/officeart/2005/8/layout/process1"/>
    <dgm:cxn modelId="{C00049C5-25A2-4298-8C6D-91A997D595A2}" type="presParOf" srcId="{53F31808-BBA2-4A18-B866-A5EFAFC9B1B2}" destId="{C4DE70E0-CF93-447E-ABD9-D894D1FD5D10}" srcOrd="0" destOrd="0" presId="urn:microsoft.com/office/officeart/2005/8/layout/process1"/>
    <dgm:cxn modelId="{B4A45FB0-5B0E-47D6-BCC9-D631A376FE57}" type="presParOf" srcId="{A1F7A423-38EA-4801-9262-28FCF7094172}" destId="{67833514-B604-48B8-9C59-C96C7EA19176}" srcOrd="10" destOrd="0" presId="urn:microsoft.com/office/officeart/2005/8/layout/process1"/>
    <dgm:cxn modelId="{2F49B147-ACEF-4CB6-9A7E-7383A0EC1589}" type="presParOf" srcId="{A1F7A423-38EA-4801-9262-28FCF7094172}" destId="{515FD387-E66E-4455-B158-6202CFA4D576}" srcOrd="11" destOrd="0" presId="urn:microsoft.com/office/officeart/2005/8/layout/process1"/>
    <dgm:cxn modelId="{DB1D095C-78AC-48F7-BD39-6FE2273CEEDB}" type="presParOf" srcId="{515FD387-E66E-4455-B158-6202CFA4D576}" destId="{F6FD24DE-9BC3-4B7D-8476-2A703BBE6C3C}" srcOrd="0" destOrd="0" presId="urn:microsoft.com/office/officeart/2005/8/layout/process1"/>
    <dgm:cxn modelId="{9BA7ADF5-BED5-4CF5-857B-1840C49F8FC8}" type="presParOf" srcId="{A1F7A423-38EA-4801-9262-28FCF7094172}" destId="{C3E03BB7-7F75-4721-AF75-F603F30353BD}" srcOrd="1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7FAE57-7567-45DD-8B6F-A69F00BF063C}" type="doc">
      <dgm:prSet loTypeId="urn:microsoft.com/office/officeart/2005/8/layout/chevron1" loCatId="process" qsTypeId="urn:microsoft.com/office/officeart/2005/8/quickstyle/simple1" qsCatId="simple" csTypeId="urn:microsoft.com/office/officeart/2005/8/colors/colorful4" csCatId="colorful" phldr="1"/>
      <dgm:spPr/>
    </dgm:pt>
    <dgm:pt modelId="{6D0FE46E-6F6A-4E1E-9A06-8755BA870245}">
      <dgm:prSet phldrT="[Text]"/>
      <dgm:spPr/>
      <dgm:t>
        <a:bodyPr/>
        <a:lstStyle/>
        <a:p>
          <a:r>
            <a:rPr lang="en-TT" dirty="0" smtClean="0"/>
            <a:t>Wood production/Harvesting</a:t>
          </a:r>
          <a:endParaRPr lang="en-TT" dirty="0"/>
        </a:p>
      </dgm:t>
    </dgm:pt>
    <dgm:pt modelId="{9AB87B4D-45D0-4344-B967-5F8E6F3DD5E2}" type="parTrans" cxnId="{F1FE14AB-182A-4E62-BF72-15EC63C39EF9}">
      <dgm:prSet/>
      <dgm:spPr/>
      <dgm:t>
        <a:bodyPr/>
        <a:lstStyle/>
        <a:p>
          <a:endParaRPr lang="en-TT"/>
        </a:p>
      </dgm:t>
    </dgm:pt>
    <dgm:pt modelId="{6261EC6B-A3DD-4EE4-8F35-F3A91E47700E}" type="sibTrans" cxnId="{F1FE14AB-182A-4E62-BF72-15EC63C39EF9}">
      <dgm:prSet/>
      <dgm:spPr/>
      <dgm:t>
        <a:bodyPr/>
        <a:lstStyle/>
        <a:p>
          <a:endParaRPr lang="en-TT"/>
        </a:p>
      </dgm:t>
    </dgm:pt>
    <dgm:pt modelId="{E6E0776B-E1E9-4175-A05E-AD42B6575B3C}">
      <dgm:prSet phldrT="[Text]"/>
      <dgm:spPr/>
      <dgm:t>
        <a:bodyPr/>
        <a:lstStyle/>
        <a:p>
          <a:r>
            <a:rPr lang="en-TT" dirty="0" smtClean="0"/>
            <a:t>Charcoal transport</a:t>
          </a:r>
          <a:endParaRPr lang="en-TT" dirty="0"/>
        </a:p>
      </dgm:t>
    </dgm:pt>
    <dgm:pt modelId="{BA2C56A3-3490-4717-B678-1665E85626A5}" type="parTrans" cxnId="{2E82A799-3453-42C3-8D72-864376FFB550}">
      <dgm:prSet/>
      <dgm:spPr/>
      <dgm:t>
        <a:bodyPr/>
        <a:lstStyle/>
        <a:p>
          <a:endParaRPr lang="en-TT"/>
        </a:p>
      </dgm:t>
    </dgm:pt>
    <dgm:pt modelId="{0300602A-A957-4807-8C8B-F50700850BCF}" type="sibTrans" cxnId="{2E82A799-3453-42C3-8D72-864376FFB550}">
      <dgm:prSet/>
      <dgm:spPr/>
      <dgm:t>
        <a:bodyPr/>
        <a:lstStyle/>
        <a:p>
          <a:endParaRPr lang="en-TT"/>
        </a:p>
      </dgm:t>
    </dgm:pt>
    <dgm:pt modelId="{99EC5E22-7A6D-4E30-8808-AD8659F1F1BD}">
      <dgm:prSet phldrT="[Text]"/>
      <dgm:spPr/>
      <dgm:t>
        <a:bodyPr/>
        <a:lstStyle/>
        <a:p>
          <a:r>
            <a:rPr lang="en-TT" dirty="0" smtClean="0"/>
            <a:t>Vendors</a:t>
          </a:r>
          <a:endParaRPr lang="en-TT" dirty="0"/>
        </a:p>
      </dgm:t>
    </dgm:pt>
    <dgm:pt modelId="{234A59D3-1E5E-4CF8-BBAB-A5C1C0DC07A5}" type="parTrans" cxnId="{8A918FEA-623B-4DF1-93CD-067098B73663}">
      <dgm:prSet/>
      <dgm:spPr/>
      <dgm:t>
        <a:bodyPr/>
        <a:lstStyle/>
        <a:p>
          <a:endParaRPr lang="en-TT"/>
        </a:p>
      </dgm:t>
    </dgm:pt>
    <dgm:pt modelId="{D7DEED76-F5B0-452C-9111-BE90E53432F3}" type="sibTrans" cxnId="{8A918FEA-623B-4DF1-93CD-067098B73663}">
      <dgm:prSet/>
      <dgm:spPr/>
      <dgm:t>
        <a:bodyPr/>
        <a:lstStyle/>
        <a:p>
          <a:endParaRPr lang="en-TT"/>
        </a:p>
      </dgm:t>
    </dgm:pt>
    <dgm:pt modelId="{5D9F7DF2-38F4-4379-96BF-9B154303CBF7}" type="pres">
      <dgm:prSet presAssocID="{417FAE57-7567-45DD-8B6F-A69F00BF063C}" presName="Name0" presStyleCnt="0">
        <dgm:presLayoutVars>
          <dgm:dir/>
          <dgm:animLvl val="lvl"/>
          <dgm:resizeHandles val="exact"/>
        </dgm:presLayoutVars>
      </dgm:prSet>
      <dgm:spPr/>
    </dgm:pt>
    <dgm:pt modelId="{68E6E70D-2953-4EEE-9182-693D306ECB69}" type="pres">
      <dgm:prSet presAssocID="{6D0FE46E-6F6A-4E1E-9A06-8755BA870245}" presName="parTxOnly" presStyleLbl="node1" presStyleIdx="0" presStyleCnt="3" custLinFactNeighborX="33346" custLinFactNeighborY="-1249">
        <dgm:presLayoutVars>
          <dgm:chMax val="0"/>
          <dgm:chPref val="0"/>
          <dgm:bulletEnabled val="1"/>
        </dgm:presLayoutVars>
      </dgm:prSet>
      <dgm:spPr/>
      <dgm:t>
        <a:bodyPr/>
        <a:lstStyle/>
        <a:p>
          <a:endParaRPr lang="en-TT"/>
        </a:p>
      </dgm:t>
    </dgm:pt>
    <dgm:pt modelId="{5FAAADBA-0155-48B4-9E37-AE7792C5070A}" type="pres">
      <dgm:prSet presAssocID="{6261EC6B-A3DD-4EE4-8F35-F3A91E47700E}" presName="parTxOnlySpace" presStyleCnt="0"/>
      <dgm:spPr/>
    </dgm:pt>
    <dgm:pt modelId="{8D7C85EB-839C-40F2-BFAC-77E6557FDD51}" type="pres">
      <dgm:prSet presAssocID="{E6E0776B-E1E9-4175-A05E-AD42B6575B3C}" presName="parTxOnly" presStyleLbl="node1" presStyleIdx="1" presStyleCnt="3">
        <dgm:presLayoutVars>
          <dgm:chMax val="0"/>
          <dgm:chPref val="0"/>
          <dgm:bulletEnabled val="1"/>
        </dgm:presLayoutVars>
      </dgm:prSet>
      <dgm:spPr/>
      <dgm:t>
        <a:bodyPr/>
        <a:lstStyle/>
        <a:p>
          <a:endParaRPr lang="en-TT"/>
        </a:p>
      </dgm:t>
    </dgm:pt>
    <dgm:pt modelId="{C636DDC5-5EB2-43E3-8991-4AE9D12A5CE5}" type="pres">
      <dgm:prSet presAssocID="{0300602A-A957-4807-8C8B-F50700850BCF}" presName="parTxOnlySpace" presStyleCnt="0"/>
      <dgm:spPr/>
    </dgm:pt>
    <dgm:pt modelId="{555594F6-D13A-4BDE-9077-A88FAFC3795B}" type="pres">
      <dgm:prSet presAssocID="{99EC5E22-7A6D-4E30-8808-AD8659F1F1BD}" presName="parTxOnly" presStyleLbl="node1" presStyleIdx="2" presStyleCnt="3">
        <dgm:presLayoutVars>
          <dgm:chMax val="0"/>
          <dgm:chPref val="0"/>
          <dgm:bulletEnabled val="1"/>
        </dgm:presLayoutVars>
      </dgm:prSet>
      <dgm:spPr/>
      <dgm:t>
        <a:bodyPr/>
        <a:lstStyle/>
        <a:p>
          <a:endParaRPr lang="en-TT"/>
        </a:p>
      </dgm:t>
    </dgm:pt>
  </dgm:ptLst>
  <dgm:cxnLst>
    <dgm:cxn modelId="{7BC9D8B5-EBCD-4EBD-9D69-10AD95A6F62B}" type="presOf" srcId="{417FAE57-7567-45DD-8B6F-A69F00BF063C}" destId="{5D9F7DF2-38F4-4379-96BF-9B154303CBF7}" srcOrd="0" destOrd="0" presId="urn:microsoft.com/office/officeart/2005/8/layout/chevron1"/>
    <dgm:cxn modelId="{2E82A799-3453-42C3-8D72-864376FFB550}" srcId="{417FAE57-7567-45DD-8B6F-A69F00BF063C}" destId="{E6E0776B-E1E9-4175-A05E-AD42B6575B3C}" srcOrd="1" destOrd="0" parTransId="{BA2C56A3-3490-4717-B678-1665E85626A5}" sibTransId="{0300602A-A957-4807-8C8B-F50700850BCF}"/>
    <dgm:cxn modelId="{60F9BCE5-9730-4A8C-88F5-0D334C34511B}" type="presOf" srcId="{6D0FE46E-6F6A-4E1E-9A06-8755BA870245}" destId="{68E6E70D-2953-4EEE-9182-693D306ECB69}" srcOrd="0" destOrd="0" presId="urn:microsoft.com/office/officeart/2005/8/layout/chevron1"/>
    <dgm:cxn modelId="{A4EF8748-5EA4-4A86-B5D1-CBBA98BDBA2F}" type="presOf" srcId="{99EC5E22-7A6D-4E30-8808-AD8659F1F1BD}" destId="{555594F6-D13A-4BDE-9077-A88FAFC3795B}" srcOrd="0" destOrd="0" presId="urn:microsoft.com/office/officeart/2005/8/layout/chevron1"/>
    <dgm:cxn modelId="{8A918FEA-623B-4DF1-93CD-067098B73663}" srcId="{417FAE57-7567-45DD-8B6F-A69F00BF063C}" destId="{99EC5E22-7A6D-4E30-8808-AD8659F1F1BD}" srcOrd="2" destOrd="0" parTransId="{234A59D3-1E5E-4CF8-BBAB-A5C1C0DC07A5}" sibTransId="{D7DEED76-F5B0-452C-9111-BE90E53432F3}"/>
    <dgm:cxn modelId="{CD21B7D5-4725-4350-93D7-C87EF4D16BCD}" type="presOf" srcId="{E6E0776B-E1E9-4175-A05E-AD42B6575B3C}" destId="{8D7C85EB-839C-40F2-BFAC-77E6557FDD51}" srcOrd="0" destOrd="0" presId="urn:microsoft.com/office/officeart/2005/8/layout/chevron1"/>
    <dgm:cxn modelId="{F1FE14AB-182A-4E62-BF72-15EC63C39EF9}" srcId="{417FAE57-7567-45DD-8B6F-A69F00BF063C}" destId="{6D0FE46E-6F6A-4E1E-9A06-8755BA870245}" srcOrd="0" destOrd="0" parTransId="{9AB87B4D-45D0-4344-B967-5F8E6F3DD5E2}" sibTransId="{6261EC6B-A3DD-4EE4-8F35-F3A91E47700E}"/>
    <dgm:cxn modelId="{B3022793-8405-4006-B8F5-12A4FD8319C2}" type="presParOf" srcId="{5D9F7DF2-38F4-4379-96BF-9B154303CBF7}" destId="{68E6E70D-2953-4EEE-9182-693D306ECB69}" srcOrd="0" destOrd="0" presId="urn:microsoft.com/office/officeart/2005/8/layout/chevron1"/>
    <dgm:cxn modelId="{80897743-35F0-46FB-A017-4E60ABA9AF29}" type="presParOf" srcId="{5D9F7DF2-38F4-4379-96BF-9B154303CBF7}" destId="{5FAAADBA-0155-48B4-9E37-AE7792C5070A}" srcOrd="1" destOrd="0" presId="urn:microsoft.com/office/officeart/2005/8/layout/chevron1"/>
    <dgm:cxn modelId="{C9E10E14-081E-46F1-9A0E-14A55BB44D7D}" type="presParOf" srcId="{5D9F7DF2-38F4-4379-96BF-9B154303CBF7}" destId="{8D7C85EB-839C-40F2-BFAC-77E6557FDD51}" srcOrd="2" destOrd="0" presId="urn:microsoft.com/office/officeart/2005/8/layout/chevron1"/>
    <dgm:cxn modelId="{E5381E3A-5C64-4F7F-BAD0-D63BB9A9D593}" type="presParOf" srcId="{5D9F7DF2-38F4-4379-96BF-9B154303CBF7}" destId="{C636DDC5-5EB2-43E3-8991-4AE9D12A5CE5}" srcOrd="3" destOrd="0" presId="urn:microsoft.com/office/officeart/2005/8/layout/chevron1"/>
    <dgm:cxn modelId="{EBE53CFD-3351-47B4-9997-C40EEBDB342D}" type="presParOf" srcId="{5D9F7DF2-38F4-4379-96BF-9B154303CBF7}" destId="{555594F6-D13A-4BDE-9077-A88FAFC3795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15F2F-E6CC-4F23-984B-A4ADD40073BC}">
      <dsp:nvSpPr>
        <dsp:cNvPr id="0" name=""/>
        <dsp:cNvSpPr/>
      </dsp:nvSpPr>
      <dsp:spPr>
        <a:xfrm>
          <a:off x="1145226" y="614793"/>
          <a:ext cx="1020296" cy="66319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Energy Demand</a:t>
          </a:r>
          <a:endParaRPr lang="en-GB" sz="1400" b="1" kern="1200" dirty="0"/>
        </a:p>
      </dsp:txBody>
      <dsp:txXfrm>
        <a:off x="1177600" y="647167"/>
        <a:ext cx="955548" cy="598444"/>
      </dsp:txXfrm>
    </dsp:sp>
    <dsp:sp modelId="{6F5626EA-8274-4711-9B56-775BF8F23ED4}">
      <dsp:nvSpPr>
        <dsp:cNvPr id="0" name=""/>
        <dsp:cNvSpPr/>
      </dsp:nvSpPr>
      <dsp:spPr>
        <a:xfrm>
          <a:off x="558642" y="946389"/>
          <a:ext cx="2193464" cy="2193464"/>
        </a:xfrm>
        <a:custGeom>
          <a:avLst/>
          <a:gdLst/>
          <a:ahLst/>
          <a:cxnLst/>
          <a:rect l="0" t="0" r="0" b="0"/>
          <a:pathLst>
            <a:path>
              <a:moveTo>
                <a:pt x="1614246" y="129777"/>
              </a:moveTo>
              <a:arcTo wR="1096732" hR="1096732" stAng="17889342" swAng="262859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74328A-222B-4147-A48B-EBD4A7585BB1}">
      <dsp:nvSpPr>
        <dsp:cNvPr id="0" name=""/>
        <dsp:cNvSpPr/>
      </dsp:nvSpPr>
      <dsp:spPr>
        <a:xfrm>
          <a:off x="2241958" y="1711525"/>
          <a:ext cx="1020296" cy="66319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Cook stove Consumer</a:t>
          </a:r>
          <a:endParaRPr lang="en-GB" sz="1400" b="1" kern="1200" dirty="0"/>
        </a:p>
      </dsp:txBody>
      <dsp:txXfrm>
        <a:off x="2274332" y="1743899"/>
        <a:ext cx="955548" cy="598444"/>
      </dsp:txXfrm>
    </dsp:sp>
    <dsp:sp modelId="{766BA0CD-EE7D-4EAD-9034-B10FEA7F7FA5}">
      <dsp:nvSpPr>
        <dsp:cNvPr id="0" name=""/>
        <dsp:cNvSpPr/>
      </dsp:nvSpPr>
      <dsp:spPr>
        <a:xfrm>
          <a:off x="558642" y="946389"/>
          <a:ext cx="2193464" cy="2193464"/>
        </a:xfrm>
        <a:custGeom>
          <a:avLst/>
          <a:gdLst/>
          <a:ahLst/>
          <a:cxnLst/>
          <a:rect l="0" t="0" r="0" b="0"/>
          <a:pathLst>
            <a:path>
              <a:moveTo>
                <a:pt x="2139582" y="1436266"/>
              </a:moveTo>
              <a:arcTo wR="1096732" hR="1096732" stAng="1082061" swAng="262859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F96717-70CA-4BD3-B9B7-E7CE6782DD07}">
      <dsp:nvSpPr>
        <dsp:cNvPr id="0" name=""/>
        <dsp:cNvSpPr/>
      </dsp:nvSpPr>
      <dsp:spPr>
        <a:xfrm>
          <a:off x="1145226" y="2808257"/>
          <a:ext cx="1020296" cy="66319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Cook stove Industry	</a:t>
          </a:r>
          <a:endParaRPr lang="en-GB" sz="1400" b="1" kern="1200" dirty="0"/>
        </a:p>
      </dsp:txBody>
      <dsp:txXfrm>
        <a:off x="1177600" y="2840631"/>
        <a:ext cx="955548" cy="598444"/>
      </dsp:txXfrm>
    </dsp:sp>
    <dsp:sp modelId="{D66C55CC-C77E-4593-9A46-51E3148EE356}">
      <dsp:nvSpPr>
        <dsp:cNvPr id="0" name=""/>
        <dsp:cNvSpPr/>
      </dsp:nvSpPr>
      <dsp:spPr>
        <a:xfrm>
          <a:off x="558642" y="946389"/>
          <a:ext cx="2193464" cy="2193464"/>
        </a:xfrm>
        <a:custGeom>
          <a:avLst/>
          <a:gdLst/>
          <a:ahLst/>
          <a:cxnLst/>
          <a:rect l="0" t="0" r="0" b="0"/>
          <a:pathLst>
            <a:path>
              <a:moveTo>
                <a:pt x="579218" y="2063686"/>
              </a:moveTo>
              <a:arcTo wR="1096732" hR="1096732" stAng="7089342" swAng="262859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A1B33D-D7BC-4792-9CCD-6AE2F148AA9B}">
      <dsp:nvSpPr>
        <dsp:cNvPr id="0" name=""/>
        <dsp:cNvSpPr/>
      </dsp:nvSpPr>
      <dsp:spPr>
        <a:xfrm>
          <a:off x="-47536" y="1711525"/>
          <a:ext cx="1212356" cy="66319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Macro-environment</a:t>
          </a:r>
          <a:endParaRPr lang="en-GB" sz="1400" b="1" kern="1200" dirty="0"/>
        </a:p>
      </dsp:txBody>
      <dsp:txXfrm>
        <a:off x="-15162" y="1743899"/>
        <a:ext cx="1147608" cy="598444"/>
      </dsp:txXfrm>
    </dsp:sp>
    <dsp:sp modelId="{2D83FFB9-C80B-4C28-A3DC-B44503725C17}">
      <dsp:nvSpPr>
        <dsp:cNvPr id="0" name=""/>
        <dsp:cNvSpPr/>
      </dsp:nvSpPr>
      <dsp:spPr>
        <a:xfrm>
          <a:off x="558642" y="946389"/>
          <a:ext cx="2193464" cy="2193464"/>
        </a:xfrm>
        <a:custGeom>
          <a:avLst/>
          <a:gdLst/>
          <a:ahLst/>
          <a:cxnLst/>
          <a:rect l="0" t="0" r="0" b="0"/>
          <a:pathLst>
            <a:path>
              <a:moveTo>
                <a:pt x="53881" y="757198"/>
              </a:moveTo>
              <a:arcTo wR="1096732" hR="1096732" stAng="11882061" swAng="262859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E1383-4CC2-4097-A9AE-1BBEB67E8098}">
      <dsp:nvSpPr>
        <dsp:cNvPr id="0" name=""/>
        <dsp:cNvSpPr/>
      </dsp:nvSpPr>
      <dsp:spPr>
        <a:xfrm>
          <a:off x="1039" y="1258014"/>
          <a:ext cx="1266429" cy="506571"/>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b="1" kern="1200" dirty="0" smtClean="0"/>
            <a:t>Market barriers</a:t>
          </a:r>
          <a:endParaRPr lang="en-GB" sz="1500" b="1" kern="1200" dirty="0"/>
        </a:p>
      </dsp:txBody>
      <dsp:txXfrm>
        <a:off x="254325" y="1258014"/>
        <a:ext cx="759858" cy="506571"/>
      </dsp:txXfrm>
    </dsp:sp>
    <dsp:sp modelId="{1BDA1D2F-33ED-4E96-BCDF-AB326DCE11F2}">
      <dsp:nvSpPr>
        <dsp:cNvPr id="0" name=""/>
        <dsp:cNvSpPr/>
      </dsp:nvSpPr>
      <dsp:spPr>
        <a:xfrm>
          <a:off x="1140826" y="1258014"/>
          <a:ext cx="1266429" cy="506571"/>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b="1" kern="1200" dirty="0" smtClean="0"/>
            <a:t>Market needs	</a:t>
          </a:r>
          <a:endParaRPr lang="en-GB" sz="1500" b="1" kern="1200" dirty="0"/>
        </a:p>
      </dsp:txBody>
      <dsp:txXfrm>
        <a:off x="1394112" y="1258014"/>
        <a:ext cx="759858" cy="506571"/>
      </dsp:txXfrm>
    </dsp:sp>
    <dsp:sp modelId="{E0CD8A96-9D2D-4874-BF37-7AFDFA156D46}">
      <dsp:nvSpPr>
        <dsp:cNvPr id="0" name=""/>
        <dsp:cNvSpPr/>
      </dsp:nvSpPr>
      <dsp:spPr>
        <a:xfrm>
          <a:off x="2280612" y="1258014"/>
          <a:ext cx="1266429" cy="506571"/>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GB" sz="1500" b="1" kern="1200" dirty="0" smtClean="0"/>
            <a:t>Market drivers</a:t>
          </a:r>
          <a:endParaRPr lang="en-GB" sz="1500" b="1" kern="1200" dirty="0"/>
        </a:p>
      </dsp:txBody>
      <dsp:txXfrm>
        <a:off x="2533898" y="1258014"/>
        <a:ext cx="759858" cy="5065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4F9E5-9956-497B-8785-8261563DAF07}">
      <dsp:nvSpPr>
        <dsp:cNvPr id="0" name=""/>
        <dsp:cNvSpPr/>
      </dsp:nvSpPr>
      <dsp:spPr>
        <a:xfrm>
          <a:off x="0" y="0"/>
          <a:ext cx="1524000" cy="10160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Segments of Energy and Cook stove Consumers</a:t>
          </a:r>
          <a:endParaRPr lang="en-GB" sz="1100" b="1" kern="1200" dirty="0"/>
        </a:p>
      </dsp:txBody>
      <dsp:txXfrm>
        <a:off x="29758" y="29758"/>
        <a:ext cx="1464484" cy="956484"/>
      </dsp:txXfrm>
    </dsp:sp>
    <dsp:sp modelId="{4A289AAA-1C47-424D-AE62-F4833034315C}">
      <dsp:nvSpPr>
        <dsp:cNvPr id="0" name=""/>
        <dsp:cNvSpPr/>
      </dsp:nvSpPr>
      <dsp:spPr>
        <a:xfrm rot="5400000">
          <a:off x="571500" y="1041399"/>
          <a:ext cx="380999" cy="457200"/>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5400000">
        <a:off x="624840" y="1079499"/>
        <a:ext cx="274320" cy="266699"/>
      </dsp:txXfrm>
    </dsp:sp>
    <dsp:sp modelId="{9DA4C1FD-3842-432F-B134-836DEE51EA16}">
      <dsp:nvSpPr>
        <dsp:cNvPr id="0" name=""/>
        <dsp:cNvSpPr/>
      </dsp:nvSpPr>
      <dsp:spPr>
        <a:xfrm>
          <a:off x="0" y="1523999"/>
          <a:ext cx="1524000" cy="10160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Top Three segments of Energy and Cook Stove Consumers</a:t>
          </a:r>
          <a:endParaRPr lang="en-GB" sz="1100" b="1" kern="1200" dirty="0"/>
        </a:p>
      </dsp:txBody>
      <dsp:txXfrm>
        <a:off x="29758" y="1553757"/>
        <a:ext cx="1464484" cy="956484"/>
      </dsp:txXfrm>
    </dsp:sp>
    <dsp:sp modelId="{77E483B2-B418-45B8-B92C-D13074061B38}">
      <dsp:nvSpPr>
        <dsp:cNvPr id="0" name=""/>
        <dsp:cNvSpPr/>
      </dsp:nvSpPr>
      <dsp:spPr>
        <a:xfrm rot="5400000">
          <a:off x="571500" y="2565399"/>
          <a:ext cx="381000" cy="457200"/>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5400000">
        <a:off x="624840" y="2603499"/>
        <a:ext cx="274320" cy="266700"/>
      </dsp:txXfrm>
    </dsp:sp>
    <dsp:sp modelId="{EC1ACB78-7696-4F48-9C68-0A161982166D}">
      <dsp:nvSpPr>
        <dsp:cNvPr id="0" name=""/>
        <dsp:cNvSpPr/>
      </dsp:nvSpPr>
      <dsp:spPr>
        <a:xfrm>
          <a:off x="0" y="3047999"/>
          <a:ext cx="1524000" cy="10160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b="1" kern="1200" dirty="0" smtClean="0"/>
            <a:t>Survey Analysis</a:t>
          </a:r>
          <a:endParaRPr lang="en-GB" sz="1100" b="1" kern="1200" dirty="0"/>
        </a:p>
      </dsp:txBody>
      <dsp:txXfrm>
        <a:off x="29758" y="3077757"/>
        <a:ext cx="1464484" cy="956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B4438-012A-4F70-98C6-AFC98BD7A5ED}">
      <dsp:nvSpPr>
        <dsp:cNvPr id="0" name=""/>
        <dsp:cNvSpPr/>
      </dsp:nvSpPr>
      <dsp:spPr>
        <a:xfrm>
          <a:off x="2254621" y="2689016"/>
          <a:ext cx="1133977" cy="5669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Improved cook stoves</a:t>
          </a:r>
          <a:endParaRPr lang="en-GB" sz="1100" kern="1200" dirty="0"/>
        </a:p>
      </dsp:txBody>
      <dsp:txXfrm>
        <a:off x="2271228" y="2705623"/>
        <a:ext cx="1100763" cy="533774"/>
      </dsp:txXfrm>
    </dsp:sp>
    <dsp:sp modelId="{56096A78-A8AD-4988-BD79-FB4FBC662509}">
      <dsp:nvSpPr>
        <dsp:cNvPr id="0" name=""/>
        <dsp:cNvSpPr/>
      </dsp:nvSpPr>
      <dsp:spPr>
        <a:xfrm rot="16875465">
          <a:off x="2419169" y="1781921"/>
          <a:ext cx="2409187" cy="18347"/>
        </a:xfrm>
        <a:custGeom>
          <a:avLst/>
          <a:gdLst/>
          <a:ahLst/>
          <a:cxnLst/>
          <a:rect l="0" t="0" r="0" b="0"/>
          <a:pathLst>
            <a:path>
              <a:moveTo>
                <a:pt x="0" y="9173"/>
              </a:moveTo>
              <a:lnTo>
                <a:pt x="2409187" y="91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a:off x="3563533" y="1730865"/>
        <a:ext cx="120459" cy="120459"/>
      </dsp:txXfrm>
    </dsp:sp>
    <dsp:sp modelId="{CBC64F76-1A77-4785-BB14-5C10566D2C7B}">
      <dsp:nvSpPr>
        <dsp:cNvPr id="0" name=""/>
        <dsp:cNvSpPr/>
      </dsp:nvSpPr>
      <dsp:spPr>
        <a:xfrm>
          <a:off x="3858927" y="326185"/>
          <a:ext cx="1133977" cy="5669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Rural / Urban Women (Head of household)</a:t>
          </a:r>
          <a:endParaRPr lang="en-GB" sz="1100" kern="1200" dirty="0"/>
        </a:p>
      </dsp:txBody>
      <dsp:txXfrm>
        <a:off x="3875534" y="342792"/>
        <a:ext cx="1100763" cy="533774"/>
      </dsp:txXfrm>
    </dsp:sp>
    <dsp:sp modelId="{8A06CCB5-2272-44E1-99F7-05F130C2A054}">
      <dsp:nvSpPr>
        <dsp:cNvPr id="0" name=""/>
        <dsp:cNvSpPr/>
      </dsp:nvSpPr>
      <dsp:spPr>
        <a:xfrm rot="19457599">
          <a:off x="4940400" y="437496"/>
          <a:ext cx="558598" cy="18347"/>
        </a:xfrm>
        <a:custGeom>
          <a:avLst/>
          <a:gdLst/>
          <a:ahLst/>
          <a:cxnLst/>
          <a:rect l="0" t="0" r="0" b="0"/>
          <a:pathLst>
            <a:path>
              <a:moveTo>
                <a:pt x="0" y="9173"/>
              </a:moveTo>
              <a:lnTo>
                <a:pt x="558598" y="9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a:off x="5205735" y="432705"/>
        <a:ext cx="27929" cy="27929"/>
      </dsp:txXfrm>
    </dsp:sp>
    <dsp:sp modelId="{0E315547-6511-4896-9F61-655D7A09D4B8}">
      <dsp:nvSpPr>
        <dsp:cNvPr id="0" name=""/>
        <dsp:cNvSpPr/>
      </dsp:nvSpPr>
      <dsp:spPr>
        <a:xfrm>
          <a:off x="5446495" y="166"/>
          <a:ext cx="1133977" cy="56698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Affordable cook stoves</a:t>
          </a:r>
          <a:endParaRPr lang="en-GB" sz="1100" kern="1200" dirty="0"/>
        </a:p>
      </dsp:txBody>
      <dsp:txXfrm>
        <a:off x="5463102" y="16773"/>
        <a:ext cx="1100763" cy="533774"/>
      </dsp:txXfrm>
    </dsp:sp>
    <dsp:sp modelId="{121B6A6C-F814-45ED-9157-B257DBE69AFE}">
      <dsp:nvSpPr>
        <dsp:cNvPr id="0" name=""/>
        <dsp:cNvSpPr/>
      </dsp:nvSpPr>
      <dsp:spPr>
        <a:xfrm rot="2142401">
          <a:off x="4940400" y="763515"/>
          <a:ext cx="558598" cy="18347"/>
        </a:xfrm>
        <a:custGeom>
          <a:avLst/>
          <a:gdLst/>
          <a:ahLst/>
          <a:cxnLst/>
          <a:rect l="0" t="0" r="0" b="0"/>
          <a:pathLst>
            <a:path>
              <a:moveTo>
                <a:pt x="0" y="9173"/>
              </a:moveTo>
              <a:lnTo>
                <a:pt x="558598" y="9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a:off x="5205735" y="758723"/>
        <a:ext cx="27929" cy="27929"/>
      </dsp:txXfrm>
    </dsp:sp>
    <dsp:sp modelId="{748DD175-55C7-439B-934E-A465A958E7BB}">
      <dsp:nvSpPr>
        <dsp:cNvPr id="0" name=""/>
        <dsp:cNvSpPr/>
      </dsp:nvSpPr>
      <dsp:spPr>
        <a:xfrm>
          <a:off x="5446495" y="652203"/>
          <a:ext cx="1133977" cy="56698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Willingness to pay</a:t>
          </a:r>
          <a:endParaRPr lang="en-GB" sz="1100" kern="1200" dirty="0"/>
        </a:p>
      </dsp:txBody>
      <dsp:txXfrm>
        <a:off x="5463102" y="668810"/>
        <a:ext cx="1100763" cy="533774"/>
      </dsp:txXfrm>
    </dsp:sp>
    <dsp:sp modelId="{AD7CF9F7-8FE1-495F-9B27-5FFD819526E1}">
      <dsp:nvSpPr>
        <dsp:cNvPr id="0" name=""/>
        <dsp:cNvSpPr/>
      </dsp:nvSpPr>
      <dsp:spPr>
        <a:xfrm rot="17122313">
          <a:off x="2736628" y="2107940"/>
          <a:ext cx="1774268" cy="18347"/>
        </a:xfrm>
        <a:custGeom>
          <a:avLst/>
          <a:gdLst/>
          <a:ahLst/>
          <a:cxnLst/>
          <a:rect l="0" t="0" r="0" b="0"/>
          <a:pathLst>
            <a:path>
              <a:moveTo>
                <a:pt x="0" y="9173"/>
              </a:moveTo>
              <a:lnTo>
                <a:pt x="1774268" y="91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a:off x="3579406" y="2072757"/>
        <a:ext cx="88713" cy="88713"/>
      </dsp:txXfrm>
    </dsp:sp>
    <dsp:sp modelId="{CA550300-9D24-4955-A6DB-474C4D6CCC86}">
      <dsp:nvSpPr>
        <dsp:cNvPr id="0" name=""/>
        <dsp:cNvSpPr/>
      </dsp:nvSpPr>
      <dsp:spPr>
        <a:xfrm>
          <a:off x="3858927" y="978222"/>
          <a:ext cx="1133977" cy="5669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Rural / Urban Men (Head of household)</a:t>
          </a:r>
          <a:endParaRPr lang="en-GB" sz="1100" kern="1200" dirty="0"/>
        </a:p>
      </dsp:txBody>
      <dsp:txXfrm>
        <a:off x="3875534" y="994829"/>
        <a:ext cx="1100763" cy="533774"/>
      </dsp:txXfrm>
    </dsp:sp>
    <dsp:sp modelId="{0702AD35-0EDA-4C9F-8FAD-36B3344B2C20}">
      <dsp:nvSpPr>
        <dsp:cNvPr id="0" name=""/>
        <dsp:cNvSpPr/>
      </dsp:nvSpPr>
      <dsp:spPr>
        <a:xfrm rot="17637124">
          <a:off x="3044501" y="2433958"/>
          <a:ext cx="1158523" cy="18347"/>
        </a:xfrm>
        <a:custGeom>
          <a:avLst/>
          <a:gdLst/>
          <a:ahLst/>
          <a:cxnLst/>
          <a:rect l="0" t="0" r="0" b="0"/>
          <a:pathLst>
            <a:path>
              <a:moveTo>
                <a:pt x="0" y="9173"/>
              </a:moveTo>
              <a:lnTo>
                <a:pt x="1158523" y="91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a:off x="3594799" y="2414169"/>
        <a:ext cx="57926" cy="57926"/>
      </dsp:txXfrm>
    </dsp:sp>
    <dsp:sp modelId="{1DD69A3F-F0EF-48C9-BB52-9A41069B793A}">
      <dsp:nvSpPr>
        <dsp:cNvPr id="0" name=""/>
        <dsp:cNvSpPr/>
      </dsp:nvSpPr>
      <dsp:spPr>
        <a:xfrm>
          <a:off x="3858927" y="1630259"/>
          <a:ext cx="1133977" cy="5669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Age 15-64 (Working age)</a:t>
          </a:r>
          <a:endParaRPr lang="en-GB" sz="1100" kern="1200" dirty="0"/>
        </a:p>
      </dsp:txBody>
      <dsp:txXfrm>
        <a:off x="3875534" y="1646866"/>
        <a:ext cx="1100763" cy="533774"/>
      </dsp:txXfrm>
    </dsp:sp>
    <dsp:sp modelId="{9A3DB99B-5BF6-4287-9D21-6D5BBBF22CC5}">
      <dsp:nvSpPr>
        <dsp:cNvPr id="0" name=""/>
        <dsp:cNvSpPr/>
      </dsp:nvSpPr>
      <dsp:spPr>
        <a:xfrm rot="19148885">
          <a:off x="3312864" y="2759977"/>
          <a:ext cx="621796" cy="18347"/>
        </a:xfrm>
        <a:custGeom>
          <a:avLst/>
          <a:gdLst/>
          <a:ahLst/>
          <a:cxnLst/>
          <a:rect l="0" t="0" r="0" b="0"/>
          <a:pathLst>
            <a:path>
              <a:moveTo>
                <a:pt x="0" y="9173"/>
              </a:moveTo>
              <a:lnTo>
                <a:pt x="621796" y="91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a:off x="3608218" y="2753605"/>
        <a:ext cx="31089" cy="31089"/>
      </dsp:txXfrm>
    </dsp:sp>
    <dsp:sp modelId="{32B98026-D8C0-4567-9E86-FF5484F43DBC}">
      <dsp:nvSpPr>
        <dsp:cNvPr id="0" name=""/>
        <dsp:cNvSpPr/>
      </dsp:nvSpPr>
      <dsp:spPr>
        <a:xfrm>
          <a:off x="3858927" y="2282296"/>
          <a:ext cx="1133977" cy="5669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Income quintile 1</a:t>
          </a:r>
          <a:endParaRPr lang="en-GB" sz="1100" kern="1200" dirty="0"/>
        </a:p>
      </dsp:txBody>
      <dsp:txXfrm>
        <a:off x="3875534" y="2298903"/>
        <a:ext cx="1100763" cy="533774"/>
      </dsp:txXfrm>
    </dsp:sp>
    <dsp:sp modelId="{3FBE1C63-28CB-4E1A-A99B-6EE8633032A9}">
      <dsp:nvSpPr>
        <dsp:cNvPr id="0" name=""/>
        <dsp:cNvSpPr/>
      </dsp:nvSpPr>
      <dsp:spPr>
        <a:xfrm>
          <a:off x="4992904" y="2556616"/>
          <a:ext cx="453590" cy="18347"/>
        </a:xfrm>
        <a:custGeom>
          <a:avLst/>
          <a:gdLst/>
          <a:ahLst/>
          <a:cxnLst/>
          <a:rect l="0" t="0" r="0" b="0"/>
          <a:pathLst>
            <a:path>
              <a:moveTo>
                <a:pt x="0" y="9173"/>
              </a:moveTo>
              <a:lnTo>
                <a:pt x="453590" y="9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a:off x="5208360" y="2554450"/>
        <a:ext cx="22679" cy="22679"/>
      </dsp:txXfrm>
    </dsp:sp>
    <dsp:sp modelId="{2A622F96-CED7-4A0C-9930-ECB59989CF1F}">
      <dsp:nvSpPr>
        <dsp:cNvPr id="0" name=""/>
        <dsp:cNvSpPr/>
      </dsp:nvSpPr>
      <dsp:spPr>
        <a:xfrm>
          <a:off x="5446495" y="2177295"/>
          <a:ext cx="1133977" cy="77698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Heavily</a:t>
          </a:r>
          <a:r>
            <a:rPr lang="en-GB" sz="1100" kern="1200" baseline="0" dirty="0" smtClean="0"/>
            <a:t> subsidized ICS / microfinance</a:t>
          </a:r>
          <a:endParaRPr lang="en-GB" sz="1100" kern="1200" dirty="0"/>
        </a:p>
      </dsp:txBody>
      <dsp:txXfrm>
        <a:off x="5469252" y="2200052"/>
        <a:ext cx="1088463" cy="731475"/>
      </dsp:txXfrm>
    </dsp:sp>
    <dsp:sp modelId="{D4BBEF4B-42AA-4743-B4CD-8B621DBC1AB7}">
      <dsp:nvSpPr>
        <dsp:cNvPr id="0" name=""/>
        <dsp:cNvSpPr/>
      </dsp:nvSpPr>
      <dsp:spPr>
        <a:xfrm>
          <a:off x="6580472" y="2556616"/>
          <a:ext cx="453590" cy="18347"/>
        </a:xfrm>
        <a:custGeom>
          <a:avLst/>
          <a:gdLst/>
          <a:ahLst/>
          <a:cxnLst/>
          <a:rect l="0" t="0" r="0" b="0"/>
          <a:pathLst>
            <a:path>
              <a:moveTo>
                <a:pt x="0" y="9173"/>
              </a:moveTo>
              <a:lnTo>
                <a:pt x="453590" y="91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795928" y="2554450"/>
        <a:ext cx="22679" cy="22679"/>
      </dsp:txXfrm>
    </dsp:sp>
    <dsp:sp modelId="{91954AB5-1F19-49DF-B9FE-B44487FD9C9B}">
      <dsp:nvSpPr>
        <dsp:cNvPr id="0" name=""/>
        <dsp:cNvSpPr/>
      </dsp:nvSpPr>
      <dsp:spPr>
        <a:xfrm>
          <a:off x="7034063" y="2282296"/>
          <a:ext cx="1133977" cy="56698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Fuel wood, charcoal</a:t>
          </a:r>
          <a:endParaRPr lang="en-GB" sz="900" kern="1200" dirty="0"/>
        </a:p>
      </dsp:txBody>
      <dsp:txXfrm>
        <a:off x="7050670" y="2298903"/>
        <a:ext cx="1100763" cy="533774"/>
      </dsp:txXfrm>
    </dsp:sp>
    <dsp:sp modelId="{494818CB-ACF2-4FB0-AC5A-D504D6EFC31F}">
      <dsp:nvSpPr>
        <dsp:cNvPr id="0" name=""/>
        <dsp:cNvSpPr/>
      </dsp:nvSpPr>
      <dsp:spPr>
        <a:xfrm rot="2200800">
          <a:off x="3330535" y="3138496"/>
          <a:ext cx="586456" cy="18347"/>
        </a:xfrm>
        <a:custGeom>
          <a:avLst/>
          <a:gdLst/>
          <a:ahLst/>
          <a:cxnLst/>
          <a:rect l="0" t="0" r="0" b="0"/>
          <a:pathLst>
            <a:path>
              <a:moveTo>
                <a:pt x="0" y="9173"/>
              </a:moveTo>
              <a:lnTo>
                <a:pt x="586456" y="91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a:off x="3609101" y="3133008"/>
        <a:ext cx="29322" cy="29322"/>
      </dsp:txXfrm>
    </dsp:sp>
    <dsp:sp modelId="{26E28E97-49E2-4A77-9789-01BE3181F148}">
      <dsp:nvSpPr>
        <dsp:cNvPr id="0" name=""/>
        <dsp:cNvSpPr/>
      </dsp:nvSpPr>
      <dsp:spPr>
        <a:xfrm>
          <a:off x="3858927" y="3039333"/>
          <a:ext cx="1133977" cy="5669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Income quintile 2</a:t>
          </a:r>
          <a:endParaRPr lang="en-GB" sz="1100" kern="1200" dirty="0"/>
        </a:p>
      </dsp:txBody>
      <dsp:txXfrm>
        <a:off x="3875534" y="3055940"/>
        <a:ext cx="1100763" cy="533774"/>
      </dsp:txXfrm>
    </dsp:sp>
    <dsp:sp modelId="{7CCD4BF4-00EF-4870-96F8-1FD9C8080A17}">
      <dsp:nvSpPr>
        <dsp:cNvPr id="0" name=""/>
        <dsp:cNvSpPr/>
      </dsp:nvSpPr>
      <dsp:spPr>
        <a:xfrm>
          <a:off x="4992904" y="3313654"/>
          <a:ext cx="453590" cy="18347"/>
        </a:xfrm>
        <a:custGeom>
          <a:avLst/>
          <a:gdLst/>
          <a:ahLst/>
          <a:cxnLst/>
          <a:rect l="0" t="0" r="0" b="0"/>
          <a:pathLst>
            <a:path>
              <a:moveTo>
                <a:pt x="0" y="9173"/>
              </a:moveTo>
              <a:lnTo>
                <a:pt x="453590" y="9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208360" y="3311488"/>
        <a:ext cx="22679" cy="22679"/>
      </dsp:txXfrm>
    </dsp:sp>
    <dsp:sp modelId="{5CA1B256-D4F4-42F7-933F-743F003BDDB9}">
      <dsp:nvSpPr>
        <dsp:cNvPr id="0" name=""/>
        <dsp:cNvSpPr/>
      </dsp:nvSpPr>
      <dsp:spPr>
        <a:xfrm>
          <a:off x="5446495" y="3039333"/>
          <a:ext cx="1133977" cy="56698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Subsidized ICS / microfinance</a:t>
          </a:r>
          <a:endParaRPr lang="en-GB" sz="900" kern="1200" dirty="0"/>
        </a:p>
      </dsp:txBody>
      <dsp:txXfrm>
        <a:off x="5463102" y="3055940"/>
        <a:ext cx="1100763" cy="533774"/>
      </dsp:txXfrm>
    </dsp:sp>
    <dsp:sp modelId="{E1A7BB68-C8CE-4E1F-99CF-958BF61AC8C4}">
      <dsp:nvSpPr>
        <dsp:cNvPr id="0" name=""/>
        <dsp:cNvSpPr/>
      </dsp:nvSpPr>
      <dsp:spPr>
        <a:xfrm>
          <a:off x="6580472" y="3313654"/>
          <a:ext cx="453590" cy="18347"/>
        </a:xfrm>
        <a:custGeom>
          <a:avLst/>
          <a:gdLst/>
          <a:ahLst/>
          <a:cxnLst/>
          <a:rect l="0" t="0" r="0" b="0"/>
          <a:pathLst>
            <a:path>
              <a:moveTo>
                <a:pt x="0" y="9173"/>
              </a:moveTo>
              <a:lnTo>
                <a:pt x="453590" y="91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795928" y="3311488"/>
        <a:ext cx="22679" cy="22679"/>
      </dsp:txXfrm>
    </dsp:sp>
    <dsp:sp modelId="{8EED3EA0-60B1-49C8-9888-44B8B9D5E215}">
      <dsp:nvSpPr>
        <dsp:cNvPr id="0" name=""/>
        <dsp:cNvSpPr/>
      </dsp:nvSpPr>
      <dsp:spPr>
        <a:xfrm>
          <a:off x="7034063" y="3039333"/>
          <a:ext cx="1133977" cy="56698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Fuel wood, charcoal</a:t>
          </a:r>
          <a:endParaRPr lang="en-GB" sz="900" kern="1200" dirty="0"/>
        </a:p>
      </dsp:txBody>
      <dsp:txXfrm>
        <a:off x="7050670" y="3055940"/>
        <a:ext cx="1100763" cy="533774"/>
      </dsp:txXfrm>
    </dsp:sp>
    <dsp:sp modelId="{3EC45E3F-CAFF-420A-BC18-7685D99E00FD}">
      <dsp:nvSpPr>
        <dsp:cNvPr id="0" name=""/>
        <dsp:cNvSpPr/>
      </dsp:nvSpPr>
      <dsp:spPr>
        <a:xfrm rot="4230168">
          <a:off x="2919174" y="3627523"/>
          <a:ext cx="1409177" cy="18347"/>
        </a:xfrm>
        <a:custGeom>
          <a:avLst/>
          <a:gdLst/>
          <a:ahLst/>
          <a:cxnLst/>
          <a:rect l="0" t="0" r="0" b="0"/>
          <a:pathLst>
            <a:path>
              <a:moveTo>
                <a:pt x="0" y="9173"/>
              </a:moveTo>
              <a:lnTo>
                <a:pt x="1409177" y="91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588533" y="3601467"/>
        <a:ext cx="70458" cy="70458"/>
      </dsp:txXfrm>
    </dsp:sp>
    <dsp:sp modelId="{60213257-446E-4469-8B07-565E43436746}">
      <dsp:nvSpPr>
        <dsp:cNvPr id="0" name=""/>
        <dsp:cNvSpPr/>
      </dsp:nvSpPr>
      <dsp:spPr>
        <a:xfrm>
          <a:off x="3858927" y="4017389"/>
          <a:ext cx="1133977" cy="5669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smtClean="0"/>
            <a:t>Income quintile 3 - 5</a:t>
          </a:r>
          <a:endParaRPr lang="en-GB" sz="1200" kern="1200" dirty="0"/>
        </a:p>
      </dsp:txBody>
      <dsp:txXfrm>
        <a:off x="3875534" y="4033996"/>
        <a:ext cx="1100763" cy="533774"/>
      </dsp:txXfrm>
    </dsp:sp>
    <dsp:sp modelId="{9B92FAF5-294B-4871-9643-71EF3EB9579B}">
      <dsp:nvSpPr>
        <dsp:cNvPr id="0" name=""/>
        <dsp:cNvSpPr/>
      </dsp:nvSpPr>
      <dsp:spPr>
        <a:xfrm rot="19457599">
          <a:off x="4940400" y="4128700"/>
          <a:ext cx="558598" cy="18347"/>
        </a:xfrm>
        <a:custGeom>
          <a:avLst/>
          <a:gdLst/>
          <a:ahLst/>
          <a:cxnLst/>
          <a:rect l="0" t="0" r="0" b="0"/>
          <a:pathLst>
            <a:path>
              <a:moveTo>
                <a:pt x="0" y="9173"/>
              </a:moveTo>
              <a:lnTo>
                <a:pt x="558598" y="9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205735" y="4123909"/>
        <a:ext cx="27929" cy="27929"/>
      </dsp:txXfrm>
    </dsp:sp>
    <dsp:sp modelId="{AF8D259F-B9AC-450B-A665-AD36F52ABAB7}">
      <dsp:nvSpPr>
        <dsp:cNvPr id="0" name=""/>
        <dsp:cNvSpPr/>
      </dsp:nvSpPr>
      <dsp:spPr>
        <a:xfrm>
          <a:off x="5446495" y="3691370"/>
          <a:ext cx="1133977" cy="56698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Higher willingness to pay for ICS/fuel than lower income groups</a:t>
          </a:r>
          <a:endParaRPr lang="en-GB" sz="900" kern="1200" dirty="0"/>
        </a:p>
      </dsp:txBody>
      <dsp:txXfrm>
        <a:off x="5463102" y="3707977"/>
        <a:ext cx="1100763" cy="533774"/>
      </dsp:txXfrm>
    </dsp:sp>
    <dsp:sp modelId="{17F60877-C324-482A-9CE5-B6B2BAAED608}">
      <dsp:nvSpPr>
        <dsp:cNvPr id="0" name=""/>
        <dsp:cNvSpPr/>
      </dsp:nvSpPr>
      <dsp:spPr>
        <a:xfrm>
          <a:off x="6580472" y="3965691"/>
          <a:ext cx="453590" cy="18347"/>
        </a:xfrm>
        <a:custGeom>
          <a:avLst/>
          <a:gdLst/>
          <a:ahLst/>
          <a:cxnLst/>
          <a:rect l="0" t="0" r="0" b="0"/>
          <a:pathLst>
            <a:path>
              <a:moveTo>
                <a:pt x="0" y="9173"/>
              </a:moveTo>
              <a:lnTo>
                <a:pt x="453590" y="91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795928" y="3963525"/>
        <a:ext cx="22679" cy="22679"/>
      </dsp:txXfrm>
    </dsp:sp>
    <dsp:sp modelId="{5E4C887F-8438-4FC6-A117-FB4CAEA908B0}">
      <dsp:nvSpPr>
        <dsp:cNvPr id="0" name=""/>
        <dsp:cNvSpPr/>
      </dsp:nvSpPr>
      <dsp:spPr>
        <a:xfrm>
          <a:off x="7034063" y="3691370"/>
          <a:ext cx="1133977" cy="56698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t>Fuel wood, charcoal, </a:t>
          </a:r>
        </a:p>
        <a:p>
          <a:pPr lvl="0" algn="ctr" defTabSz="488950">
            <a:lnSpc>
              <a:spcPct val="90000"/>
            </a:lnSpc>
            <a:spcBef>
              <a:spcPct val="0"/>
            </a:spcBef>
            <a:spcAft>
              <a:spcPct val="35000"/>
            </a:spcAft>
          </a:pPr>
          <a:r>
            <a:rPr lang="en-GB" sz="1100" kern="1200" dirty="0" smtClean="0"/>
            <a:t>LPG, electricity</a:t>
          </a:r>
          <a:endParaRPr lang="en-GB" sz="1100" kern="1200" dirty="0"/>
        </a:p>
      </dsp:txBody>
      <dsp:txXfrm>
        <a:off x="7050670" y="3707977"/>
        <a:ext cx="1100763" cy="533774"/>
      </dsp:txXfrm>
    </dsp:sp>
    <dsp:sp modelId="{B4653B1F-015A-4A35-A8C1-5FFE2F5C2F8D}">
      <dsp:nvSpPr>
        <dsp:cNvPr id="0" name=""/>
        <dsp:cNvSpPr/>
      </dsp:nvSpPr>
      <dsp:spPr>
        <a:xfrm rot="2142401">
          <a:off x="4940400" y="4454719"/>
          <a:ext cx="558598" cy="18347"/>
        </a:xfrm>
        <a:custGeom>
          <a:avLst/>
          <a:gdLst/>
          <a:ahLst/>
          <a:cxnLst/>
          <a:rect l="0" t="0" r="0" b="0"/>
          <a:pathLst>
            <a:path>
              <a:moveTo>
                <a:pt x="0" y="9173"/>
              </a:moveTo>
              <a:lnTo>
                <a:pt x="558598" y="9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205735" y="4449927"/>
        <a:ext cx="27929" cy="27929"/>
      </dsp:txXfrm>
    </dsp:sp>
    <dsp:sp modelId="{09D446F0-E1A0-4CCC-B133-C971AC499714}">
      <dsp:nvSpPr>
        <dsp:cNvPr id="0" name=""/>
        <dsp:cNvSpPr/>
      </dsp:nvSpPr>
      <dsp:spPr>
        <a:xfrm>
          <a:off x="5446495" y="4343407"/>
          <a:ext cx="1133977" cy="56698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Cleaner fuel</a:t>
          </a:r>
          <a:endParaRPr lang="en-GB" sz="1200" kern="1200" dirty="0"/>
        </a:p>
      </dsp:txBody>
      <dsp:txXfrm>
        <a:off x="5463102" y="4360014"/>
        <a:ext cx="1100763" cy="533774"/>
      </dsp:txXfrm>
    </dsp:sp>
    <dsp:sp modelId="{7669BC90-C563-4320-881D-726329A40957}">
      <dsp:nvSpPr>
        <dsp:cNvPr id="0" name=""/>
        <dsp:cNvSpPr/>
      </dsp:nvSpPr>
      <dsp:spPr>
        <a:xfrm>
          <a:off x="6580472" y="4617728"/>
          <a:ext cx="453590" cy="18347"/>
        </a:xfrm>
        <a:custGeom>
          <a:avLst/>
          <a:gdLst/>
          <a:ahLst/>
          <a:cxnLst/>
          <a:rect l="0" t="0" r="0" b="0"/>
          <a:pathLst>
            <a:path>
              <a:moveTo>
                <a:pt x="0" y="9173"/>
              </a:moveTo>
              <a:lnTo>
                <a:pt x="453590" y="91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795928" y="4615562"/>
        <a:ext cx="22679" cy="22679"/>
      </dsp:txXfrm>
    </dsp:sp>
    <dsp:sp modelId="{586D0960-4B9F-4A21-8E8B-07B57933BFB0}">
      <dsp:nvSpPr>
        <dsp:cNvPr id="0" name=""/>
        <dsp:cNvSpPr/>
      </dsp:nvSpPr>
      <dsp:spPr>
        <a:xfrm>
          <a:off x="7034063" y="4343407"/>
          <a:ext cx="1133977" cy="56698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LPG, Electricity</a:t>
          </a:r>
          <a:endParaRPr lang="en-GB" sz="1200" kern="1200" dirty="0"/>
        </a:p>
      </dsp:txBody>
      <dsp:txXfrm>
        <a:off x="7050670" y="4360014"/>
        <a:ext cx="1100763" cy="533774"/>
      </dsp:txXfrm>
    </dsp:sp>
    <dsp:sp modelId="{7670820C-358D-45E1-9BBE-3171F912765A}">
      <dsp:nvSpPr>
        <dsp:cNvPr id="0" name=""/>
        <dsp:cNvSpPr/>
      </dsp:nvSpPr>
      <dsp:spPr>
        <a:xfrm rot="4708454">
          <a:off x="2446816" y="4116551"/>
          <a:ext cx="2353894" cy="18347"/>
        </a:xfrm>
        <a:custGeom>
          <a:avLst/>
          <a:gdLst/>
          <a:ahLst/>
          <a:cxnLst/>
          <a:rect l="0" t="0" r="0" b="0"/>
          <a:pathLst>
            <a:path>
              <a:moveTo>
                <a:pt x="0" y="9173"/>
              </a:moveTo>
              <a:lnTo>
                <a:pt x="2353894" y="917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3564915" y="4066877"/>
        <a:ext cx="117694" cy="117694"/>
      </dsp:txXfrm>
    </dsp:sp>
    <dsp:sp modelId="{D0F78036-6A27-44EF-8956-788E5D94B77B}">
      <dsp:nvSpPr>
        <dsp:cNvPr id="0" name=""/>
        <dsp:cNvSpPr/>
      </dsp:nvSpPr>
      <dsp:spPr>
        <a:xfrm>
          <a:off x="3858927" y="4995444"/>
          <a:ext cx="1133977" cy="56698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Education level up to secondary / tertiary</a:t>
          </a:r>
          <a:endParaRPr lang="en-GB" sz="1200" kern="1200" dirty="0"/>
        </a:p>
      </dsp:txBody>
      <dsp:txXfrm>
        <a:off x="3875534" y="5012051"/>
        <a:ext cx="1100763" cy="533774"/>
      </dsp:txXfrm>
    </dsp:sp>
    <dsp:sp modelId="{0E8010C0-4871-4DDB-AE78-A6A17071791C}">
      <dsp:nvSpPr>
        <dsp:cNvPr id="0" name=""/>
        <dsp:cNvSpPr/>
      </dsp:nvSpPr>
      <dsp:spPr>
        <a:xfrm>
          <a:off x="4992904" y="5269765"/>
          <a:ext cx="453590" cy="18347"/>
        </a:xfrm>
        <a:custGeom>
          <a:avLst/>
          <a:gdLst/>
          <a:ahLst/>
          <a:cxnLst/>
          <a:rect l="0" t="0" r="0" b="0"/>
          <a:pathLst>
            <a:path>
              <a:moveTo>
                <a:pt x="0" y="9173"/>
              </a:moveTo>
              <a:lnTo>
                <a:pt x="453590" y="9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208360" y="5267599"/>
        <a:ext cx="22679" cy="22679"/>
      </dsp:txXfrm>
    </dsp:sp>
    <dsp:sp modelId="{BA216134-476E-450F-9D1D-9F9322F64542}">
      <dsp:nvSpPr>
        <dsp:cNvPr id="0" name=""/>
        <dsp:cNvSpPr/>
      </dsp:nvSpPr>
      <dsp:spPr>
        <a:xfrm>
          <a:off x="5446495" y="4995444"/>
          <a:ext cx="1133977" cy="56698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Willingness to pay</a:t>
          </a:r>
          <a:endParaRPr lang="en-GB" sz="1200" kern="1200" dirty="0"/>
        </a:p>
      </dsp:txBody>
      <dsp:txXfrm>
        <a:off x="5463102" y="5012051"/>
        <a:ext cx="1100763" cy="533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03D01-8E13-430E-BDB1-A58F0E1F5907}">
      <dsp:nvSpPr>
        <dsp:cNvPr id="0" name=""/>
        <dsp:cNvSpPr/>
      </dsp:nvSpPr>
      <dsp:spPr>
        <a:xfrm>
          <a:off x="3106874" y="2403104"/>
          <a:ext cx="2015850" cy="201585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GB" sz="2700" kern="1200" dirty="0" smtClean="0"/>
            <a:t>Broad Segments</a:t>
          </a:r>
          <a:endParaRPr lang="en-GB" sz="2700" kern="1200" dirty="0"/>
        </a:p>
      </dsp:txBody>
      <dsp:txXfrm>
        <a:off x="3402088" y="2698318"/>
        <a:ext cx="1425422" cy="1425422"/>
      </dsp:txXfrm>
    </dsp:sp>
    <dsp:sp modelId="{35BE885E-BA0C-45BE-91DF-CEE357401C3E}">
      <dsp:nvSpPr>
        <dsp:cNvPr id="0" name=""/>
        <dsp:cNvSpPr/>
      </dsp:nvSpPr>
      <dsp:spPr>
        <a:xfrm rot="12900000">
          <a:off x="1808832" y="2050526"/>
          <a:ext cx="1546431" cy="57451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052386-61B3-4536-8FC3-7987D33A6E9B}">
      <dsp:nvSpPr>
        <dsp:cNvPr id="0" name=""/>
        <dsp:cNvSpPr/>
      </dsp:nvSpPr>
      <dsp:spPr>
        <a:xfrm>
          <a:off x="991138" y="1128263"/>
          <a:ext cx="1915057" cy="153204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0" kern="1200" dirty="0" smtClean="0"/>
            <a:t>Socio-economic and demographic profile of the household</a:t>
          </a:r>
          <a:endParaRPr lang="en-GB" sz="1900" kern="1200" dirty="0"/>
        </a:p>
      </dsp:txBody>
      <dsp:txXfrm>
        <a:off x="1036010" y="1173135"/>
        <a:ext cx="1825313" cy="1442302"/>
      </dsp:txXfrm>
    </dsp:sp>
    <dsp:sp modelId="{4D406739-239A-45DE-B836-814907E22073}">
      <dsp:nvSpPr>
        <dsp:cNvPr id="0" name=""/>
        <dsp:cNvSpPr/>
      </dsp:nvSpPr>
      <dsp:spPr>
        <a:xfrm rot="16200000">
          <a:off x="3341584" y="1252626"/>
          <a:ext cx="1546431" cy="574517"/>
        </a:xfrm>
        <a:prstGeom prst="leftArrow">
          <a:avLst>
            <a:gd name="adj1" fmla="val 60000"/>
            <a:gd name="adj2" fmla="val 50000"/>
          </a:avLst>
        </a:prstGeom>
        <a:solidFill>
          <a:schemeClr val="accent4">
            <a:hueOff val="-2232386"/>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28866B-41C4-4BC2-A70F-2A18F5E28540}">
      <dsp:nvSpPr>
        <dsp:cNvPr id="0" name=""/>
        <dsp:cNvSpPr/>
      </dsp:nvSpPr>
      <dsp:spPr>
        <a:xfrm>
          <a:off x="3157271" y="646"/>
          <a:ext cx="1915057" cy="1532046"/>
        </a:xfrm>
        <a:prstGeom prst="roundRect">
          <a:avLst>
            <a:gd name="adj" fmla="val 10000"/>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0" kern="1200" dirty="0" smtClean="0"/>
            <a:t>Energy Choices and Uses</a:t>
          </a:r>
          <a:endParaRPr lang="en-GB" sz="1900" kern="1200" dirty="0"/>
        </a:p>
      </dsp:txBody>
      <dsp:txXfrm>
        <a:off x="3202143" y="45518"/>
        <a:ext cx="1825313" cy="1442302"/>
      </dsp:txXfrm>
    </dsp:sp>
    <dsp:sp modelId="{83E25AB1-EB00-4F17-9AAF-791F00D957A6}">
      <dsp:nvSpPr>
        <dsp:cNvPr id="0" name=""/>
        <dsp:cNvSpPr/>
      </dsp:nvSpPr>
      <dsp:spPr>
        <a:xfrm rot="19500000">
          <a:off x="4874336" y="2050526"/>
          <a:ext cx="1546431" cy="574517"/>
        </a:xfrm>
        <a:prstGeom prst="leftArrow">
          <a:avLst>
            <a:gd name="adj1" fmla="val 60000"/>
            <a:gd name="adj2" fmla="val 50000"/>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6ED50D-31A4-4FC2-9638-58E746BCE956}">
      <dsp:nvSpPr>
        <dsp:cNvPr id="0" name=""/>
        <dsp:cNvSpPr/>
      </dsp:nvSpPr>
      <dsp:spPr>
        <a:xfrm>
          <a:off x="5323404" y="1128263"/>
          <a:ext cx="1915057" cy="1532046"/>
        </a:xfrm>
        <a:prstGeom prst="roundRect">
          <a:avLst>
            <a:gd name="adj" fmla="val 1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0" kern="1200" dirty="0" smtClean="0"/>
            <a:t>Energy cost and expenditure</a:t>
          </a:r>
          <a:endParaRPr lang="en-GB" sz="1900" kern="1200" dirty="0"/>
        </a:p>
      </dsp:txBody>
      <dsp:txXfrm>
        <a:off x="5368276" y="1173135"/>
        <a:ext cx="1825313" cy="14423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0.77273</cdr:x>
      <cdr:y>0.69565</cdr:y>
    </cdr:from>
    <cdr:to>
      <cdr:x>0.95331</cdr:x>
      <cdr:y>0.89212</cdr:y>
    </cdr:to>
    <cdr:sp macro="" textlink="">
      <cdr:nvSpPr>
        <cdr:cNvPr id="2" name="TextBox 1"/>
        <cdr:cNvSpPr txBox="1"/>
      </cdr:nvSpPr>
      <cdr:spPr>
        <a:xfrm xmlns:a="http://schemas.openxmlformats.org/drawingml/2006/main">
          <a:off x="3643370" y="2286016"/>
          <a:ext cx="851378" cy="6456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100" dirty="0" smtClean="0"/>
            <a:t>Total Non agricultural activity  - 95%</a:t>
          </a:r>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png"/><Relationship Id="rId3" Type="http://schemas.openxmlformats.org/officeDocument/2006/relationships/image" Target="../media/image9.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510540"/>
          </a:xfrm>
          <a:prstGeom prst="rect">
            <a:avLst/>
          </a:prstGeom>
        </p:spPr>
        <p:txBody>
          <a:bodyPr vert="horz" lIns="98837" tIns="49419" rIns="98837" bIns="49419" rtlCol="0"/>
          <a:lstStyle>
            <a:lvl1pPr algn="l">
              <a:defRPr sz="1300"/>
            </a:lvl1pPr>
          </a:lstStyle>
          <a:p>
            <a:endParaRPr lang="en-GB"/>
          </a:p>
        </p:txBody>
      </p:sp>
      <p:sp>
        <p:nvSpPr>
          <p:cNvPr id="5" name="Slide Number Placeholder 4"/>
          <p:cNvSpPr>
            <a:spLocks noGrp="1"/>
          </p:cNvSpPr>
          <p:nvPr>
            <p:ph type="sldNum" sz="quarter" idx="3"/>
          </p:nvPr>
        </p:nvSpPr>
        <p:spPr>
          <a:xfrm>
            <a:off x="4014100" y="9698488"/>
            <a:ext cx="3070860" cy="510540"/>
          </a:xfrm>
          <a:prstGeom prst="rect">
            <a:avLst/>
          </a:prstGeom>
        </p:spPr>
        <p:txBody>
          <a:bodyPr vert="horz" lIns="98837" tIns="49419" rIns="98837" bIns="49419" rtlCol="0" anchor="b"/>
          <a:lstStyle>
            <a:lvl1pPr algn="r">
              <a:defRPr sz="1300"/>
            </a:lvl1pPr>
          </a:lstStyle>
          <a:p>
            <a:fld id="{DB01E863-3A1B-4294-A8E4-2204CB1DC7C8}" type="slidenum">
              <a:rPr lang="en-GB" smtClean="0"/>
              <a:pPr/>
              <a:t>‹#›</a:t>
            </a:fld>
            <a:endParaRPr lang="en-GB"/>
          </a:p>
        </p:txBody>
      </p:sp>
      <p:pic>
        <p:nvPicPr>
          <p:cNvPr id="6" name="Picture 5"/>
          <p:cNvPicPr/>
          <p:nvPr/>
        </p:nvPicPr>
        <p:blipFill>
          <a:blip r:embed="rId2" cstate="print"/>
          <a:srcRect/>
          <a:stretch>
            <a:fillRect/>
          </a:stretch>
        </p:blipFill>
        <p:spPr bwMode="auto">
          <a:xfrm>
            <a:off x="5748020" y="0"/>
            <a:ext cx="1037088" cy="1106170"/>
          </a:xfrm>
          <a:prstGeom prst="rect">
            <a:avLst/>
          </a:prstGeom>
          <a:noFill/>
          <a:ln w="9525">
            <a:noFill/>
            <a:miter lim="800000"/>
            <a:headEnd/>
            <a:tailEnd/>
          </a:ln>
        </p:spPr>
      </p:pic>
      <p:pic>
        <p:nvPicPr>
          <p:cNvPr id="7" name="Picture 6" descr="high-res transparent.png"/>
          <p:cNvPicPr>
            <a:picLocks noChangeAspect="1"/>
          </p:cNvPicPr>
          <p:nvPr/>
        </p:nvPicPr>
        <p:blipFill>
          <a:blip r:embed="rId3" cstate="print"/>
          <a:stretch>
            <a:fillRect/>
          </a:stretch>
        </p:blipFill>
        <p:spPr>
          <a:xfrm>
            <a:off x="157480" y="9359901"/>
            <a:ext cx="2047240" cy="635679"/>
          </a:xfrm>
          <a:prstGeom prst="rect">
            <a:avLst/>
          </a:prstGeom>
        </p:spPr>
      </p:pic>
    </p:spTree>
    <p:extLst>
      <p:ext uri="{BB962C8B-B14F-4D97-AF65-F5344CB8AC3E}">
        <p14:creationId xmlns:p14="http://schemas.microsoft.com/office/powerpoint/2010/main" val="1459303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510540"/>
          </a:xfrm>
          <a:prstGeom prst="rect">
            <a:avLst/>
          </a:prstGeom>
        </p:spPr>
        <p:txBody>
          <a:bodyPr vert="horz" lIns="98837" tIns="49419" rIns="98837" bIns="49419" rtlCol="0"/>
          <a:lstStyle>
            <a:lvl1pPr algn="l">
              <a:defRPr sz="1300"/>
            </a:lvl1pPr>
          </a:lstStyle>
          <a:p>
            <a:endParaRPr lang="en-GB"/>
          </a:p>
        </p:txBody>
      </p:sp>
      <p:sp>
        <p:nvSpPr>
          <p:cNvPr id="3" name="Date Placeholder 2"/>
          <p:cNvSpPr>
            <a:spLocks noGrp="1"/>
          </p:cNvSpPr>
          <p:nvPr>
            <p:ph type="dt" idx="1"/>
          </p:nvPr>
        </p:nvSpPr>
        <p:spPr>
          <a:xfrm>
            <a:off x="3149600" y="0"/>
            <a:ext cx="2519680" cy="510540"/>
          </a:xfrm>
          <a:prstGeom prst="rect">
            <a:avLst/>
          </a:prstGeom>
        </p:spPr>
        <p:txBody>
          <a:bodyPr vert="horz" lIns="98837" tIns="49419" rIns="98837" bIns="49419" rtlCol="0"/>
          <a:lstStyle>
            <a:lvl1pPr algn="r">
              <a:defRPr sz="1300"/>
            </a:lvl1pPr>
          </a:lstStyle>
          <a:p>
            <a:fld id="{0A57957C-FB76-4910-84D8-EEC7AFED1DCB}" type="datetimeFigureOut">
              <a:rPr lang="en-GB" smtClean="0"/>
              <a:pPr/>
              <a:t>11/20/13</a:t>
            </a:fld>
            <a:endParaRPr lang="en-GB"/>
          </a:p>
        </p:txBody>
      </p:sp>
      <p:sp>
        <p:nvSpPr>
          <p:cNvPr id="4" name="Slide Image Placeholder 3"/>
          <p:cNvSpPr>
            <a:spLocks noGrp="1" noRot="1" noChangeAspect="1"/>
          </p:cNvSpPr>
          <p:nvPr>
            <p:ph type="sldImg" idx="2"/>
          </p:nvPr>
        </p:nvSpPr>
        <p:spPr>
          <a:xfrm>
            <a:off x="990600" y="765175"/>
            <a:ext cx="5105400" cy="3829050"/>
          </a:xfrm>
          <a:prstGeom prst="rect">
            <a:avLst/>
          </a:prstGeom>
          <a:noFill/>
          <a:ln w="12700">
            <a:solidFill>
              <a:prstClr val="black"/>
            </a:solidFill>
          </a:ln>
        </p:spPr>
        <p:txBody>
          <a:bodyPr vert="horz" lIns="98837" tIns="49419" rIns="98837" bIns="49419" rtlCol="0" anchor="ctr"/>
          <a:lstStyle/>
          <a:p>
            <a:endParaRPr lang="en-GB"/>
          </a:p>
        </p:txBody>
      </p:sp>
      <p:sp>
        <p:nvSpPr>
          <p:cNvPr id="5" name="Notes Placeholder 4"/>
          <p:cNvSpPr>
            <a:spLocks noGrp="1"/>
          </p:cNvSpPr>
          <p:nvPr>
            <p:ph type="body" sz="quarter" idx="3"/>
          </p:nvPr>
        </p:nvSpPr>
        <p:spPr>
          <a:xfrm>
            <a:off x="708660" y="4850130"/>
            <a:ext cx="5669280" cy="4594860"/>
          </a:xfrm>
          <a:prstGeom prst="rect">
            <a:avLst/>
          </a:prstGeom>
        </p:spPr>
        <p:txBody>
          <a:bodyPr vert="horz" lIns="98837" tIns="49419" rIns="98837" bIns="494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5"/>
          </p:nvPr>
        </p:nvSpPr>
        <p:spPr>
          <a:xfrm>
            <a:off x="4014100" y="9698488"/>
            <a:ext cx="3070860" cy="510540"/>
          </a:xfrm>
          <a:prstGeom prst="rect">
            <a:avLst/>
          </a:prstGeom>
        </p:spPr>
        <p:txBody>
          <a:bodyPr vert="horz" lIns="98837" tIns="49419" rIns="98837" bIns="49419" rtlCol="0" anchor="b"/>
          <a:lstStyle>
            <a:lvl1pPr algn="r">
              <a:defRPr sz="1300"/>
            </a:lvl1pPr>
          </a:lstStyle>
          <a:p>
            <a:fld id="{56150DC7-2204-475A-AD27-A45105EC3BC1}" type="slidenum">
              <a:rPr lang="en-GB" smtClean="0"/>
              <a:pPr/>
              <a:t>‹#›</a:t>
            </a:fld>
            <a:endParaRPr lang="en-GB"/>
          </a:p>
        </p:txBody>
      </p:sp>
      <p:pic>
        <p:nvPicPr>
          <p:cNvPr id="8" name="Picture 7"/>
          <p:cNvPicPr/>
          <p:nvPr/>
        </p:nvPicPr>
        <p:blipFill>
          <a:blip r:embed="rId2" cstate="print"/>
          <a:srcRect/>
          <a:stretch>
            <a:fillRect/>
          </a:stretch>
        </p:blipFill>
        <p:spPr bwMode="auto">
          <a:xfrm>
            <a:off x="6049512" y="0"/>
            <a:ext cx="1037088" cy="1106170"/>
          </a:xfrm>
          <a:prstGeom prst="rect">
            <a:avLst/>
          </a:prstGeom>
          <a:noFill/>
          <a:ln w="9525">
            <a:noFill/>
            <a:miter lim="800000"/>
            <a:headEnd/>
            <a:tailEnd/>
          </a:ln>
        </p:spPr>
      </p:pic>
      <p:pic>
        <p:nvPicPr>
          <p:cNvPr id="9" name="Picture 8" descr="high-res transparent.png"/>
          <p:cNvPicPr>
            <a:picLocks noChangeAspect="1"/>
          </p:cNvPicPr>
          <p:nvPr/>
        </p:nvPicPr>
        <p:blipFill>
          <a:blip r:embed="rId3"/>
          <a:stretch>
            <a:fillRect/>
          </a:stretch>
        </p:blipFill>
        <p:spPr>
          <a:xfrm>
            <a:off x="314960" y="9538930"/>
            <a:ext cx="1889760" cy="586780"/>
          </a:xfrm>
          <a:prstGeom prst="rect">
            <a:avLst/>
          </a:prstGeom>
        </p:spPr>
      </p:pic>
    </p:spTree>
    <p:extLst>
      <p:ext uri="{BB962C8B-B14F-4D97-AF65-F5344CB8AC3E}">
        <p14:creationId xmlns:p14="http://schemas.microsoft.com/office/powerpoint/2010/main" val="315735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6150DC7-2204-475A-AD27-A45105EC3BC1}" type="slidenum">
              <a:rPr lang="en-GB" smtClean="0"/>
              <a:pPr/>
              <a:t>1</a:t>
            </a:fld>
            <a:endParaRPr lang="en-GB"/>
          </a:p>
        </p:txBody>
      </p:sp>
    </p:spTree>
    <p:extLst>
      <p:ext uri="{BB962C8B-B14F-4D97-AF65-F5344CB8AC3E}">
        <p14:creationId xmlns:p14="http://schemas.microsoft.com/office/powerpoint/2010/main" val="413000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8A816E-58E8-4DC3-82D6-3CD73C07EE0F}" type="slidenum">
              <a:rPr lang="en-GB" smtClean="0"/>
              <a:pPr/>
              <a:t>10</a:t>
            </a:fld>
            <a:endParaRPr lang="en-GB"/>
          </a:p>
        </p:txBody>
      </p:sp>
    </p:spTree>
    <p:extLst>
      <p:ext uri="{BB962C8B-B14F-4D97-AF65-F5344CB8AC3E}">
        <p14:creationId xmlns:p14="http://schemas.microsoft.com/office/powerpoint/2010/main" val="402844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6150DC7-2204-475A-AD27-A45105EC3BC1}" type="slidenum">
              <a:rPr lang="en-GB" smtClean="0"/>
              <a:pPr/>
              <a:t>39</a:t>
            </a:fld>
            <a:endParaRPr lang="en-GB"/>
          </a:p>
        </p:txBody>
      </p:sp>
    </p:spTree>
    <p:extLst>
      <p:ext uri="{BB962C8B-B14F-4D97-AF65-F5344CB8AC3E}">
        <p14:creationId xmlns:p14="http://schemas.microsoft.com/office/powerpoint/2010/main" val="95799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E638D28-2B8C-48E4-B100-DDA7706119DC}" type="slidenum">
              <a:rPr lang="en-GB" smtClean="0"/>
              <a:pPr/>
              <a:t>71</a:t>
            </a:fld>
            <a:endParaRPr lang="en-GB"/>
          </a:p>
        </p:txBody>
      </p:sp>
    </p:spTree>
    <p:extLst>
      <p:ext uri="{BB962C8B-B14F-4D97-AF65-F5344CB8AC3E}">
        <p14:creationId xmlns:p14="http://schemas.microsoft.com/office/powerpoint/2010/main" val="161077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50DC7-2204-475A-AD27-A45105EC3BC1}" type="slidenum">
              <a:rPr lang="en-GB" smtClean="0"/>
              <a:pPr/>
              <a:t>103</a:t>
            </a:fld>
            <a:endParaRPr lang="en-GB"/>
          </a:p>
        </p:txBody>
      </p:sp>
    </p:spTree>
    <p:extLst>
      <p:ext uri="{BB962C8B-B14F-4D97-AF65-F5344CB8AC3E}">
        <p14:creationId xmlns:p14="http://schemas.microsoft.com/office/powerpoint/2010/main" val="2518257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3048001"/>
            <a:ext cx="7772400" cy="1470025"/>
          </a:xfrm>
        </p:spPr>
        <p:txBody>
          <a:bodyPr/>
          <a:lstStyle>
            <a:lvl1pPr>
              <a:defRPr b="1">
                <a:solidFill>
                  <a:schemeClr val="tx2">
                    <a:lumMod val="60000"/>
                    <a:lumOff val="40000"/>
                  </a:schemeClr>
                </a:solidFill>
                <a:latin typeface="Myriad Pro"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4572000"/>
            <a:ext cx="6400800" cy="1752600"/>
          </a:xfrm>
        </p:spPr>
        <p:txBody>
          <a:bodyPr/>
          <a:lstStyle>
            <a:lvl1pPr marL="0" indent="0" algn="ctr">
              <a:buNone/>
              <a:defRPr b="1">
                <a:solidFill>
                  <a:schemeClr val="tx1">
                    <a:tint val="75000"/>
                  </a:schemeClr>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high-res transparent.png"/>
          <p:cNvPicPr>
            <a:picLocks noChangeAspect="1"/>
          </p:cNvPicPr>
          <p:nvPr userDrawn="1"/>
        </p:nvPicPr>
        <p:blipFill>
          <a:blip r:embed="rId2" cstate="print"/>
          <a:stretch>
            <a:fillRect/>
          </a:stretch>
        </p:blipFill>
        <p:spPr>
          <a:xfrm>
            <a:off x="1600200" y="1371600"/>
            <a:ext cx="5410200" cy="1554531"/>
          </a:xfrm>
          <a:prstGeom prst="rect">
            <a:avLst/>
          </a:prstGeom>
        </p:spPr>
      </p:pic>
      <p:sp>
        <p:nvSpPr>
          <p:cNvPr id="10" name="Rectangle 9"/>
          <p:cNvSpPr/>
          <p:nvPr userDrawn="1"/>
        </p:nvSpPr>
        <p:spPr>
          <a:xfrm>
            <a:off x="7848600" y="0"/>
            <a:ext cx="1143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p:nvPr userDrawn="1"/>
        </p:nvPicPr>
        <p:blipFill>
          <a:blip r:embed="rId3" cstate="print"/>
          <a:srcRect/>
          <a:stretch>
            <a:fillRect/>
          </a:stretch>
        </p:blipFill>
        <p:spPr bwMode="auto">
          <a:xfrm>
            <a:off x="7239000" y="0"/>
            <a:ext cx="1689435" cy="14478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high-res transparent.png"/>
          <p:cNvPicPr>
            <a:picLocks noChangeAspect="1"/>
          </p:cNvPicPr>
          <p:nvPr userDrawn="1"/>
        </p:nvPicPr>
        <p:blipFill>
          <a:blip r:embed="rId2" cstate="print"/>
          <a:stretch>
            <a:fillRect/>
          </a:stretch>
        </p:blipFill>
        <p:spPr>
          <a:xfrm>
            <a:off x="304800" y="6172200"/>
            <a:ext cx="2133600" cy="61305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high-res transparent.png"/>
          <p:cNvPicPr>
            <a:picLocks noChangeAspect="1"/>
          </p:cNvPicPr>
          <p:nvPr userDrawn="1"/>
        </p:nvPicPr>
        <p:blipFill>
          <a:blip r:embed="rId2" cstate="print"/>
          <a:stretch>
            <a:fillRect/>
          </a:stretch>
        </p:blipFill>
        <p:spPr>
          <a:xfrm>
            <a:off x="304800" y="6172200"/>
            <a:ext cx="2133600" cy="6130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high-res transparent.png"/>
          <p:cNvPicPr>
            <a:picLocks noChangeAspect="1"/>
          </p:cNvPicPr>
          <p:nvPr userDrawn="1"/>
        </p:nvPicPr>
        <p:blipFill>
          <a:blip r:embed="rId2" cstate="print"/>
          <a:stretch>
            <a:fillRect/>
          </a:stretch>
        </p:blipFill>
        <p:spPr>
          <a:xfrm>
            <a:off x="304800" y="6324600"/>
            <a:ext cx="1676400" cy="46065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descr="high-res transparent.png"/>
          <p:cNvPicPr>
            <a:picLocks noChangeAspect="1"/>
          </p:cNvPicPr>
          <p:nvPr userDrawn="1"/>
        </p:nvPicPr>
        <p:blipFill>
          <a:blip r:embed="rId2" cstate="print"/>
          <a:stretch>
            <a:fillRect/>
          </a:stretch>
        </p:blipFill>
        <p:spPr>
          <a:xfrm>
            <a:off x="304800" y="6172200"/>
            <a:ext cx="2133600" cy="61305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high-res transparent.png"/>
          <p:cNvPicPr>
            <a:picLocks noChangeAspect="1"/>
          </p:cNvPicPr>
          <p:nvPr userDrawn="1"/>
        </p:nvPicPr>
        <p:blipFill>
          <a:blip r:embed="rId2" cstate="print"/>
          <a:stretch>
            <a:fillRect/>
          </a:stretch>
        </p:blipFill>
        <p:spPr>
          <a:xfrm>
            <a:off x="304800" y="6172200"/>
            <a:ext cx="2133600" cy="61305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pic>
        <p:nvPicPr>
          <p:cNvPr id="11" name="Picture 10" descr="high-res transparent.png"/>
          <p:cNvPicPr>
            <a:picLocks noChangeAspect="1"/>
          </p:cNvPicPr>
          <p:nvPr userDrawn="1"/>
        </p:nvPicPr>
        <p:blipFill>
          <a:blip r:embed="rId2" cstate="print"/>
          <a:stretch>
            <a:fillRect/>
          </a:stretch>
        </p:blipFill>
        <p:spPr>
          <a:xfrm>
            <a:off x="304800" y="6172200"/>
            <a:ext cx="2133600" cy="61305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high-res transparent.png"/>
          <p:cNvPicPr>
            <a:picLocks noChangeAspect="1"/>
          </p:cNvPicPr>
          <p:nvPr userDrawn="1"/>
        </p:nvPicPr>
        <p:blipFill>
          <a:blip r:embed="rId2" cstate="print"/>
          <a:stretch>
            <a:fillRect/>
          </a:stretch>
        </p:blipFill>
        <p:spPr>
          <a:xfrm>
            <a:off x="304800" y="6172200"/>
            <a:ext cx="2133600" cy="61305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5" descr="high-res transparent.png"/>
          <p:cNvPicPr>
            <a:picLocks noChangeAspect="1"/>
          </p:cNvPicPr>
          <p:nvPr userDrawn="1"/>
        </p:nvPicPr>
        <p:blipFill>
          <a:blip r:embed="rId2" cstate="print"/>
          <a:stretch>
            <a:fillRect/>
          </a:stretch>
        </p:blipFill>
        <p:spPr>
          <a:xfrm>
            <a:off x="304800" y="6172200"/>
            <a:ext cx="2133600" cy="61305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lgn="ctr" defTabSz="914400" rtl="0" eaLnBrk="1" latinLnBrk="0" hangingPunct="1">
              <a:spcBef>
                <a:spcPct val="0"/>
              </a:spcBef>
              <a:buNone/>
              <a:defRPr lang="en-US" sz="4400" b="1" kern="1200" dirty="0" smtClean="0">
                <a:solidFill>
                  <a:schemeClr val="tx2">
                    <a:lumMod val="60000"/>
                    <a:lumOff val="40000"/>
                  </a:schemeClr>
                </a:solidFill>
                <a:latin typeface="Myriad Pro" pitchFamily="34" charset="0"/>
                <a:ea typeface="+mj-ea"/>
                <a:cs typeface="+mj-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high-res transparent.png"/>
          <p:cNvPicPr>
            <a:picLocks noChangeAspect="1"/>
          </p:cNvPicPr>
          <p:nvPr userDrawn="1"/>
        </p:nvPicPr>
        <p:blipFill>
          <a:blip r:embed="rId2" cstate="print"/>
          <a:stretch>
            <a:fillRect/>
          </a:stretch>
        </p:blipFill>
        <p:spPr>
          <a:xfrm>
            <a:off x="304800" y="6172200"/>
            <a:ext cx="2133600" cy="61305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high-res transparent.png"/>
          <p:cNvPicPr>
            <a:picLocks noChangeAspect="1"/>
          </p:cNvPicPr>
          <p:nvPr userDrawn="1"/>
        </p:nvPicPr>
        <p:blipFill>
          <a:blip r:embed="rId2" cstate="print"/>
          <a:stretch>
            <a:fillRect/>
          </a:stretch>
        </p:blipFill>
        <p:spPr>
          <a:xfrm>
            <a:off x="304800" y="6172200"/>
            <a:ext cx="2133600" cy="61305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p:cNvPicPr/>
          <p:nvPr/>
        </p:nvPicPr>
        <p:blipFill>
          <a:blip r:embed="rId13" cstate="print"/>
          <a:srcRect/>
          <a:stretch>
            <a:fillRect/>
          </a:stretch>
        </p:blipFill>
        <p:spPr bwMode="auto">
          <a:xfrm>
            <a:off x="8140365" y="0"/>
            <a:ext cx="1003635" cy="838200"/>
          </a:xfrm>
          <a:prstGeom prst="rect">
            <a:avLst/>
          </a:prstGeom>
          <a:noFill/>
          <a:ln w="9525">
            <a:noFill/>
            <a:miter lim="800000"/>
            <a:headEnd/>
            <a:tailEnd/>
          </a:ln>
        </p:spPr>
      </p:pic>
      <p:pic>
        <p:nvPicPr>
          <p:cNvPr id="9" name="Picture 8" descr="Global-Alliance-for-Clean-Cookstoves-Logo.png"/>
          <p:cNvPicPr>
            <a:picLocks noChangeAspect="1"/>
          </p:cNvPicPr>
          <p:nvPr/>
        </p:nvPicPr>
        <p:blipFill>
          <a:blip r:embed="rId14"/>
          <a:stretch>
            <a:fillRect/>
          </a:stretch>
        </p:blipFill>
        <p:spPr>
          <a:xfrm>
            <a:off x="1752600" y="6172200"/>
            <a:ext cx="1600200" cy="685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lang="en-US" sz="4400" b="1" kern="1200" dirty="0">
          <a:solidFill>
            <a:schemeClr val="tx2">
              <a:lumMod val="60000"/>
              <a:lumOff val="40000"/>
            </a:schemeClr>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4.xml"/><Relationship Id="rId3" Type="http://schemas.openxmlformats.org/officeDocument/2006/relationships/chart" Target="../charts/chart35.xml"/></Relationships>
</file>

<file path=ppt/slides/_rels/slide103.xml.rels><?xml version="1.0" encoding="UTF-8" standalone="yes"?>
<Relationships xmlns="http://schemas.openxmlformats.org/package/2006/relationships"><Relationship Id="rId3" Type="http://schemas.openxmlformats.org/officeDocument/2006/relationships/chart" Target="../charts/chart36.xml"/><Relationship Id="rId4" Type="http://schemas.openxmlformats.org/officeDocument/2006/relationships/chart" Target="../charts/chart37.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8.xml"/><Relationship Id="rId3" Type="http://schemas.openxmlformats.org/officeDocument/2006/relationships/chart" Target="../charts/chart3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0.xml"/><Relationship Id="rId3" Type="http://schemas.openxmlformats.org/officeDocument/2006/relationships/chart" Target="../charts/chart4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2.xml"/><Relationship Id="rId3" Type="http://schemas.openxmlformats.org/officeDocument/2006/relationships/chart" Target="../charts/chart4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1" Type="http://schemas.microsoft.com/office/2007/relationships/diagramDrawing" Target="../diagrams/drawing7.xml"/><Relationship Id="rId12" Type="http://schemas.openxmlformats.org/officeDocument/2006/relationships/diagramData" Target="../diagrams/data8.xml"/><Relationship Id="rId13" Type="http://schemas.openxmlformats.org/officeDocument/2006/relationships/diagramLayout" Target="../diagrams/layout8.xml"/><Relationship Id="rId14" Type="http://schemas.openxmlformats.org/officeDocument/2006/relationships/diagramQuickStyle" Target="../diagrams/quickStyle8.xml"/><Relationship Id="rId15" Type="http://schemas.openxmlformats.org/officeDocument/2006/relationships/diagramColors" Target="../diagrams/colors8.xml"/><Relationship Id="rId1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6.xml"/><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diagramData" Target="../diagrams/data7.xml"/><Relationship Id="rId8" Type="http://schemas.openxmlformats.org/officeDocument/2006/relationships/diagramLayout" Target="../diagrams/layout7.xml"/><Relationship Id="rId9" Type="http://schemas.openxmlformats.org/officeDocument/2006/relationships/diagramQuickStyle" Target="../diagrams/quickStyle7.xml"/><Relationship Id="rId10" Type="http://schemas.openxmlformats.org/officeDocument/2006/relationships/diagramColors" Target="../diagrams/colors7.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1" Type="http://schemas.microsoft.com/office/2007/relationships/diagramDrawing" Target="../diagrams/drawing11.xml"/><Relationship Id="rId12" Type="http://schemas.openxmlformats.org/officeDocument/2006/relationships/diagramData" Target="../diagrams/data12.xml"/><Relationship Id="rId13" Type="http://schemas.openxmlformats.org/officeDocument/2006/relationships/diagramLayout" Target="../diagrams/layout12.xml"/><Relationship Id="rId14" Type="http://schemas.openxmlformats.org/officeDocument/2006/relationships/diagramQuickStyle" Target="../diagrams/quickStyle12.xml"/><Relationship Id="rId15" Type="http://schemas.openxmlformats.org/officeDocument/2006/relationships/diagramColors" Target="../diagrams/colors12.xml"/><Relationship Id="rId1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0.xml"/><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diagramData" Target="../diagrams/data11.xml"/><Relationship Id="rId8" Type="http://schemas.openxmlformats.org/officeDocument/2006/relationships/diagramLayout" Target="../diagrams/layout11.xml"/><Relationship Id="rId9" Type="http://schemas.openxmlformats.org/officeDocument/2006/relationships/diagramQuickStyle" Target="../diagrams/quickStyle11.xml"/><Relationship Id="rId10" Type="http://schemas.openxmlformats.org/officeDocument/2006/relationships/diagramColors" Target="../diagrams/colors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1" Type="http://schemas.microsoft.com/office/2007/relationships/diagramDrawing" Target="../diagrams/drawing14.xml"/><Relationship Id="rId12" Type="http://schemas.openxmlformats.org/officeDocument/2006/relationships/diagramData" Target="../diagrams/data15.xml"/><Relationship Id="rId13" Type="http://schemas.openxmlformats.org/officeDocument/2006/relationships/diagramLayout" Target="../diagrams/layout15.xml"/><Relationship Id="rId14" Type="http://schemas.openxmlformats.org/officeDocument/2006/relationships/diagramQuickStyle" Target="../diagrams/quickStyle15.xml"/><Relationship Id="rId15" Type="http://schemas.openxmlformats.org/officeDocument/2006/relationships/diagramColors" Target="../diagrams/colors15.xml"/><Relationship Id="rId1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3.xml"/><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7" Type="http://schemas.openxmlformats.org/officeDocument/2006/relationships/diagramData" Target="../diagrams/data14.xml"/><Relationship Id="rId8" Type="http://schemas.openxmlformats.org/officeDocument/2006/relationships/diagramLayout" Target="../diagrams/layout14.xml"/><Relationship Id="rId9" Type="http://schemas.openxmlformats.org/officeDocument/2006/relationships/diagramQuickStyle" Target="../diagrams/quickStyle14.xml"/><Relationship Id="rId10" Type="http://schemas.openxmlformats.org/officeDocument/2006/relationships/diagramColors" Target="../diagrams/colors14.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4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4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 Id="rId3" Type="http://schemas.openxmlformats.org/officeDocument/2006/relationships/chart" Target="../charts/char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 Id="rId3" Type="http://schemas.openxmlformats.org/officeDocument/2006/relationships/chart" Target="../charts/char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 Id="rId3" Type="http://schemas.openxmlformats.org/officeDocument/2006/relationships/chart" Target="../charts/char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7.xml"/><Relationship Id="rId3" Type="http://schemas.openxmlformats.org/officeDocument/2006/relationships/chart" Target="../charts/char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9.xml"/><Relationship Id="rId3" Type="http://schemas.openxmlformats.org/officeDocument/2006/relationships/chart" Target="../charts/chart2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2.xml"/><Relationship Id="rId3" Type="http://schemas.openxmlformats.org/officeDocument/2006/relationships/chart" Target="../charts/char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7.xml"/><Relationship Id="rId3" Type="http://schemas.openxmlformats.org/officeDocument/2006/relationships/chart" Target="../charts/chart2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0.xml"/><Relationship Id="rId3" Type="http://schemas.openxmlformats.org/officeDocument/2006/relationships/chart" Target="../charts/chart3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8956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lumMod val="60000"/>
                    <a:lumOff val="40000"/>
                  </a:schemeClr>
                </a:solidFill>
                <a:effectLst/>
                <a:uLnTx/>
                <a:uFillTx/>
                <a:latin typeface="Myriad Pro" pitchFamily="34" charset="0"/>
                <a:ea typeface="+mj-ea"/>
                <a:cs typeface="+mj-cs"/>
              </a:rPr>
              <a:t>Market Segmentation Study</a:t>
            </a:r>
            <a:endParaRPr kumimoji="0" lang="en-GB" sz="4400" b="1" i="0" u="none" strike="noStrike" kern="1200" cap="none" spc="0" normalizeH="0" baseline="0" noProof="0" dirty="0">
              <a:ln>
                <a:noFill/>
              </a:ln>
              <a:solidFill>
                <a:schemeClr val="tx2">
                  <a:lumMod val="60000"/>
                  <a:lumOff val="40000"/>
                </a:schemeClr>
              </a:solidFill>
              <a:effectLst/>
              <a:uLnTx/>
              <a:uFillTx/>
              <a:latin typeface="Myriad Pro" pitchFamily="34" charset="0"/>
              <a:ea typeface="+mj-ea"/>
              <a:cs typeface="+mj-cs"/>
            </a:endParaRPr>
          </a:p>
        </p:txBody>
      </p:sp>
      <p:sp>
        <p:nvSpPr>
          <p:cNvPr id="5" name="TextBox 4"/>
          <p:cNvSpPr txBox="1"/>
          <p:nvPr/>
        </p:nvSpPr>
        <p:spPr>
          <a:xfrm>
            <a:off x="1447800" y="4267200"/>
            <a:ext cx="6934200" cy="923330"/>
          </a:xfrm>
          <a:prstGeom prst="rect">
            <a:avLst/>
          </a:prstGeom>
          <a:noFill/>
        </p:spPr>
        <p:txBody>
          <a:bodyPr wrap="square" rtlCol="0">
            <a:spAutoFit/>
          </a:bodyPr>
          <a:lstStyle/>
          <a:p>
            <a:r>
              <a:rPr lang="en-GB" b="1" dirty="0" smtClean="0">
                <a:solidFill>
                  <a:schemeClr val="tx1">
                    <a:lumMod val="75000"/>
                    <a:lumOff val="25000"/>
                  </a:schemeClr>
                </a:solidFill>
              </a:rPr>
              <a:t>Phase 1	Top Five Broad Segments </a:t>
            </a:r>
          </a:p>
          <a:p>
            <a:r>
              <a:rPr lang="en-GB" b="1" dirty="0" smtClean="0">
                <a:solidFill>
                  <a:schemeClr val="tx1">
                    <a:lumMod val="75000"/>
                    <a:lumOff val="25000"/>
                  </a:schemeClr>
                </a:solidFill>
              </a:rPr>
              <a:t>	Top Three Segments</a:t>
            </a:r>
          </a:p>
          <a:p>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Macro Environment - Employment</a:t>
            </a:r>
            <a:endParaRPr lang="en-GB" sz="3200" dirty="0"/>
          </a:p>
        </p:txBody>
      </p:sp>
      <p:graphicFrame>
        <p:nvGraphicFramePr>
          <p:cNvPr id="4" name="Content Placeholder 3"/>
          <p:cNvGraphicFramePr>
            <a:graphicFrameLocks noGrp="1"/>
          </p:cNvGraphicFramePr>
          <p:nvPr>
            <p:ph idx="1"/>
          </p:nvPr>
        </p:nvGraphicFramePr>
        <p:xfrm>
          <a:off x="457200" y="1428736"/>
          <a:ext cx="5829312" cy="41434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15074" y="1357298"/>
            <a:ext cx="2571768" cy="4401205"/>
          </a:xfrm>
          <a:prstGeom prst="rect">
            <a:avLst/>
          </a:prstGeom>
          <a:noFill/>
        </p:spPr>
        <p:txBody>
          <a:bodyPr wrap="square" rtlCol="0">
            <a:spAutoFit/>
          </a:bodyPr>
          <a:lstStyle/>
          <a:p>
            <a:pPr algn="just"/>
            <a:r>
              <a:rPr lang="en-GB" sz="1300" dirty="0" smtClean="0"/>
              <a:t>Unemployment is very high in Kenya. Unemployment increased to 40% in 2011 from 12.70% in 2006. The unemployment rate measures the number of people actively looking for a job as a percentage of the </a:t>
            </a:r>
            <a:r>
              <a:rPr lang="en-GB" sz="1300" dirty="0" err="1" smtClean="0"/>
              <a:t>labor</a:t>
            </a:r>
            <a:r>
              <a:rPr lang="en-GB" sz="1300" dirty="0" smtClean="0"/>
              <a:t> force. Kenya also manifests considerable regional disparities in employment and human development. </a:t>
            </a:r>
          </a:p>
          <a:p>
            <a:pPr algn="just"/>
            <a:r>
              <a:rPr lang="en-GB" sz="1300" dirty="0" smtClean="0"/>
              <a:t> </a:t>
            </a:r>
          </a:p>
          <a:p>
            <a:pPr algn="just"/>
            <a:r>
              <a:rPr lang="en-GB" sz="1300" dirty="0" smtClean="0"/>
              <a:t>Consistent with the regional trends in wage employment, Nairobi has the highest number of informal sector employment while North Eastern has the lowest.</a:t>
            </a:r>
          </a:p>
          <a:p>
            <a:pPr algn="just"/>
            <a:endParaRPr lang="en-GB" sz="1300" dirty="0" smtClean="0"/>
          </a:p>
          <a:p>
            <a:pPr algn="just"/>
            <a:r>
              <a:rPr lang="en-GB" sz="1300" dirty="0" smtClean="0"/>
              <a:t>Women make up 47% of the </a:t>
            </a:r>
            <a:r>
              <a:rPr lang="en-GB" sz="1300" dirty="0" err="1" smtClean="0"/>
              <a:t>labor</a:t>
            </a:r>
            <a:r>
              <a:rPr lang="en-GB" sz="1300" dirty="0" smtClean="0"/>
              <a:t> force whilst males account for 53%.  </a:t>
            </a:r>
          </a:p>
          <a:p>
            <a:pPr algn="just"/>
            <a:endParaRPr lang="en-GB" sz="1100" dirty="0" smtClean="0"/>
          </a:p>
          <a:p>
            <a:pPr algn="just"/>
            <a:endParaRPr lang="en-GB" sz="1100" dirty="0" smtClean="0"/>
          </a:p>
          <a:p>
            <a:endParaRPr lang="en-GB" sz="11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
        <p:nvSpPr>
          <p:cNvPr id="6" name="TextBox 5"/>
          <p:cNvSpPr txBox="1"/>
          <p:nvPr/>
        </p:nvSpPr>
        <p:spPr>
          <a:xfrm>
            <a:off x="5715000" y="6324600"/>
            <a:ext cx="2209800" cy="400110"/>
          </a:xfrm>
          <a:prstGeom prst="rect">
            <a:avLst/>
          </a:prstGeom>
          <a:noFill/>
        </p:spPr>
        <p:txBody>
          <a:bodyPr wrap="square" rtlCol="0">
            <a:spAutoFit/>
          </a:bodyPr>
          <a:lstStyle/>
          <a:p>
            <a:r>
              <a:rPr lang="en-GB" sz="1000" i="1" dirty="0" smtClean="0"/>
              <a:t>Sources : </a:t>
            </a:r>
            <a:r>
              <a:rPr lang="en-GB" sz="1000" i="1" dirty="0" err="1" smtClean="0"/>
              <a:t>Nyaga</a:t>
            </a:r>
            <a:r>
              <a:rPr lang="en-GB" sz="1000" i="1" dirty="0" smtClean="0"/>
              <a:t> R.K., (2010), </a:t>
            </a:r>
            <a:r>
              <a:rPr lang="en-GB" sz="1000" i="1" dirty="0" err="1" smtClean="0"/>
              <a:t>Omolo</a:t>
            </a:r>
            <a:r>
              <a:rPr lang="en-GB" sz="1000" i="1" dirty="0" smtClean="0"/>
              <a:t>. J., (2012)</a:t>
            </a:r>
            <a:endParaRPr lang="en-GB" sz="1000" i="1"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Reasons for Wanting to Purchase New ICS </a:t>
            </a:r>
            <a:endParaRPr lang="en-GB" sz="2800" dirty="0"/>
          </a:p>
        </p:txBody>
      </p:sp>
      <p:graphicFrame>
        <p:nvGraphicFramePr>
          <p:cNvPr id="5" name="Chart 4"/>
          <p:cNvGraphicFramePr/>
          <p:nvPr/>
        </p:nvGraphicFramePr>
        <p:xfrm>
          <a:off x="228600" y="1143000"/>
          <a:ext cx="8686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100</a:t>
            </a:fld>
            <a:endParaRPr lang="en-US"/>
          </a:p>
        </p:txBody>
      </p:sp>
      <p:sp>
        <p:nvSpPr>
          <p:cNvPr id="6" name="TextBox 5"/>
          <p:cNvSpPr txBox="1"/>
          <p:nvPr/>
        </p:nvSpPr>
        <p:spPr>
          <a:xfrm>
            <a:off x="7239000" y="4724400"/>
            <a:ext cx="1371600" cy="1323439"/>
          </a:xfrm>
          <a:prstGeom prst="rect">
            <a:avLst/>
          </a:prstGeom>
          <a:noFill/>
        </p:spPr>
        <p:txBody>
          <a:bodyPr wrap="square" rtlCol="0">
            <a:spAutoFit/>
          </a:bodyPr>
          <a:lstStyle/>
          <a:p>
            <a:r>
              <a:rPr lang="en-GB" sz="1000" dirty="0" smtClean="0"/>
              <a:t>In Kakamega, respondents indicated that their ICS was not large enough to cook their main food, </a:t>
            </a:r>
            <a:r>
              <a:rPr lang="en-GB" sz="1000" dirty="0" err="1" smtClean="0"/>
              <a:t>Ugali</a:t>
            </a:r>
            <a:r>
              <a:rPr lang="en-GB" sz="1000" dirty="0" smtClean="0"/>
              <a:t>, so they reverted to using three stone fires.</a:t>
            </a:r>
            <a:endParaRPr lang="en-GB" sz="1000" dirty="0"/>
          </a:p>
        </p:txBody>
      </p:sp>
    </p:spTree>
    <p:extLst>
      <p:ext uri="{BB962C8B-B14F-4D97-AF65-F5344CB8AC3E}">
        <p14:creationId xmlns:p14="http://schemas.microsoft.com/office/powerpoint/2010/main" val="548987184"/>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Reasons for not yet Purchasing New ICS </a:t>
            </a:r>
            <a:endParaRPr lang="en-GB" sz="2800" dirty="0"/>
          </a:p>
        </p:txBody>
      </p:sp>
      <p:graphicFrame>
        <p:nvGraphicFramePr>
          <p:cNvPr id="5" name="Chart 4"/>
          <p:cNvGraphicFramePr/>
          <p:nvPr/>
        </p:nvGraphicFramePr>
        <p:xfrm>
          <a:off x="304800" y="1143000"/>
          <a:ext cx="853439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101</a:t>
            </a:fld>
            <a:endParaRPr lang="en-US"/>
          </a:p>
        </p:txBody>
      </p:sp>
    </p:spTree>
    <p:extLst>
      <p:ext uri="{BB962C8B-B14F-4D97-AF65-F5344CB8AC3E}">
        <p14:creationId xmlns:p14="http://schemas.microsoft.com/office/powerpoint/2010/main" val="1964651833"/>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582594"/>
          </a:xfrm>
        </p:spPr>
        <p:txBody>
          <a:bodyPr>
            <a:normAutofit fontScale="90000"/>
          </a:bodyPr>
          <a:lstStyle/>
          <a:p>
            <a:pPr algn="l"/>
            <a:r>
              <a:rPr lang="en-GB" sz="3200" dirty="0" smtClean="0"/>
              <a:t>ICS purchase – Willingness to Pay</a:t>
            </a:r>
            <a:endParaRPr lang="en-GB" sz="3200" dirty="0"/>
          </a:p>
        </p:txBody>
      </p:sp>
      <p:graphicFrame>
        <p:nvGraphicFramePr>
          <p:cNvPr id="5" name="Chart 4"/>
          <p:cNvGraphicFramePr/>
          <p:nvPr/>
        </p:nvGraphicFramePr>
        <p:xfrm>
          <a:off x="5214942" y="1714488"/>
          <a:ext cx="3786214" cy="25948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571472" y="1357298"/>
          <a:ext cx="4495800" cy="300039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724400" y="457200"/>
            <a:ext cx="3276600" cy="430887"/>
          </a:xfrm>
          <a:prstGeom prst="rect">
            <a:avLst/>
          </a:prstGeom>
        </p:spPr>
        <p:txBody>
          <a:bodyPr wrap="square">
            <a:spAutoFit/>
          </a:bodyPr>
          <a:lstStyle/>
          <a:p>
            <a:r>
              <a:rPr lang="en-GB" sz="1100" b="1" dirty="0" smtClean="0"/>
              <a:t>Segment 1a - Central region- rural fuel wood cook stove users (Murang’a)  – Low income </a:t>
            </a:r>
            <a:endParaRPr lang="en-GB" sz="11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102</a:t>
            </a:fld>
            <a:endParaRPr lang="en-US"/>
          </a:p>
        </p:txBody>
      </p:sp>
    </p:spTree>
    <p:extLst>
      <p:ext uri="{BB962C8B-B14F-4D97-AF65-F5344CB8AC3E}">
        <p14:creationId xmlns:p14="http://schemas.microsoft.com/office/powerpoint/2010/main" val="3479337670"/>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143000"/>
          </a:xfrm>
        </p:spPr>
        <p:txBody>
          <a:bodyPr>
            <a:normAutofit/>
          </a:bodyPr>
          <a:lstStyle/>
          <a:p>
            <a:pPr algn="l"/>
            <a:r>
              <a:rPr lang="en-GB" sz="2800" dirty="0" smtClean="0"/>
              <a:t>ICS purchase – Willingness to Pay</a:t>
            </a:r>
            <a:endParaRPr lang="en-GB" sz="2800" dirty="0"/>
          </a:p>
        </p:txBody>
      </p:sp>
      <p:graphicFrame>
        <p:nvGraphicFramePr>
          <p:cNvPr id="5" name="Chart 4"/>
          <p:cNvGraphicFramePr/>
          <p:nvPr/>
        </p:nvGraphicFramePr>
        <p:xfrm>
          <a:off x="4929190" y="1785926"/>
          <a:ext cx="3786214" cy="25003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nvPr>
        </p:nvGraphicFramePr>
        <p:xfrm>
          <a:off x="285720" y="1500174"/>
          <a:ext cx="4357686" cy="2786082"/>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953000" y="609600"/>
            <a:ext cx="2971800" cy="430887"/>
          </a:xfrm>
          <a:prstGeom prst="rect">
            <a:avLst/>
          </a:prstGeom>
        </p:spPr>
        <p:txBody>
          <a:bodyPr wrap="square">
            <a:spAutoFit/>
          </a:bodyPr>
          <a:lstStyle/>
          <a:p>
            <a:r>
              <a:rPr lang="en-GB" sz="1100" b="1" dirty="0" smtClean="0"/>
              <a:t>Segment 1b – Central region- Urban charcoal cook stove users (Nyeri)  – High income </a:t>
            </a:r>
            <a:endParaRPr lang="en-GB" sz="11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103</a:t>
            </a:fld>
            <a:endParaRPr lang="en-US"/>
          </a:p>
        </p:txBody>
      </p:sp>
    </p:spTree>
    <p:extLst>
      <p:ext uri="{BB962C8B-B14F-4D97-AF65-F5344CB8AC3E}">
        <p14:creationId xmlns:p14="http://schemas.microsoft.com/office/powerpoint/2010/main" val="1991969231"/>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a:bodyPr>
          <a:lstStyle/>
          <a:p>
            <a:pPr algn="l"/>
            <a:r>
              <a:rPr lang="en-GB" sz="2800" dirty="0" smtClean="0"/>
              <a:t>ICS purchase – Willingness to Pay</a:t>
            </a:r>
            <a:endParaRPr lang="en-GB" sz="2800" dirty="0"/>
          </a:p>
        </p:txBody>
      </p:sp>
      <p:graphicFrame>
        <p:nvGraphicFramePr>
          <p:cNvPr id="5" name="Chart 4"/>
          <p:cNvGraphicFramePr/>
          <p:nvPr/>
        </p:nvGraphicFramePr>
        <p:xfrm>
          <a:off x="5072066" y="2000240"/>
          <a:ext cx="3801223" cy="2286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04800" y="1752600"/>
          <a:ext cx="4224332" cy="281939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0" y="685800"/>
            <a:ext cx="3276600" cy="430887"/>
          </a:xfrm>
          <a:prstGeom prst="rect">
            <a:avLst/>
          </a:prstGeom>
        </p:spPr>
        <p:txBody>
          <a:bodyPr wrap="square">
            <a:spAutoFit/>
          </a:bodyPr>
          <a:lstStyle/>
          <a:p>
            <a:r>
              <a:rPr lang="en-GB" sz="1100" b="1" dirty="0" smtClean="0"/>
              <a:t>Segment 2 –Western Region – Rural fuel wood cook stove users (Kakamega) – Middle Income </a:t>
            </a:r>
            <a:endParaRPr lang="en-GB" sz="11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104</a:t>
            </a:fld>
            <a:endParaRPr lang="en-US"/>
          </a:p>
        </p:txBody>
      </p:sp>
    </p:spTree>
    <p:extLst>
      <p:ext uri="{BB962C8B-B14F-4D97-AF65-F5344CB8AC3E}">
        <p14:creationId xmlns:p14="http://schemas.microsoft.com/office/powerpoint/2010/main" val="2175007870"/>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1143000"/>
          </a:xfrm>
        </p:spPr>
        <p:txBody>
          <a:bodyPr>
            <a:normAutofit/>
          </a:bodyPr>
          <a:lstStyle/>
          <a:p>
            <a:pPr algn="l"/>
            <a:r>
              <a:rPr lang="en-GB" sz="2800" dirty="0" smtClean="0"/>
              <a:t>ICS purchase – Willingness to Pay</a:t>
            </a:r>
            <a:endParaRPr lang="en-GB" sz="2800" dirty="0"/>
          </a:p>
        </p:txBody>
      </p:sp>
      <p:graphicFrame>
        <p:nvGraphicFramePr>
          <p:cNvPr id="4" name="Chart 3"/>
          <p:cNvGraphicFramePr>
            <a:graphicFrameLocks/>
          </p:cNvGraphicFramePr>
          <p:nvPr/>
        </p:nvGraphicFramePr>
        <p:xfrm>
          <a:off x="5000628" y="1714488"/>
          <a:ext cx="3802057"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85720" y="2000240"/>
          <a:ext cx="5105400" cy="29241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724400" y="914400"/>
            <a:ext cx="3352800" cy="481670"/>
          </a:xfrm>
          <a:prstGeom prst="rect">
            <a:avLst/>
          </a:prstGeom>
        </p:spPr>
        <p:txBody>
          <a:bodyPr wrap="square">
            <a:spAutoFit/>
          </a:bodyPr>
          <a:lstStyle/>
          <a:p>
            <a:pPr>
              <a:lnSpc>
                <a:spcPct val="115000"/>
              </a:lnSpc>
            </a:pPr>
            <a:r>
              <a:rPr lang="en-GB" sz="1100" b="1" dirty="0" smtClean="0">
                <a:solidFill>
                  <a:schemeClr val="dk1"/>
                </a:solidFill>
              </a:rPr>
              <a:t>Segment 3a Coastal– Rural fuel wood cook stove users  (Kilifi)– High Income </a:t>
            </a:r>
            <a:endParaRPr lang="en-GB" sz="1100" dirty="0">
              <a:ea typeface="Calibri"/>
              <a:cs typeface="Times New Roman"/>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105</a:t>
            </a:fld>
            <a:endParaRPr lang="en-US"/>
          </a:p>
        </p:txBody>
      </p:sp>
    </p:spTree>
    <p:extLst>
      <p:ext uri="{BB962C8B-B14F-4D97-AF65-F5344CB8AC3E}">
        <p14:creationId xmlns:p14="http://schemas.microsoft.com/office/powerpoint/2010/main" val="3600689523"/>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00486" cy="1143000"/>
          </a:xfrm>
        </p:spPr>
        <p:txBody>
          <a:bodyPr>
            <a:normAutofit/>
          </a:bodyPr>
          <a:lstStyle/>
          <a:p>
            <a:pPr algn="l"/>
            <a:r>
              <a:rPr lang="en-GB" sz="2800" dirty="0" smtClean="0"/>
              <a:t>ICS purchase – Willingness to Pay</a:t>
            </a:r>
            <a:endParaRPr lang="en-GB" sz="2800" dirty="0"/>
          </a:p>
        </p:txBody>
      </p:sp>
      <p:graphicFrame>
        <p:nvGraphicFramePr>
          <p:cNvPr id="4" name="Chart 3"/>
          <p:cNvGraphicFramePr/>
          <p:nvPr/>
        </p:nvGraphicFramePr>
        <p:xfrm>
          <a:off x="0" y="1857364"/>
          <a:ext cx="4572000" cy="2981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5429256" y="1785926"/>
          <a:ext cx="371474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267200" y="457200"/>
            <a:ext cx="3810000" cy="430887"/>
          </a:xfrm>
          <a:prstGeom prst="rect">
            <a:avLst/>
          </a:prstGeom>
        </p:spPr>
        <p:txBody>
          <a:bodyPr wrap="square">
            <a:spAutoFit/>
          </a:bodyPr>
          <a:lstStyle/>
          <a:p>
            <a:r>
              <a:rPr lang="en-GB" sz="1100" b="1" dirty="0" smtClean="0"/>
              <a:t>Segment 3b Coastal – Urban charcoal cook stove users  (Kilifi)– Middle Income </a:t>
            </a:r>
            <a:endParaRPr lang="en-GB" sz="11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106</a:t>
            </a:fld>
            <a:endParaRPr lang="en-US"/>
          </a:p>
        </p:txBody>
      </p:sp>
    </p:spTree>
    <p:extLst>
      <p:ext uri="{BB962C8B-B14F-4D97-AF65-F5344CB8AC3E}">
        <p14:creationId xmlns:p14="http://schemas.microsoft.com/office/powerpoint/2010/main" val="2870889471"/>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GB" dirty="0" smtClean="0"/>
              <a:t>Access to Luxury Devices, Motivation and Micro-finance</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107</a:t>
            </a:fld>
            <a:endParaRPr lang="en-US"/>
          </a:p>
        </p:txBody>
      </p:sp>
    </p:spTree>
    <p:extLst>
      <p:ext uri="{BB962C8B-B14F-4D97-AF65-F5344CB8AC3E}">
        <p14:creationId xmlns:p14="http://schemas.microsoft.com/office/powerpoint/2010/main" val="118221098"/>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Access to devices</a:t>
            </a:r>
            <a:endParaRPr lang="en-GB" sz="2800" dirty="0"/>
          </a:p>
        </p:txBody>
      </p:sp>
      <p:graphicFrame>
        <p:nvGraphicFramePr>
          <p:cNvPr id="6" name="Chart 5"/>
          <p:cNvGraphicFramePr/>
          <p:nvPr>
            <p:extLst/>
          </p:nvPr>
        </p:nvGraphicFramePr>
        <p:xfrm>
          <a:off x="304800" y="1143000"/>
          <a:ext cx="88392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a:p>
        </p:txBody>
      </p:sp>
    </p:spTree>
    <p:extLst>
      <p:ext uri="{BB962C8B-B14F-4D97-AF65-F5344CB8AC3E}">
        <p14:creationId xmlns:p14="http://schemas.microsoft.com/office/powerpoint/2010/main" val="411758889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Interest in purchasing new products</a:t>
            </a:r>
            <a:endParaRPr lang="en-GB" sz="3200" dirty="0"/>
          </a:p>
        </p:txBody>
      </p:sp>
      <p:graphicFrame>
        <p:nvGraphicFramePr>
          <p:cNvPr id="4" name="Table 3"/>
          <p:cNvGraphicFramePr>
            <a:graphicFrameLocks noGrp="1"/>
          </p:cNvGraphicFramePr>
          <p:nvPr/>
        </p:nvGraphicFramePr>
        <p:xfrm>
          <a:off x="928662" y="1397000"/>
          <a:ext cx="7858179" cy="4156712"/>
        </p:xfrm>
        <a:graphic>
          <a:graphicData uri="http://schemas.openxmlformats.org/drawingml/2006/table">
            <a:tbl>
              <a:tblPr firstRow="1" bandRow="1">
                <a:tableStyleId>{7DF18680-E054-41AD-8BC1-D1AEF772440D}</a:tableStyleId>
              </a:tblPr>
              <a:tblGrid>
                <a:gridCol w="922455"/>
                <a:gridCol w="817924"/>
                <a:gridCol w="745878"/>
                <a:gridCol w="585577"/>
                <a:gridCol w="857256"/>
                <a:gridCol w="1000132"/>
                <a:gridCol w="714380"/>
                <a:gridCol w="785818"/>
                <a:gridCol w="841232"/>
                <a:gridCol w="587527"/>
              </a:tblGrid>
              <a:tr h="445231">
                <a:tc>
                  <a:txBody>
                    <a:bodyPr/>
                    <a:lstStyle/>
                    <a:p>
                      <a:r>
                        <a:rPr lang="en-GB" sz="1100" dirty="0" smtClean="0"/>
                        <a:t>Devices</a:t>
                      </a:r>
                      <a:endParaRPr lang="en-GB" sz="1100" dirty="0"/>
                    </a:p>
                  </a:txBody>
                  <a:tcPr/>
                </a:tc>
                <a:tc gridSpan="3">
                  <a:txBody>
                    <a:bodyPr/>
                    <a:lstStyle/>
                    <a:p>
                      <a:r>
                        <a:rPr lang="en-GB" sz="1200" kern="1200" dirty="0" smtClean="0"/>
                        <a:t>Segment 1a - Central region- rural fuel wood cook stove users (Murang’a)  – Low income </a:t>
                      </a:r>
                      <a:endParaRPr lang="en-GB" sz="1200" dirty="0"/>
                    </a:p>
                  </a:txBody>
                  <a:tcPr/>
                </a:tc>
                <a:tc hMerge="1">
                  <a:txBody>
                    <a:bodyPr/>
                    <a:lstStyle/>
                    <a:p>
                      <a:endParaRPr lang="en-GB" sz="1100" dirty="0"/>
                    </a:p>
                  </a:txBody>
                  <a:tcPr/>
                </a:tc>
                <a:tc hMerge="1">
                  <a:txBody>
                    <a:bodyPr/>
                    <a:lstStyle/>
                    <a:p>
                      <a:endParaRPr lang="en-GB" sz="1100"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t>Segment 1b – Central region- Urban charcoal cook stove users (Nyeri)  – High income </a:t>
                      </a:r>
                      <a:endParaRPr lang="en-GB" sz="1200"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t>Segment 2 –Western Region – Rural fuel wood cook stove users (Kakamega) – Middle Income </a:t>
                      </a:r>
                      <a:endParaRPr lang="en-GB" sz="1200" dirty="0" smtClean="0"/>
                    </a:p>
                  </a:txBody>
                  <a:tcPr/>
                </a:tc>
                <a:tc hMerge="1">
                  <a:txBody>
                    <a:bodyPr/>
                    <a:lstStyle/>
                    <a:p>
                      <a:endParaRPr lang="en-GB" sz="1100" dirty="0"/>
                    </a:p>
                  </a:txBody>
                  <a:tcPr/>
                </a:tc>
                <a:tc hMerge="1">
                  <a:txBody>
                    <a:bodyPr/>
                    <a:lstStyle/>
                    <a:p>
                      <a:endParaRPr lang="en-GB" sz="1100" dirty="0"/>
                    </a:p>
                  </a:txBody>
                  <a:tcPr/>
                </a:tc>
              </a:tr>
              <a:tr h="515199">
                <a:tc>
                  <a:txBody>
                    <a:bodyPr/>
                    <a:lstStyle/>
                    <a:p>
                      <a:endParaRPr lang="en-GB" dirty="0"/>
                    </a:p>
                  </a:txBody>
                  <a:tcPr/>
                </a:tc>
                <a:tc>
                  <a:txBody>
                    <a:bodyPr/>
                    <a:lstStyle/>
                    <a:p>
                      <a:r>
                        <a:rPr lang="en-GB" sz="1000" dirty="0" smtClean="0"/>
                        <a:t>Interested</a:t>
                      </a:r>
                      <a:endParaRPr lang="en-GB" sz="1000" b="1" dirty="0"/>
                    </a:p>
                  </a:txBody>
                  <a:tcPr/>
                </a:tc>
                <a:tc>
                  <a:txBody>
                    <a:bodyPr/>
                    <a:lstStyle/>
                    <a:p>
                      <a:r>
                        <a:rPr lang="en-GB" sz="1000" dirty="0" smtClean="0"/>
                        <a:t>Not interested</a:t>
                      </a:r>
                      <a:endParaRPr lang="en-GB" sz="1000" b="1" dirty="0"/>
                    </a:p>
                  </a:txBody>
                  <a:tcPr/>
                </a:tc>
                <a:tc>
                  <a:txBody>
                    <a:bodyPr/>
                    <a:lstStyle/>
                    <a:p>
                      <a:r>
                        <a:rPr lang="en-GB" sz="1000" dirty="0" smtClean="0"/>
                        <a:t>Did not say</a:t>
                      </a:r>
                      <a:endParaRPr lang="en-GB" sz="1000" b="1" dirty="0"/>
                    </a:p>
                  </a:txBody>
                  <a:tcPr/>
                </a:tc>
                <a:tc>
                  <a:txBody>
                    <a:bodyPr/>
                    <a:lstStyle/>
                    <a:p>
                      <a:r>
                        <a:rPr lang="en-GB" sz="1100" dirty="0" smtClean="0"/>
                        <a:t>Interested</a:t>
                      </a:r>
                      <a:endParaRPr lang="en-GB" sz="1100" b="1" dirty="0"/>
                    </a:p>
                  </a:txBody>
                  <a:tcPr/>
                </a:tc>
                <a:tc>
                  <a:txBody>
                    <a:bodyPr/>
                    <a:lstStyle/>
                    <a:p>
                      <a:r>
                        <a:rPr lang="en-GB" sz="1100" dirty="0" smtClean="0"/>
                        <a:t>Not</a:t>
                      </a:r>
                    </a:p>
                    <a:p>
                      <a:r>
                        <a:rPr lang="en-GB" sz="1100" dirty="0" smtClean="0"/>
                        <a:t>interested</a:t>
                      </a:r>
                      <a:endParaRPr lang="en-GB" sz="1100" b="1" dirty="0"/>
                    </a:p>
                  </a:txBody>
                  <a:tcPr/>
                </a:tc>
                <a:tc>
                  <a:txBody>
                    <a:bodyPr/>
                    <a:lstStyle/>
                    <a:p>
                      <a:r>
                        <a:rPr lang="en-GB" sz="1100" dirty="0" smtClean="0"/>
                        <a:t>Did not say</a:t>
                      </a:r>
                      <a:endParaRPr lang="en-GB" sz="1100" b="1" dirty="0"/>
                    </a:p>
                  </a:txBody>
                  <a:tcPr/>
                </a:tc>
                <a:tc>
                  <a:txBody>
                    <a:bodyPr/>
                    <a:lstStyle/>
                    <a:p>
                      <a:r>
                        <a:rPr lang="en-GB" sz="1100" dirty="0" smtClean="0"/>
                        <a:t>Interested</a:t>
                      </a:r>
                      <a:endParaRPr lang="en-GB" sz="1100" b="1" dirty="0"/>
                    </a:p>
                  </a:txBody>
                  <a:tcPr/>
                </a:tc>
                <a:tc>
                  <a:txBody>
                    <a:bodyPr/>
                    <a:lstStyle/>
                    <a:p>
                      <a:r>
                        <a:rPr lang="en-GB" sz="1100" dirty="0" smtClean="0"/>
                        <a:t>Not interested</a:t>
                      </a:r>
                      <a:endParaRPr lang="en-GB" sz="1100" b="1" dirty="0"/>
                    </a:p>
                  </a:txBody>
                  <a:tcPr/>
                </a:tc>
                <a:tc>
                  <a:txBody>
                    <a:bodyPr/>
                    <a:lstStyle/>
                    <a:p>
                      <a:r>
                        <a:rPr lang="en-GB" sz="1100" dirty="0" smtClean="0"/>
                        <a:t>Did not say</a:t>
                      </a:r>
                      <a:endParaRPr lang="en-GB" sz="1100" b="1" dirty="0"/>
                    </a:p>
                  </a:txBody>
                  <a:tcPr/>
                </a:tc>
              </a:tr>
              <a:tr h="635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Mobile Phones</a:t>
                      </a:r>
                    </a:p>
                    <a:p>
                      <a:endParaRPr lang="en-GB" sz="1100" dirty="0"/>
                    </a:p>
                  </a:txBody>
                  <a:tcPr/>
                </a:tc>
                <a:tc>
                  <a:txBody>
                    <a:bodyPr/>
                    <a:lstStyle/>
                    <a:p>
                      <a:r>
                        <a:rPr lang="en-GB" sz="1100" dirty="0" smtClean="0"/>
                        <a:t>5%</a:t>
                      </a:r>
                      <a:endParaRPr lang="en-GB" sz="1100" dirty="0"/>
                    </a:p>
                  </a:txBody>
                  <a:tcPr/>
                </a:tc>
                <a:tc>
                  <a:txBody>
                    <a:bodyPr/>
                    <a:lstStyle/>
                    <a:p>
                      <a:r>
                        <a:rPr lang="en-GB" sz="1100" dirty="0" smtClean="0"/>
                        <a:t>88%</a:t>
                      </a:r>
                      <a:endParaRPr lang="en-GB" sz="1100" dirty="0"/>
                    </a:p>
                  </a:txBody>
                  <a:tcPr/>
                </a:tc>
                <a:tc>
                  <a:txBody>
                    <a:bodyPr/>
                    <a:lstStyle/>
                    <a:p>
                      <a:r>
                        <a:rPr lang="en-GB" sz="1100" dirty="0" smtClean="0"/>
                        <a:t>7%</a:t>
                      </a:r>
                      <a:endParaRPr lang="en-GB" sz="1100" dirty="0"/>
                    </a:p>
                  </a:txBody>
                  <a:tcPr/>
                </a:tc>
                <a:tc>
                  <a:txBody>
                    <a:bodyPr/>
                    <a:lstStyle/>
                    <a:p>
                      <a:r>
                        <a:rPr lang="en-GB" sz="1100" dirty="0" smtClean="0"/>
                        <a:t>5%</a:t>
                      </a:r>
                      <a:endParaRPr lang="en-GB" sz="1100" dirty="0"/>
                    </a:p>
                  </a:txBody>
                  <a:tcPr/>
                </a:tc>
                <a:tc>
                  <a:txBody>
                    <a:bodyPr/>
                    <a:lstStyle/>
                    <a:p>
                      <a:r>
                        <a:rPr lang="en-GB" sz="1100" dirty="0" smtClean="0"/>
                        <a:t>80%</a:t>
                      </a:r>
                      <a:endParaRPr lang="en-GB" sz="1100" dirty="0"/>
                    </a:p>
                  </a:txBody>
                  <a:tcPr/>
                </a:tc>
                <a:tc>
                  <a:txBody>
                    <a:bodyPr/>
                    <a:lstStyle/>
                    <a:p>
                      <a:r>
                        <a:rPr lang="en-GB" sz="1100" dirty="0" smtClean="0"/>
                        <a:t>15%</a:t>
                      </a:r>
                      <a:endParaRPr lang="en-GB" sz="1100" dirty="0"/>
                    </a:p>
                  </a:txBody>
                  <a:tcPr/>
                </a:tc>
                <a:tc>
                  <a:txBody>
                    <a:bodyPr/>
                    <a:lstStyle/>
                    <a:p>
                      <a:r>
                        <a:rPr lang="en-GB" sz="1100" dirty="0" smtClean="0"/>
                        <a:t>6%</a:t>
                      </a:r>
                      <a:endParaRPr lang="en-GB" sz="1100" dirty="0"/>
                    </a:p>
                  </a:txBody>
                  <a:tcPr/>
                </a:tc>
                <a:tc>
                  <a:txBody>
                    <a:bodyPr/>
                    <a:lstStyle/>
                    <a:p>
                      <a:r>
                        <a:rPr lang="en-GB" sz="1100" dirty="0" smtClean="0"/>
                        <a:t>94%</a:t>
                      </a:r>
                      <a:endParaRPr lang="en-GB" sz="1100" dirty="0"/>
                    </a:p>
                  </a:txBody>
                  <a:tcPr/>
                </a:tc>
                <a:tc>
                  <a:txBody>
                    <a:bodyPr/>
                    <a:lstStyle/>
                    <a:p>
                      <a:r>
                        <a:rPr lang="en-GB" dirty="0" smtClean="0"/>
                        <a:t>-</a:t>
                      </a:r>
                      <a:endParaRPr lang="en-GB" dirty="0"/>
                    </a:p>
                  </a:txBody>
                  <a:tcPr/>
                </a:tc>
              </a:tr>
              <a:tr h="445231">
                <a:tc>
                  <a:txBody>
                    <a:bodyPr/>
                    <a:lstStyle/>
                    <a:p>
                      <a:r>
                        <a:rPr lang="en-GB" sz="1100" dirty="0" smtClean="0"/>
                        <a:t>Television</a:t>
                      </a:r>
                      <a:endParaRPr lang="en-GB" sz="1100" dirty="0"/>
                    </a:p>
                  </a:txBody>
                  <a:tcPr/>
                </a:tc>
                <a:tc>
                  <a:txBody>
                    <a:bodyPr/>
                    <a:lstStyle/>
                    <a:p>
                      <a:r>
                        <a:rPr lang="en-GB" sz="1100" dirty="0" smtClean="0"/>
                        <a:t>39%</a:t>
                      </a:r>
                      <a:endParaRPr lang="en-GB" sz="1100" dirty="0"/>
                    </a:p>
                  </a:txBody>
                  <a:tcPr/>
                </a:tc>
                <a:tc>
                  <a:txBody>
                    <a:bodyPr/>
                    <a:lstStyle/>
                    <a:p>
                      <a:r>
                        <a:rPr lang="en-GB" sz="1100" dirty="0" smtClean="0"/>
                        <a:t>48%</a:t>
                      </a:r>
                      <a:endParaRPr lang="en-GB" sz="1100" dirty="0"/>
                    </a:p>
                  </a:txBody>
                  <a:tcPr/>
                </a:tc>
                <a:tc>
                  <a:txBody>
                    <a:bodyPr/>
                    <a:lstStyle/>
                    <a:p>
                      <a:r>
                        <a:rPr lang="en-GB" sz="1100" dirty="0" smtClean="0"/>
                        <a:t>13%</a:t>
                      </a:r>
                      <a:endParaRPr lang="en-GB" sz="1100" dirty="0"/>
                    </a:p>
                  </a:txBody>
                  <a:tcPr/>
                </a:tc>
                <a:tc>
                  <a:txBody>
                    <a:bodyPr/>
                    <a:lstStyle/>
                    <a:p>
                      <a:r>
                        <a:rPr lang="en-GB" sz="1100" dirty="0" smtClean="0"/>
                        <a:t>20%</a:t>
                      </a:r>
                      <a:endParaRPr lang="en-GB" sz="1100" dirty="0"/>
                    </a:p>
                  </a:txBody>
                  <a:tcPr/>
                </a:tc>
                <a:tc>
                  <a:txBody>
                    <a:bodyPr/>
                    <a:lstStyle/>
                    <a:p>
                      <a:r>
                        <a:rPr lang="en-GB" sz="1100" dirty="0" smtClean="0"/>
                        <a:t>50%</a:t>
                      </a:r>
                      <a:endParaRPr lang="en-GB" sz="1100" dirty="0"/>
                    </a:p>
                  </a:txBody>
                  <a:tcPr/>
                </a:tc>
                <a:tc>
                  <a:txBody>
                    <a:bodyPr/>
                    <a:lstStyle/>
                    <a:p>
                      <a:r>
                        <a:rPr lang="en-GB" sz="1100" dirty="0" smtClean="0"/>
                        <a:t>30%</a:t>
                      </a:r>
                      <a:endParaRPr lang="en-GB" sz="1100" dirty="0"/>
                    </a:p>
                  </a:txBody>
                  <a:tcPr/>
                </a:tc>
                <a:tc>
                  <a:txBody>
                    <a:bodyPr/>
                    <a:lstStyle/>
                    <a:p>
                      <a:r>
                        <a:rPr lang="en-GB" sz="1100" dirty="0" smtClean="0"/>
                        <a:t>20%</a:t>
                      </a:r>
                      <a:endParaRPr lang="en-GB" sz="1100" dirty="0"/>
                    </a:p>
                  </a:txBody>
                  <a:tcPr/>
                </a:tc>
                <a:tc>
                  <a:txBody>
                    <a:bodyPr/>
                    <a:lstStyle/>
                    <a:p>
                      <a:r>
                        <a:rPr lang="en-GB" sz="1100" dirty="0" smtClean="0"/>
                        <a:t>80%</a:t>
                      </a:r>
                      <a:endParaRPr lang="en-GB" sz="1100" dirty="0"/>
                    </a:p>
                  </a:txBody>
                  <a:tcPr/>
                </a:tc>
                <a:tc>
                  <a:txBody>
                    <a:bodyPr/>
                    <a:lstStyle/>
                    <a:p>
                      <a:r>
                        <a:rPr lang="en-GB" dirty="0" smtClean="0"/>
                        <a:t>-</a:t>
                      </a:r>
                      <a:endParaRPr lang="en-GB" dirty="0"/>
                    </a:p>
                  </a:txBody>
                  <a:tcPr/>
                </a:tc>
              </a:tr>
              <a:tr h="445231">
                <a:tc>
                  <a:txBody>
                    <a:bodyPr/>
                    <a:lstStyle/>
                    <a:p>
                      <a:r>
                        <a:rPr lang="en-GB" sz="1100" dirty="0" smtClean="0"/>
                        <a:t>Radio</a:t>
                      </a:r>
                      <a:endParaRPr lang="en-GB" sz="1100" dirty="0"/>
                    </a:p>
                  </a:txBody>
                  <a:tcPr/>
                </a:tc>
                <a:tc>
                  <a:txBody>
                    <a:bodyPr/>
                    <a:lstStyle/>
                    <a:p>
                      <a:r>
                        <a:rPr lang="en-GB" sz="1100" dirty="0" smtClean="0"/>
                        <a:t>10%</a:t>
                      </a:r>
                      <a:endParaRPr lang="en-GB" sz="1100" dirty="0"/>
                    </a:p>
                  </a:txBody>
                  <a:tcPr/>
                </a:tc>
                <a:tc>
                  <a:txBody>
                    <a:bodyPr/>
                    <a:lstStyle/>
                    <a:p>
                      <a:r>
                        <a:rPr lang="en-GB" sz="1100" dirty="0" smtClean="0"/>
                        <a:t>80%</a:t>
                      </a:r>
                      <a:endParaRPr lang="en-GB" sz="1100" dirty="0"/>
                    </a:p>
                  </a:txBody>
                  <a:tcPr/>
                </a:tc>
                <a:tc>
                  <a:txBody>
                    <a:bodyPr/>
                    <a:lstStyle/>
                    <a:p>
                      <a:r>
                        <a:rPr lang="en-GB" sz="1100" dirty="0" smtClean="0"/>
                        <a:t>10%</a:t>
                      </a:r>
                      <a:endParaRPr lang="en-GB" sz="1100" dirty="0"/>
                    </a:p>
                  </a:txBody>
                  <a:tcPr/>
                </a:tc>
                <a:tc>
                  <a:txBody>
                    <a:bodyPr/>
                    <a:lstStyle/>
                    <a:p>
                      <a:r>
                        <a:rPr lang="en-GB" sz="1100" dirty="0" smtClean="0"/>
                        <a:t>4%</a:t>
                      </a:r>
                      <a:endParaRPr lang="en-GB" sz="1100" dirty="0"/>
                    </a:p>
                  </a:txBody>
                  <a:tcPr/>
                </a:tc>
                <a:tc>
                  <a:txBody>
                    <a:bodyPr/>
                    <a:lstStyle/>
                    <a:p>
                      <a:r>
                        <a:rPr lang="en-GB" sz="1100" dirty="0" smtClean="0"/>
                        <a:t>90%</a:t>
                      </a:r>
                      <a:endParaRPr lang="en-GB" sz="1100" dirty="0"/>
                    </a:p>
                  </a:txBody>
                  <a:tcPr/>
                </a:tc>
                <a:tc>
                  <a:txBody>
                    <a:bodyPr/>
                    <a:lstStyle/>
                    <a:p>
                      <a:r>
                        <a:rPr lang="en-GB" sz="1100" dirty="0" smtClean="0"/>
                        <a:t>6%</a:t>
                      </a:r>
                      <a:endParaRPr lang="en-GB" sz="1100" dirty="0"/>
                    </a:p>
                  </a:txBody>
                  <a:tcPr/>
                </a:tc>
                <a:tc>
                  <a:txBody>
                    <a:bodyPr/>
                    <a:lstStyle/>
                    <a:p>
                      <a:r>
                        <a:rPr lang="en-GB" sz="1100" dirty="0" smtClean="0"/>
                        <a:t>15%</a:t>
                      </a:r>
                      <a:endParaRPr lang="en-GB" sz="1100" dirty="0"/>
                    </a:p>
                  </a:txBody>
                  <a:tcPr/>
                </a:tc>
                <a:tc>
                  <a:txBody>
                    <a:bodyPr/>
                    <a:lstStyle/>
                    <a:p>
                      <a:r>
                        <a:rPr lang="en-GB" sz="1100" dirty="0" smtClean="0"/>
                        <a:t>84%</a:t>
                      </a:r>
                      <a:endParaRPr lang="en-GB" sz="1100" dirty="0"/>
                    </a:p>
                  </a:txBody>
                  <a:tcPr/>
                </a:tc>
                <a:tc>
                  <a:txBody>
                    <a:bodyPr/>
                    <a:lstStyle/>
                    <a:p>
                      <a:r>
                        <a:rPr lang="en-GB" sz="1200" dirty="0" smtClean="0"/>
                        <a:t>1%</a:t>
                      </a:r>
                      <a:endParaRPr lang="en-GB" sz="1200" dirty="0"/>
                    </a:p>
                  </a:txBody>
                  <a:tcPr/>
                </a:tc>
              </a:tr>
              <a:tr h="768480">
                <a:tc>
                  <a:txBody>
                    <a:bodyPr/>
                    <a:lstStyle/>
                    <a:p>
                      <a:r>
                        <a:rPr lang="en-GB" sz="1100" dirty="0" smtClean="0"/>
                        <a:t>Desktop Computers</a:t>
                      </a:r>
                      <a:endParaRPr lang="en-GB" sz="1100" dirty="0"/>
                    </a:p>
                  </a:txBody>
                  <a:tcPr/>
                </a:tc>
                <a:tc>
                  <a:txBody>
                    <a:bodyPr/>
                    <a:lstStyle/>
                    <a:p>
                      <a:r>
                        <a:rPr lang="en-GB" sz="1100" dirty="0" smtClean="0"/>
                        <a:t>5%</a:t>
                      </a:r>
                      <a:endParaRPr lang="en-GB" sz="1100" dirty="0"/>
                    </a:p>
                  </a:txBody>
                  <a:tcPr/>
                </a:tc>
                <a:tc>
                  <a:txBody>
                    <a:bodyPr/>
                    <a:lstStyle/>
                    <a:p>
                      <a:r>
                        <a:rPr lang="en-GB" sz="1100" dirty="0" smtClean="0"/>
                        <a:t>75%</a:t>
                      </a:r>
                      <a:endParaRPr lang="en-GB" sz="1100" dirty="0"/>
                    </a:p>
                  </a:txBody>
                  <a:tcPr/>
                </a:tc>
                <a:tc>
                  <a:txBody>
                    <a:bodyPr/>
                    <a:lstStyle/>
                    <a:p>
                      <a:r>
                        <a:rPr lang="en-GB" sz="1100" dirty="0" smtClean="0"/>
                        <a:t>20%</a:t>
                      </a:r>
                      <a:endParaRPr lang="en-GB" sz="1100" dirty="0"/>
                    </a:p>
                  </a:txBody>
                  <a:tcPr/>
                </a:tc>
                <a:tc>
                  <a:txBody>
                    <a:bodyPr/>
                    <a:lstStyle/>
                    <a:p>
                      <a:r>
                        <a:rPr lang="en-GB" sz="1100" dirty="0" smtClean="0"/>
                        <a:t>10%</a:t>
                      </a:r>
                      <a:endParaRPr lang="en-GB" sz="1100" dirty="0"/>
                    </a:p>
                  </a:txBody>
                  <a:tcPr/>
                </a:tc>
                <a:tc>
                  <a:txBody>
                    <a:bodyPr/>
                    <a:lstStyle/>
                    <a:p>
                      <a:r>
                        <a:rPr lang="en-GB" sz="1100" dirty="0" smtClean="0"/>
                        <a:t>80%</a:t>
                      </a:r>
                      <a:endParaRPr lang="en-GB" sz="1100" dirty="0"/>
                    </a:p>
                  </a:txBody>
                  <a:tcPr/>
                </a:tc>
                <a:tc>
                  <a:txBody>
                    <a:bodyPr/>
                    <a:lstStyle/>
                    <a:p>
                      <a:r>
                        <a:rPr lang="en-GB" sz="1100" dirty="0" smtClean="0"/>
                        <a:t>10%</a:t>
                      </a:r>
                      <a:endParaRPr lang="en-GB" sz="1100" dirty="0"/>
                    </a:p>
                  </a:txBody>
                  <a:tcPr/>
                </a:tc>
                <a:tc>
                  <a:txBody>
                    <a:bodyPr/>
                    <a:lstStyle/>
                    <a:p>
                      <a:r>
                        <a:rPr lang="en-GB" sz="1100" dirty="0" smtClean="0"/>
                        <a:t>7%</a:t>
                      </a:r>
                      <a:endParaRPr lang="en-GB" sz="1100" dirty="0"/>
                    </a:p>
                  </a:txBody>
                  <a:tcPr/>
                </a:tc>
                <a:tc>
                  <a:txBody>
                    <a:bodyPr/>
                    <a:lstStyle/>
                    <a:p>
                      <a:r>
                        <a:rPr lang="en-GB" sz="1100" dirty="0" smtClean="0"/>
                        <a:t>80%</a:t>
                      </a:r>
                      <a:endParaRPr lang="en-GB" sz="1100" dirty="0"/>
                    </a:p>
                  </a:txBody>
                  <a:tcPr/>
                </a:tc>
                <a:tc>
                  <a:txBody>
                    <a:bodyPr/>
                    <a:lstStyle/>
                    <a:p>
                      <a:r>
                        <a:rPr lang="en-GB" dirty="0" smtClean="0"/>
                        <a:t>-</a:t>
                      </a:r>
                      <a:endParaRPr lang="en-GB" dirty="0"/>
                    </a:p>
                  </a:txBody>
                  <a:tcPr/>
                </a:tc>
              </a:tr>
              <a:tr h="445231">
                <a:tc>
                  <a:txBody>
                    <a:bodyPr/>
                    <a:lstStyle/>
                    <a:p>
                      <a:r>
                        <a:rPr lang="en-GB" sz="1100" dirty="0" smtClean="0"/>
                        <a:t>Laptops</a:t>
                      </a:r>
                      <a:endParaRPr lang="en-GB" sz="1100" dirty="0"/>
                    </a:p>
                  </a:txBody>
                  <a:tcPr/>
                </a:tc>
                <a:tc>
                  <a:txBody>
                    <a:bodyPr/>
                    <a:lstStyle/>
                    <a:p>
                      <a:r>
                        <a:rPr lang="en-GB" sz="1000" dirty="0" smtClean="0"/>
                        <a:t>2%</a:t>
                      </a:r>
                      <a:endParaRPr lang="en-GB" sz="1000" dirty="0"/>
                    </a:p>
                  </a:txBody>
                  <a:tcPr/>
                </a:tc>
                <a:tc>
                  <a:txBody>
                    <a:bodyPr/>
                    <a:lstStyle/>
                    <a:p>
                      <a:r>
                        <a:rPr lang="en-GB" sz="1000" dirty="0" smtClean="0"/>
                        <a:t>28%</a:t>
                      </a:r>
                      <a:endParaRPr lang="en-GB" sz="1000" dirty="0"/>
                    </a:p>
                  </a:txBody>
                  <a:tcPr/>
                </a:tc>
                <a:tc>
                  <a:txBody>
                    <a:bodyPr/>
                    <a:lstStyle/>
                    <a:p>
                      <a:r>
                        <a:rPr lang="en-GB" sz="1000" dirty="0" smtClean="0"/>
                        <a:t>70%</a:t>
                      </a:r>
                      <a:endParaRPr lang="en-GB" sz="1000" dirty="0"/>
                    </a:p>
                  </a:txBody>
                  <a:tcPr/>
                </a:tc>
                <a:tc>
                  <a:txBody>
                    <a:bodyPr/>
                    <a:lstStyle/>
                    <a:p>
                      <a:r>
                        <a:rPr lang="en-GB" sz="1100" dirty="0" smtClean="0"/>
                        <a:t>5%</a:t>
                      </a:r>
                      <a:endParaRPr lang="en-GB" sz="1100" dirty="0"/>
                    </a:p>
                  </a:txBody>
                  <a:tcPr/>
                </a:tc>
                <a:tc>
                  <a:txBody>
                    <a:bodyPr/>
                    <a:lstStyle/>
                    <a:p>
                      <a:r>
                        <a:rPr lang="en-GB" sz="1100" dirty="0" smtClean="0"/>
                        <a:t>10%</a:t>
                      </a:r>
                      <a:endParaRPr lang="en-GB" sz="1100" dirty="0"/>
                    </a:p>
                  </a:txBody>
                  <a:tcPr/>
                </a:tc>
                <a:tc>
                  <a:txBody>
                    <a:bodyPr/>
                    <a:lstStyle/>
                    <a:p>
                      <a:r>
                        <a:rPr lang="en-GB" sz="1100" dirty="0" smtClean="0"/>
                        <a:t>85%</a:t>
                      </a:r>
                      <a:endParaRPr lang="en-GB" sz="1100" dirty="0"/>
                    </a:p>
                  </a:txBody>
                  <a:tcPr/>
                </a:tc>
                <a:tc>
                  <a:txBody>
                    <a:bodyPr/>
                    <a:lstStyle/>
                    <a:p>
                      <a:r>
                        <a:rPr lang="en-GB" sz="1100" dirty="0" smtClean="0"/>
                        <a:t>8%</a:t>
                      </a:r>
                      <a:endParaRPr lang="en-GB" sz="1100" dirty="0"/>
                    </a:p>
                  </a:txBody>
                  <a:tcPr/>
                </a:tc>
                <a:tc>
                  <a:txBody>
                    <a:bodyPr/>
                    <a:lstStyle/>
                    <a:p>
                      <a:r>
                        <a:rPr lang="en-GB" sz="1100" dirty="0" smtClean="0"/>
                        <a:t>92%</a:t>
                      </a:r>
                      <a:endParaRPr lang="en-GB" sz="1100" dirty="0"/>
                    </a:p>
                  </a:txBody>
                  <a:tcPr/>
                </a:tc>
                <a:tc>
                  <a:txBody>
                    <a:bodyPr/>
                    <a:lstStyle/>
                    <a:p>
                      <a:endParaRPr lang="en-GB"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109</a:t>
            </a:fld>
            <a:endParaRPr lang="en-US"/>
          </a:p>
        </p:txBody>
      </p:sp>
    </p:spTree>
    <p:extLst>
      <p:ext uri="{BB962C8B-B14F-4D97-AF65-F5344CB8AC3E}">
        <p14:creationId xmlns:p14="http://schemas.microsoft.com/office/powerpoint/2010/main" val="33685803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Income Quintiles</a:t>
            </a:r>
            <a:endParaRPr lang="en-GB" sz="2800" dirty="0"/>
          </a:p>
        </p:txBody>
      </p:sp>
      <p:graphicFrame>
        <p:nvGraphicFramePr>
          <p:cNvPr id="4" name="Table 3"/>
          <p:cNvGraphicFramePr>
            <a:graphicFrameLocks noGrp="1"/>
          </p:cNvGraphicFramePr>
          <p:nvPr/>
        </p:nvGraphicFramePr>
        <p:xfrm>
          <a:off x="1295400" y="1295400"/>
          <a:ext cx="6324600" cy="3938959"/>
        </p:xfrm>
        <a:graphic>
          <a:graphicData uri="http://schemas.openxmlformats.org/drawingml/2006/table">
            <a:tbl>
              <a:tblPr>
                <a:tableStyleId>{35758FB7-9AC5-4552-8A53-C91805E547FA}</a:tableStyleId>
              </a:tblPr>
              <a:tblGrid>
                <a:gridCol w="1447800"/>
                <a:gridCol w="4876800"/>
              </a:tblGrid>
              <a:tr h="198514">
                <a:tc>
                  <a:txBody>
                    <a:bodyPr/>
                    <a:lstStyle/>
                    <a:p>
                      <a:pPr algn="just">
                        <a:lnSpc>
                          <a:spcPct val="115000"/>
                        </a:lnSpc>
                        <a:spcAft>
                          <a:spcPts val="1000"/>
                        </a:spcAft>
                      </a:pPr>
                      <a:r>
                        <a:rPr lang="en-GB" sz="1400" b="1" dirty="0"/>
                        <a:t>Income Bracket</a:t>
                      </a:r>
                      <a:endParaRPr lang="en-GB" sz="1400" b="1" dirty="0">
                        <a:latin typeface="Calibri"/>
                        <a:ea typeface="Times New Roman"/>
                        <a:cs typeface="Times New Roman"/>
                      </a:endParaRPr>
                    </a:p>
                  </a:txBody>
                  <a:tcPr marL="68580" marR="68580" marT="0" marB="0"/>
                </a:tc>
                <a:tc>
                  <a:txBody>
                    <a:bodyPr/>
                    <a:lstStyle/>
                    <a:p>
                      <a:pPr algn="just">
                        <a:lnSpc>
                          <a:spcPct val="115000"/>
                        </a:lnSpc>
                        <a:spcAft>
                          <a:spcPts val="1000"/>
                        </a:spcAft>
                      </a:pPr>
                      <a:r>
                        <a:rPr lang="en-GB" sz="1400" b="1" dirty="0"/>
                        <a:t>Category</a:t>
                      </a:r>
                      <a:endParaRPr lang="en-GB" sz="1400" b="1" dirty="0">
                        <a:latin typeface="Calibri"/>
                        <a:ea typeface="Times New Roman"/>
                        <a:cs typeface="Times New Roman"/>
                      </a:endParaRPr>
                    </a:p>
                  </a:txBody>
                  <a:tcPr marL="68580" marR="68580" marT="0" marB="0"/>
                </a:tc>
              </a:tr>
              <a:tr h="1254119">
                <a:tc>
                  <a:txBody>
                    <a:bodyPr/>
                    <a:lstStyle/>
                    <a:p>
                      <a:pPr algn="just">
                        <a:lnSpc>
                          <a:spcPct val="115000"/>
                        </a:lnSpc>
                        <a:spcAft>
                          <a:spcPts val="1000"/>
                        </a:spcAft>
                      </a:pPr>
                      <a:r>
                        <a:rPr lang="en-GB" sz="1100" b="1"/>
                        <a:t>Income Quintile 1</a:t>
                      </a:r>
                      <a:endParaRPr lang="en-GB" sz="1100" b="1">
                        <a:latin typeface="Calibri"/>
                        <a:ea typeface="Times New Roman"/>
                        <a:cs typeface="Times New Roman"/>
                      </a:endParaRPr>
                    </a:p>
                  </a:txBody>
                  <a:tcPr marL="68580" marR="68580" marT="0" marB="0"/>
                </a:tc>
                <a:tc>
                  <a:txBody>
                    <a:bodyPr/>
                    <a:lstStyle/>
                    <a:p>
                      <a:pPr algn="just">
                        <a:lnSpc>
                          <a:spcPct val="115000"/>
                        </a:lnSpc>
                        <a:spcAft>
                          <a:spcPts val="1000"/>
                        </a:spcAft>
                      </a:pPr>
                      <a:r>
                        <a:rPr lang="en-GB" sz="1100" dirty="0"/>
                        <a:t>Households living below the urban poverty line Kshs. 2913 per month</a:t>
                      </a:r>
                    </a:p>
                    <a:p>
                      <a:pPr algn="just">
                        <a:lnSpc>
                          <a:spcPct val="115000"/>
                        </a:lnSpc>
                        <a:spcAft>
                          <a:spcPts val="1000"/>
                        </a:spcAft>
                      </a:pPr>
                      <a:r>
                        <a:rPr lang="en-GB" sz="1100" dirty="0"/>
                        <a:t>Households living below the rural poverty line Kshs. 1562 per month</a:t>
                      </a:r>
                    </a:p>
                    <a:p>
                      <a:pPr algn="just">
                        <a:lnSpc>
                          <a:spcPct val="115000"/>
                        </a:lnSpc>
                        <a:spcAft>
                          <a:spcPts val="1000"/>
                        </a:spcAft>
                      </a:pPr>
                      <a:r>
                        <a:rPr lang="en-GB" sz="1100" dirty="0"/>
                        <a:t>Rural households in extreme poverty Kshs. 988</a:t>
                      </a:r>
                      <a:endParaRPr lang="en-GB" sz="1100" dirty="0">
                        <a:latin typeface="Calibri"/>
                        <a:ea typeface="Times New Roman"/>
                        <a:cs typeface="Times New Roman"/>
                      </a:endParaRPr>
                    </a:p>
                  </a:txBody>
                  <a:tcPr marL="68580" marR="68580" marT="0" marB="0"/>
                </a:tc>
              </a:tr>
              <a:tr h="1452633">
                <a:tc>
                  <a:txBody>
                    <a:bodyPr/>
                    <a:lstStyle/>
                    <a:p>
                      <a:pPr algn="just">
                        <a:lnSpc>
                          <a:spcPct val="115000"/>
                        </a:lnSpc>
                        <a:spcAft>
                          <a:spcPts val="1000"/>
                        </a:spcAft>
                      </a:pPr>
                      <a:r>
                        <a:rPr lang="en-GB" sz="1100" b="1"/>
                        <a:t>Income Quintile 2</a:t>
                      </a:r>
                      <a:endParaRPr lang="en-GB" sz="1100" b="1">
                        <a:latin typeface="Calibri"/>
                        <a:ea typeface="Times New Roman"/>
                        <a:cs typeface="Times New Roman"/>
                      </a:endParaRPr>
                    </a:p>
                  </a:txBody>
                  <a:tcPr marL="68580" marR="68580" marT="0" marB="0"/>
                </a:tc>
                <a:tc>
                  <a:txBody>
                    <a:bodyPr/>
                    <a:lstStyle/>
                    <a:p>
                      <a:pPr algn="just">
                        <a:lnSpc>
                          <a:spcPct val="115000"/>
                        </a:lnSpc>
                        <a:spcAft>
                          <a:spcPts val="1000"/>
                        </a:spcAft>
                      </a:pPr>
                      <a:r>
                        <a:rPr lang="en-GB" sz="1100" dirty="0"/>
                        <a:t>Households  living above the urban poverty line Kshs. 2913 per month</a:t>
                      </a:r>
                    </a:p>
                    <a:p>
                      <a:pPr algn="just">
                        <a:lnSpc>
                          <a:spcPct val="115000"/>
                        </a:lnSpc>
                        <a:spcAft>
                          <a:spcPts val="1000"/>
                        </a:spcAft>
                      </a:pPr>
                      <a:r>
                        <a:rPr lang="en-GB" sz="1100" dirty="0"/>
                        <a:t>Households living above the rural poverty line Kshs. 1562 per month</a:t>
                      </a:r>
                    </a:p>
                    <a:p>
                      <a:pPr algn="just">
                        <a:lnSpc>
                          <a:spcPct val="115000"/>
                        </a:lnSpc>
                        <a:spcAft>
                          <a:spcPts val="1000"/>
                        </a:spcAft>
                      </a:pPr>
                      <a:r>
                        <a:rPr lang="en-GB" sz="1100" dirty="0"/>
                        <a:t>Ideal income level between Kshs. </a:t>
                      </a:r>
                      <a:r>
                        <a:rPr lang="en-GB" sz="1100" dirty="0" smtClean="0"/>
                        <a:t>6120 </a:t>
                      </a:r>
                      <a:r>
                        <a:rPr lang="en-GB" sz="1100" dirty="0"/>
                        <a:t>and Kshs. </a:t>
                      </a:r>
                      <a:r>
                        <a:rPr lang="en-GB" sz="1100" dirty="0" smtClean="0"/>
                        <a:t>9319</a:t>
                      </a:r>
                      <a:endParaRPr lang="en-GB" sz="1100" dirty="0">
                        <a:latin typeface="Calibri"/>
                        <a:ea typeface="Times New Roman"/>
                        <a:cs typeface="Times New Roman"/>
                      </a:endParaRPr>
                    </a:p>
                  </a:txBody>
                  <a:tcPr marL="68580" marR="68580" marT="0" marB="0"/>
                </a:tc>
              </a:tr>
              <a:tr h="397029">
                <a:tc>
                  <a:txBody>
                    <a:bodyPr/>
                    <a:lstStyle/>
                    <a:p>
                      <a:pPr algn="just">
                        <a:lnSpc>
                          <a:spcPct val="115000"/>
                        </a:lnSpc>
                        <a:spcAft>
                          <a:spcPts val="1000"/>
                        </a:spcAft>
                      </a:pPr>
                      <a:r>
                        <a:rPr lang="en-GB" sz="1100" b="1"/>
                        <a:t>Income Quintile 3</a:t>
                      </a:r>
                      <a:endParaRPr lang="en-GB" sz="1100" b="1">
                        <a:latin typeface="Calibri"/>
                        <a:ea typeface="Times New Roman"/>
                        <a:cs typeface="Times New Roman"/>
                      </a:endParaRPr>
                    </a:p>
                  </a:txBody>
                  <a:tcPr marL="68580" marR="68580" marT="0" marB="0"/>
                </a:tc>
                <a:tc>
                  <a:txBody>
                    <a:bodyPr/>
                    <a:lstStyle/>
                    <a:p>
                      <a:pPr algn="just">
                        <a:lnSpc>
                          <a:spcPct val="115000"/>
                        </a:lnSpc>
                        <a:spcAft>
                          <a:spcPts val="1000"/>
                        </a:spcAft>
                      </a:pPr>
                      <a:r>
                        <a:rPr lang="en-GB" sz="1100" dirty="0"/>
                        <a:t>Income levels between Kshs. </a:t>
                      </a:r>
                      <a:r>
                        <a:rPr lang="en-GB" sz="1100" dirty="0" smtClean="0"/>
                        <a:t>9320 </a:t>
                      </a:r>
                      <a:r>
                        <a:rPr lang="en-GB" sz="1100" dirty="0"/>
                        <a:t>and Kshs. </a:t>
                      </a:r>
                      <a:r>
                        <a:rPr lang="en-GB" sz="1100" dirty="0" smtClean="0"/>
                        <a:t>13015</a:t>
                      </a:r>
                      <a:endParaRPr lang="en-GB" sz="1100" dirty="0">
                        <a:latin typeface="Calibri"/>
                        <a:ea typeface="Times New Roman"/>
                        <a:cs typeface="Times New Roman"/>
                      </a:endParaRPr>
                    </a:p>
                  </a:txBody>
                  <a:tcPr marL="68580" marR="68580" marT="0" marB="0"/>
                </a:tc>
              </a:tr>
              <a:tr h="397029">
                <a:tc>
                  <a:txBody>
                    <a:bodyPr/>
                    <a:lstStyle/>
                    <a:p>
                      <a:pPr algn="just">
                        <a:lnSpc>
                          <a:spcPct val="115000"/>
                        </a:lnSpc>
                        <a:spcAft>
                          <a:spcPts val="1000"/>
                        </a:spcAft>
                      </a:pPr>
                      <a:r>
                        <a:rPr lang="en-GB" sz="1100" b="1"/>
                        <a:t>Income Quintile 4</a:t>
                      </a:r>
                      <a:endParaRPr lang="en-GB" sz="1100" b="1">
                        <a:latin typeface="Calibri"/>
                        <a:ea typeface="Times New Roman"/>
                        <a:cs typeface="Times New Roman"/>
                      </a:endParaRPr>
                    </a:p>
                  </a:txBody>
                  <a:tcPr marL="68580" marR="68580" marT="0" marB="0"/>
                </a:tc>
                <a:tc>
                  <a:txBody>
                    <a:bodyPr/>
                    <a:lstStyle/>
                    <a:p>
                      <a:pPr algn="just">
                        <a:lnSpc>
                          <a:spcPct val="115000"/>
                        </a:lnSpc>
                        <a:spcAft>
                          <a:spcPts val="1000"/>
                        </a:spcAft>
                      </a:pPr>
                      <a:r>
                        <a:rPr lang="en-GB" sz="1100" dirty="0"/>
                        <a:t>Income levels between Kshs. </a:t>
                      </a:r>
                      <a:r>
                        <a:rPr lang="en-GB" sz="1100" dirty="0" smtClean="0"/>
                        <a:t>13016 </a:t>
                      </a:r>
                      <a:r>
                        <a:rPr lang="en-GB" sz="1100" dirty="0"/>
                        <a:t>and Kshs. </a:t>
                      </a:r>
                      <a:r>
                        <a:rPr lang="en-GB" sz="1100" dirty="0" smtClean="0"/>
                        <a:t>20408</a:t>
                      </a:r>
                      <a:endParaRPr lang="en-GB" sz="1100" dirty="0">
                        <a:latin typeface="Calibri"/>
                        <a:ea typeface="Times New Roman"/>
                        <a:cs typeface="Times New Roman"/>
                      </a:endParaRPr>
                    </a:p>
                  </a:txBody>
                  <a:tcPr marL="68580" marR="68580" marT="0" marB="0"/>
                </a:tc>
              </a:tr>
              <a:tr h="186876">
                <a:tc>
                  <a:txBody>
                    <a:bodyPr/>
                    <a:lstStyle/>
                    <a:p>
                      <a:pPr algn="just">
                        <a:lnSpc>
                          <a:spcPct val="115000"/>
                        </a:lnSpc>
                        <a:spcAft>
                          <a:spcPts val="1000"/>
                        </a:spcAft>
                      </a:pPr>
                      <a:r>
                        <a:rPr lang="en-GB" sz="1100" b="1" dirty="0" smtClean="0"/>
                        <a:t>Income Quintile </a:t>
                      </a:r>
                      <a:r>
                        <a:rPr lang="en-GB" sz="1100" b="1" dirty="0"/>
                        <a:t>5</a:t>
                      </a:r>
                      <a:endParaRPr lang="en-GB" sz="1100" b="1" dirty="0">
                        <a:latin typeface="Calibri"/>
                        <a:ea typeface="Times New Roman"/>
                        <a:cs typeface="Times New Roman"/>
                      </a:endParaRPr>
                    </a:p>
                  </a:txBody>
                  <a:tcPr marL="68580" marR="68580" marT="0" marB="0"/>
                </a:tc>
                <a:tc>
                  <a:txBody>
                    <a:bodyPr/>
                    <a:lstStyle/>
                    <a:p>
                      <a:pPr algn="just">
                        <a:lnSpc>
                          <a:spcPct val="115000"/>
                        </a:lnSpc>
                        <a:spcAft>
                          <a:spcPts val="1000"/>
                        </a:spcAft>
                      </a:pPr>
                      <a:r>
                        <a:rPr lang="en-GB" sz="1100" dirty="0"/>
                        <a:t>Income levels above Kshs. </a:t>
                      </a:r>
                      <a:r>
                        <a:rPr lang="en-GB" sz="1100" dirty="0" smtClean="0"/>
                        <a:t>20409</a:t>
                      </a:r>
                      <a:endParaRPr lang="en-GB" sz="1100" dirty="0">
                        <a:latin typeface="Calibri"/>
                        <a:ea typeface="Times New Roman"/>
                        <a:cs typeface="Times New Roman"/>
                      </a:endParaRPr>
                    </a:p>
                  </a:txBody>
                  <a:tcPr marL="68580" marR="68580" marT="0" marB="0"/>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
        <p:nvSpPr>
          <p:cNvPr id="5" name="TextBox 4"/>
          <p:cNvSpPr txBox="1"/>
          <p:nvPr/>
        </p:nvSpPr>
        <p:spPr>
          <a:xfrm>
            <a:off x="6172200" y="6248400"/>
            <a:ext cx="1981200" cy="430887"/>
          </a:xfrm>
          <a:prstGeom prst="rect">
            <a:avLst/>
          </a:prstGeom>
          <a:noFill/>
        </p:spPr>
        <p:txBody>
          <a:bodyPr wrap="square" rtlCol="0">
            <a:spAutoFit/>
          </a:bodyPr>
          <a:lstStyle/>
          <a:p>
            <a:r>
              <a:rPr lang="en-GB" sz="1100" i="1" dirty="0" smtClean="0"/>
              <a:t>Sources: KNBS (2007), KIPPRA (2010)</a:t>
            </a:r>
            <a:endParaRPr lang="en-GB" sz="1100" i="1"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Interest in purchasing new products</a:t>
            </a:r>
            <a:endParaRPr lang="en-GB" sz="3200" dirty="0"/>
          </a:p>
        </p:txBody>
      </p:sp>
      <p:graphicFrame>
        <p:nvGraphicFramePr>
          <p:cNvPr id="4" name="Table 3"/>
          <p:cNvGraphicFramePr>
            <a:graphicFrameLocks noGrp="1"/>
          </p:cNvGraphicFramePr>
          <p:nvPr/>
        </p:nvGraphicFramePr>
        <p:xfrm>
          <a:off x="914400" y="1676400"/>
          <a:ext cx="7143799" cy="3699822"/>
        </p:xfrm>
        <a:graphic>
          <a:graphicData uri="http://schemas.openxmlformats.org/drawingml/2006/table">
            <a:tbl>
              <a:tblPr firstRow="1" bandRow="1">
                <a:tableStyleId>{7DF18680-E054-41AD-8BC1-D1AEF772440D}</a:tableStyleId>
              </a:tblPr>
              <a:tblGrid>
                <a:gridCol w="1167665"/>
                <a:gridCol w="1035347"/>
                <a:gridCol w="944149"/>
                <a:gridCol w="944149"/>
                <a:gridCol w="1153505"/>
                <a:gridCol w="1156754"/>
                <a:gridCol w="742230"/>
              </a:tblGrid>
              <a:tr h="445231">
                <a:tc>
                  <a:txBody>
                    <a:bodyPr/>
                    <a:lstStyle/>
                    <a:p>
                      <a:r>
                        <a:rPr lang="en-GB" sz="1100" dirty="0" smtClean="0"/>
                        <a:t>Devices</a:t>
                      </a:r>
                      <a:endParaRPr lang="en-GB" sz="1100" dirty="0"/>
                    </a:p>
                  </a:txBody>
                  <a:tcPr/>
                </a:tc>
                <a:tc gridSpan="3">
                  <a:txBody>
                    <a:bodyPr/>
                    <a:lstStyle/>
                    <a:p>
                      <a:r>
                        <a:rPr lang="en-GB" sz="1100" kern="1200" dirty="0" smtClean="0"/>
                        <a:t>Segment 3a Coastal– Rural fuel wood cook stove users  (Kilifi)– High Income </a:t>
                      </a:r>
                      <a:endParaRPr lang="en-GB" sz="1100" dirty="0"/>
                    </a:p>
                  </a:txBody>
                  <a:tcPr/>
                </a:tc>
                <a:tc hMerge="1">
                  <a:txBody>
                    <a:bodyPr/>
                    <a:lstStyle/>
                    <a:p>
                      <a:endParaRPr lang="en-GB" sz="1100" dirty="0"/>
                    </a:p>
                  </a:txBody>
                  <a:tcPr/>
                </a:tc>
                <a:tc hMerge="1">
                  <a:txBody>
                    <a:bodyPr/>
                    <a:lstStyle/>
                    <a:p>
                      <a:endParaRPr lang="en-GB" sz="1100"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t>Segment 3b Coastal – Urban charcoal cook stove users  (Kilifi)– Middle Income </a:t>
                      </a:r>
                      <a:endParaRPr lang="en-GB" sz="1100"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p>
                  </a:txBody>
                  <a:tcPr/>
                </a:tc>
              </a:tr>
              <a:tr h="515199">
                <a:tc>
                  <a:txBody>
                    <a:bodyPr/>
                    <a:lstStyle/>
                    <a:p>
                      <a:endParaRPr lang="en-GB" sz="1100" dirty="0"/>
                    </a:p>
                  </a:txBody>
                  <a:tcPr/>
                </a:tc>
                <a:tc>
                  <a:txBody>
                    <a:bodyPr/>
                    <a:lstStyle/>
                    <a:p>
                      <a:r>
                        <a:rPr lang="en-GB" sz="1100" dirty="0" smtClean="0"/>
                        <a:t>Interested</a:t>
                      </a:r>
                      <a:endParaRPr lang="en-GB" sz="1100" b="1" dirty="0"/>
                    </a:p>
                  </a:txBody>
                  <a:tcPr/>
                </a:tc>
                <a:tc>
                  <a:txBody>
                    <a:bodyPr/>
                    <a:lstStyle/>
                    <a:p>
                      <a:r>
                        <a:rPr lang="en-GB" sz="1100" dirty="0" smtClean="0"/>
                        <a:t>Not interested</a:t>
                      </a:r>
                      <a:endParaRPr lang="en-GB" sz="1100" b="1" dirty="0"/>
                    </a:p>
                  </a:txBody>
                  <a:tcPr/>
                </a:tc>
                <a:tc>
                  <a:txBody>
                    <a:bodyPr/>
                    <a:lstStyle/>
                    <a:p>
                      <a:r>
                        <a:rPr lang="en-GB" sz="1100" dirty="0" smtClean="0"/>
                        <a:t>Did not say</a:t>
                      </a:r>
                      <a:endParaRPr lang="en-GB" sz="1100" b="1" dirty="0"/>
                    </a:p>
                  </a:txBody>
                  <a:tcPr/>
                </a:tc>
                <a:tc>
                  <a:txBody>
                    <a:bodyPr/>
                    <a:lstStyle/>
                    <a:p>
                      <a:r>
                        <a:rPr lang="en-GB" sz="1100" dirty="0" smtClean="0"/>
                        <a:t>Interested</a:t>
                      </a:r>
                      <a:endParaRPr lang="en-GB" sz="1100" b="1" dirty="0"/>
                    </a:p>
                  </a:txBody>
                  <a:tcPr/>
                </a:tc>
                <a:tc>
                  <a:txBody>
                    <a:bodyPr/>
                    <a:lstStyle/>
                    <a:p>
                      <a:r>
                        <a:rPr lang="en-GB" sz="1100" dirty="0" smtClean="0"/>
                        <a:t>Not</a:t>
                      </a:r>
                    </a:p>
                    <a:p>
                      <a:r>
                        <a:rPr lang="en-GB" sz="1100" dirty="0" smtClean="0"/>
                        <a:t> interested</a:t>
                      </a:r>
                      <a:endParaRPr lang="en-GB" sz="1100" b="1" dirty="0"/>
                    </a:p>
                  </a:txBody>
                  <a:tcPr/>
                </a:tc>
                <a:tc>
                  <a:txBody>
                    <a:bodyPr/>
                    <a:lstStyle/>
                    <a:p>
                      <a:r>
                        <a:rPr lang="en-GB" sz="1100" dirty="0" smtClean="0"/>
                        <a:t>Did not say</a:t>
                      </a:r>
                      <a:endParaRPr lang="en-GB" sz="1100" b="1" dirty="0"/>
                    </a:p>
                  </a:txBody>
                  <a:tcPr/>
                </a:tc>
              </a:tr>
              <a:tr h="635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Mobile Phones</a:t>
                      </a:r>
                    </a:p>
                    <a:p>
                      <a:endParaRPr lang="en-GB" sz="1100" dirty="0"/>
                    </a:p>
                  </a:txBody>
                  <a:tcPr/>
                </a:tc>
                <a:tc>
                  <a:txBody>
                    <a:bodyPr/>
                    <a:lstStyle/>
                    <a:p>
                      <a:r>
                        <a:rPr lang="en-GB" sz="1100" dirty="0" smtClean="0"/>
                        <a:t>35%</a:t>
                      </a:r>
                      <a:endParaRPr lang="en-GB" sz="1100" dirty="0"/>
                    </a:p>
                  </a:txBody>
                  <a:tcPr/>
                </a:tc>
                <a:tc>
                  <a:txBody>
                    <a:bodyPr/>
                    <a:lstStyle/>
                    <a:p>
                      <a:r>
                        <a:rPr lang="en-GB" sz="1100" dirty="0" smtClean="0"/>
                        <a:t>30%</a:t>
                      </a:r>
                      <a:endParaRPr lang="en-GB" sz="1100" dirty="0"/>
                    </a:p>
                  </a:txBody>
                  <a:tcPr/>
                </a:tc>
                <a:tc>
                  <a:txBody>
                    <a:bodyPr/>
                    <a:lstStyle/>
                    <a:p>
                      <a:r>
                        <a:rPr lang="en-GB" sz="1100" dirty="0" smtClean="0"/>
                        <a:t>35%</a:t>
                      </a:r>
                      <a:endParaRPr lang="en-GB" sz="1100" dirty="0"/>
                    </a:p>
                  </a:txBody>
                  <a:tcPr/>
                </a:tc>
                <a:tc>
                  <a:txBody>
                    <a:bodyPr/>
                    <a:lstStyle/>
                    <a:p>
                      <a:r>
                        <a:rPr lang="en-GB" sz="1100" dirty="0" smtClean="0"/>
                        <a:t>4%</a:t>
                      </a:r>
                      <a:endParaRPr lang="en-GB" sz="1100" dirty="0"/>
                    </a:p>
                  </a:txBody>
                  <a:tcPr/>
                </a:tc>
                <a:tc>
                  <a:txBody>
                    <a:bodyPr/>
                    <a:lstStyle/>
                    <a:p>
                      <a:r>
                        <a:rPr lang="en-GB" sz="1100" dirty="0" smtClean="0"/>
                        <a:t>96%</a:t>
                      </a:r>
                      <a:endParaRPr lang="en-GB" sz="1100" dirty="0"/>
                    </a:p>
                  </a:txBody>
                  <a:tcPr/>
                </a:tc>
                <a:tc>
                  <a:txBody>
                    <a:bodyPr/>
                    <a:lstStyle/>
                    <a:p>
                      <a:r>
                        <a:rPr lang="en-GB" sz="1100" dirty="0" smtClean="0"/>
                        <a:t>-</a:t>
                      </a:r>
                      <a:endParaRPr lang="en-GB" sz="1100" dirty="0"/>
                    </a:p>
                  </a:txBody>
                  <a:tcPr/>
                </a:tc>
              </a:tr>
              <a:tr h="445231">
                <a:tc>
                  <a:txBody>
                    <a:bodyPr/>
                    <a:lstStyle/>
                    <a:p>
                      <a:r>
                        <a:rPr lang="en-GB" sz="1100" dirty="0" smtClean="0"/>
                        <a:t>Television</a:t>
                      </a:r>
                      <a:endParaRPr lang="en-GB" sz="1100" dirty="0"/>
                    </a:p>
                  </a:txBody>
                  <a:tcPr/>
                </a:tc>
                <a:tc>
                  <a:txBody>
                    <a:bodyPr/>
                    <a:lstStyle/>
                    <a:p>
                      <a:r>
                        <a:rPr lang="en-GB" sz="1100" dirty="0" smtClean="0"/>
                        <a:t>15%</a:t>
                      </a:r>
                      <a:endParaRPr lang="en-GB" sz="1100" dirty="0"/>
                    </a:p>
                  </a:txBody>
                  <a:tcPr/>
                </a:tc>
                <a:tc>
                  <a:txBody>
                    <a:bodyPr/>
                    <a:lstStyle/>
                    <a:p>
                      <a:r>
                        <a:rPr lang="en-GB" sz="1100" dirty="0" smtClean="0"/>
                        <a:t>60%</a:t>
                      </a:r>
                      <a:endParaRPr lang="en-GB" sz="1100" dirty="0"/>
                    </a:p>
                  </a:txBody>
                  <a:tcPr/>
                </a:tc>
                <a:tc>
                  <a:txBody>
                    <a:bodyPr/>
                    <a:lstStyle/>
                    <a:p>
                      <a:r>
                        <a:rPr lang="en-GB" sz="1100" dirty="0" smtClean="0"/>
                        <a:t>25%</a:t>
                      </a:r>
                      <a:endParaRPr lang="en-GB" sz="1100" dirty="0"/>
                    </a:p>
                  </a:txBody>
                  <a:tcPr/>
                </a:tc>
                <a:tc>
                  <a:txBody>
                    <a:bodyPr/>
                    <a:lstStyle/>
                    <a:p>
                      <a:r>
                        <a:rPr lang="en-GB" sz="1100" dirty="0" smtClean="0"/>
                        <a:t>23%</a:t>
                      </a:r>
                      <a:endParaRPr lang="en-GB" sz="1100" dirty="0"/>
                    </a:p>
                  </a:txBody>
                  <a:tcPr/>
                </a:tc>
                <a:tc>
                  <a:txBody>
                    <a:bodyPr/>
                    <a:lstStyle/>
                    <a:p>
                      <a:r>
                        <a:rPr lang="en-GB" sz="1100" dirty="0" smtClean="0"/>
                        <a:t>77%</a:t>
                      </a:r>
                      <a:endParaRPr lang="en-GB" sz="1100" dirty="0"/>
                    </a:p>
                  </a:txBody>
                  <a:tcPr/>
                </a:tc>
                <a:tc>
                  <a:txBody>
                    <a:bodyPr/>
                    <a:lstStyle/>
                    <a:p>
                      <a:r>
                        <a:rPr lang="en-GB" sz="1100" dirty="0" smtClean="0"/>
                        <a:t>-</a:t>
                      </a:r>
                      <a:endParaRPr lang="en-GB" sz="1100" dirty="0"/>
                    </a:p>
                  </a:txBody>
                  <a:tcPr/>
                </a:tc>
              </a:tr>
              <a:tr h="445231">
                <a:tc>
                  <a:txBody>
                    <a:bodyPr/>
                    <a:lstStyle/>
                    <a:p>
                      <a:r>
                        <a:rPr lang="en-GB" sz="1100" dirty="0" smtClean="0"/>
                        <a:t>Radio</a:t>
                      </a:r>
                      <a:endParaRPr lang="en-GB" sz="1100" dirty="0"/>
                    </a:p>
                  </a:txBody>
                  <a:tcPr/>
                </a:tc>
                <a:tc>
                  <a:txBody>
                    <a:bodyPr/>
                    <a:lstStyle/>
                    <a:p>
                      <a:r>
                        <a:rPr lang="en-GB" sz="1100" dirty="0" smtClean="0"/>
                        <a:t>3%</a:t>
                      </a:r>
                      <a:endParaRPr lang="en-GB" sz="1100" dirty="0"/>
                    </a:p>
                  </a:txBody>
                  <a:tcPr/>
                </a:tc>
                <a:tc>
                  <a:txBody>
                    <a:bodyPr/>
                    <a:lstStyle/>
                    <a:p>
                      <a:r>
                        <a:rPr lang="en-GB" sz="1100" dirty="0" smtClean="0"/>
                        <a:t>97%</a:t>
                      </a:r>
                      <a:endParaRPr lang="en-GB" sz="1100" dirty="0"/>
                    </a:p>
                  </a:txBody>
                  <a:tcPr/>
                </a:tc>
                <a:tc>
                  <a:txBody>
                    <a:bodyPr/>
                    <a:lstStyle/>
                    <a:p>
                      <a:r>
                        <a:rPr lang="en-GB" sz="1100" dirty="0" smtClean="0"/>
                        <a:t>-</a:t>
                      </a:r>
                      <a:endParaRPr lang="en-GB" sz="1100" dirty="0"/>
                    </a:p>
                  </a:txBody>
                  <a:tcPr/>
                </a:tc>
                <a:tc>
                  <a:txBody>
                    <a:bodyPr/>
                    <a:lstStyle/>
                    <a:p>
                      <a:r>
                        <a:rPr lang="en-GB" sz="1100" dirty="0" smtClean="0"/>
                        <a:t>8%</a:t>
                      </a:r>
                      <a:endParaRPr lang="en-GB" sz="1100" dirty="0"/>
                    </a:p>
                  </a:txBody>
                  <a:tcPr/>
                </a:tc>
                <a:tc>
                  <a:txBody>
                    <a:bodyPr/>
                    <a:lstStyle/>
                    <a:p>
                      <a:r>
                        <a:rPr lang="en-GB" sz="1100" dirty="0" smtClean="0"/>
                        <a:t>90%</a:t>
                      </a:r>
                      <a:endParaRPr lang="en-GB" sz="1100" dirty="0"/>
                    </a:p>
                  </a:txBody>
                  <a:tcPr/>
                </a:tc>
                <a:tc>
                  <a:txBody>
                    <a:bodyPr/>
                    <a:lstStyle/>
                    <a:p>
                      <a:r>
                        <a:rPr lang="en-GB" sz="1100" dirty="0" smtClean="0"/>
                        <a:t>2%</a:t>
                      </a:r>
                      <a:endParaRPr lang="en-GB" sz="1100" dirty="0"/>
                    </a:p>
                  </a:txBody>
                  <a:tcPr/>
                </a:tc>
              </a:tr>
              <a:tr h="768480">
                <a:tc>
                  <a:txBody>
                    <a:bodyPr/>
                    <a:lstStyle/>
                    <a:p>
                      <a:r>
                        <a:rPr lang="en-GB" sz="1100" dirty="0" smtClean="0"/>
                        <a:t>Desktop Computers</a:t>
                      </a:r>
                      <a:endParaRPr lang="en-GB" sz="1100" dirty="0"/>
                    </a:p>
                  </a:txBody>
                  <a:tcPr/>
                </a:tc>
                <a:tc>
                  <a:txBody>
                    <a:bodyPr/>
                    <a:lstStyle/>
                    <a:p>
                      <a:r>
                        <a:rPr lang="en-GB" sz="1100" dirty="0" smtClean="0"/>
                        <a:t>17%</a:t>
                      </a:r>
                      <a:endParaRPr lang="en-GB" sz="1100" dirty="0"/>
                    </a:p>
                  </a:txBody>
                  <a:tcPr/>
                </a:tc>
                <a:tc>
                  <a:txBody>
                    <a:bodyPr/>
                    <a:lstStyle/>
                    <a:p>
                      <a:r>
                        <a:rPr lang="en-GB" sz="1100" dirty="0" smtClean="0"/>
                        <a:t>83%</a:t>
                      </a:r>
                      <a:endParaRPr lang="en-GB" sz="1100" dirty="0"/>
                    </a:p>
                  </a:txBody>
                  <a:tcPr/>
                </a:tc>
                <a:tc>
                  <a:txBody>
                    <a:bodyPr/>
                    <a:lstStyle/>
                    <a:p>
                      <a:r>
                        <a:rPr lang="en-GB" sz="1100" dirty="0" smtClean="0"/>
                        <a:t>-</a:t>
                      </a:r>
                      <a:endParaRPr lang="en-GB" sz="1100" dirty="0"/>
                    </a:p>
                  </a:txBody>
                  <a:tcPr/>
                </a:tc>
                <a:tc>
                  <a:txBody>
                    <a:bodyPr/>
                    <a:lstStyle/>
                    <a:p>
                      <a:r>
                        <a:rPr lang="en-GB" sz="1100" dirty="0" smtClean="0"/>
                        <a:t>5%</a:t>
                      </a:r>
                      <a:endParaRPr lang="en-GB" sz="1100" dirty="0"/>
                    </a:p>
                  </a:txBody>
                  <a:tcPr/>
                </a:tc>
                <a:tc>
                  <a:txBody>
                    <a:bodyPr/>
                    <a:lstStyle/>
                    <a:p>
                      <a:r>
                        <a:rPr lang="en-GB" sz="1100" dirty="0" smtClean="0"/>
                        <a:t>95%</a:t>
                      </a:r>
                      <a:endParaRPr lang="en-GB" sz="1100" dirty="0"/>
                    </a:p>
                  </a:txBody>
                  <a:tcPr/>
                </a:tc>
                <a:tc>
                  <a:txBody>
                    <a:bodyPr/>
                    <a:lstStyle/>
                    <a:p>
                      <a:r>
                        <a:rPr lang="en-GB" dirty="0" smtClean="0"/>
                        <a:t>-</a:t>
                      </a:r>
                      <a:endParaRPr lang="en-GB" dirty="0"/>
                    </a:p>
                  </a:txBody>
                  <a:tcPr/>
                </a:tc>
              </a:tr>
              <a:tr h="445231">
                <a:tc>
                  <a:txBody>
                    <a:bodyPr/>
                    <a:lstStyle/>
                    <a:p>
                      <a:r>
                        <a:rPr lang="en-GB" sz="1100" dirty="0" smtClean="0"/>
                        <a:t>Laptops</a:t>
                      </a:r>
                      <a:endParaRPr lang="en-GB" sz="1100" dirty="0"/>
                    </a:p>
                  </a:txBody>
                  <a:tcPr/>
                </a:tc>
                <a:tc>
                  <a:txBody>
                    <a:bodyPr/>
                    <a:lstStyle/>
                    <a:p>
                      <a:r>
                        <a:rPr lang="en-GB" sz="1000" dirty="0" smtClean="0"/>
                        <a:t>4%</a:t>
                      </a:r>
                      <a:endParaRPr lang="en-GB" sz="1000" dirty="0"/>
                    </a:p>
                  </a:txBody>
                  <a:tcPr/>
                </a:tc>
                <a:tc>
                  <a:txBody>
                    <a:bodyPr/>
                    <a:lstStyle/>
                    <a:p>
                      <a:r>
                        <a:rPr lang="en-GB" sz="1000" dirty="0" smtClean="0"/>
                        <a:t>96%</a:t>
                      </a:r>
                      <a:endParaRPr lang="en-GB" sz="1000" dirty="0"/>
                    </a:p>
                  </a:txBody>
                  <a:tcPr/>
                </a:tc>
                <a:tc>
                  <a:txBody>
                    <a:bodyPr/>
                    <a:lstStyle/>
                    <a:p>
                      <a:r>
                        <a:rPr lang="en-GB" sz="1000" dirty="0" smtClean="0"/>
                        <a:t>-</a:t>
                      </a:r>
                      <a:endParaRPr lang="en-GB" sz="1000" dirty="0"/>
                    </a:p>
                  </a:txBody>
                  <a:tcPr/>
                </a:tc>
                <a:tc>
                  <a:txBody>
                    <a:bodyPr/>
                    <a:lstStyle/>
                    <a:p>
                      <a:r>
                        <a:rPr lang="en-GB" sz="1100" dirty="0" smtClean="0"/>
                        <a:t>25%</a:t>
                      </a:r>
                      <a:endParaRPr lang="en-GB" sz="1100" dirty="0"/>
                    </a:p>
                  </a:txBody>
                  <a:tcPr/>
                </a:tc>
                <a:tc>
                  <a:txBody>
                    <a:bodyPr/>
                    <a:lstStyle/>
                    <a:p>
                      <a:r>
                        <a:rPr lang="en-GB" sz="1100" dirty="0" smtClean="0"/>
                        <a:t>75%</a:t>
                      </a:r>
                      <a:endParaRPr lang="en-GB" sz="1100" dirty="0"/>
                    </a:p>
                  </a:txBody>
                  <a:tcPr/>
                </a:tc>
                <a:tc>
                  <a:txBody>
                    <a:bodyPr/>
                    <a:lstStyle/>
                    <a:p>
                      <a:r>
                        <a:rPr lang="en-GB" dirty="0" smtClean="0"/>
                        <a:t>-</a:t>
                      </a:r>
                      <a:endParaRPr lang="en-GB"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110</a:t>
            </a:fld>
            <a:endParaRPr lang="en-US"/>
          </a:p>
        </p:txBody>
      </p:sp>
    </p:spTree>
    <p:extLst>
      <p:ext uri="{BB962C8B-B14F-4D97-AF65-F5344CB8AC3E}">
        <p14:creationId xmlns:p14="http://schemas.microsoft.com/office/powerpoint/2010/main" val="3220131999"/>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Motivation and Microfinance</a:t>
            </a:r>
            <a:endParaRPr lang="en-GB" sz="3200" dirty="0"/>
          </a:p>
        </p:txBody>
      </p:sp>
      <p:sp>
        <p:nvSpPr>
          <p:cNvPr id="3" name="Content Placeholder 2"/>
          <p:cNvSpPr>
            <a:spLocks noGrp="1"/>
          </p:cNvSpPr>
          <p:nvPr>
            <p:ph idx="1"/>
          </p:nvPr>
        </p:nvSpPr>
        <p:spPr/>
        <p:txBody>
          <a:bodyPr>
            <a:normAutofit fontScale="47500" lnSpcReduction="20000"/>
          </a:bodyPr>
          <a:lstStyle/>
          <a:p>
            <a:pPr algn="just"/>
            <a:r>
              <a:rPr lang="en-GB" dirty="0" smtClean="0"/>
              <a:t>Cooking on improved cook stoves comprises a variety of cultural and lifestyle changes. Some of these changes include fuel switching, frequency of wood collection (an activity with a strong social component) as well as general cooking (an activity heavily influenced by tradition).</a:t>
            </a:r>
          </a:p>
          <a:p>
            <a:pPr algn="just"/>
            <a:r>
              <a:rPr lang="en-GB" dirty="0" smtClean="0"/>
              <a:t>Changes in lifestyle may bring significant benefits such as the ability to replace wood gathering with productive economic activities; but they are not undertaken lightly. </a:t>
            </a:r>
          </a:p>
          <a:p>
            <a:pPr algn="just"/>
            <a:r>
              <a:rPr lang="en-GB" dirty="0" smtClean="0"/>
              <a:t>Products like improved cook stoves that are more complicated than traditional technologies may require training and ongoing correct use to reap their benefits. </a:t>
            </a:r>
          </a:p>
          <a:p>
            <a:pPr algn="just"/>
            <a:r>
              <a:rPr lang="en-GB" dirty="0" smtClean="0"/>
              <a:t>What has made rural cook stove programs particularly difficult is that they are expensive, imply a significant change in user habits, and, are usually not highly valued by potential users at the offset. For developers to fully succeed in the cook stove market, they will need to be creative in addressing all three of these obstacles, in addition to the difficult challenges of developing cost-effective supply chains to remote rural areas.</a:t>
            </a:r>
          </a:p>
          <a:p>
            <a:pPr algn="just"/>
            <a:r>
              <a:rPr lang="en-GB" dirty="0" smtClean="0"/>
              <a:t>Most important of all are efforts to create compelling perceived value for consumers which goes beyond outsiders’ perceptions of the value that should already exist, such as for health. </a:t>
            </a:r>
          </a:p>
          <a:p>
            <a:pPr algn="just"/>
            <a:r>
              <a:rPr lang="en-GB" dirty="0" smtClean="0"/>
              <a:t>There is a significant lifestyle change presented by a change in cooking methods therefore deep motivation on the part of consumers is required. Skilful design can be a key part of making the stoves as easy to use, robust, and highly valued as possible.</a:t>
            </a:r>
          </a:p>
          <a:p>
            <a:pPr algn="just"/>
            <a:r>
              <a:rPr lang="en-GB" dirty="0" smtClean="0"/>
              <a:t> The extent to which project developers can profitably provide products to those on lower incomes will then depend on how creatively they can apply tools of financing where possible and make subsidies available where necessary through partnerships with governments and NGOs.</a:t>
            </a:r>
          </a:p>
          <a:p>
            <a:endParaRPr lang="en-GB" dirty="0" smtClean="0"/>
          </a:p>
          <a:p>
            <a:endParaRPr lang="en-GB" dirty="0"/>
          </a:p>
        </p:txBody>
      </p:sp>
      <p:sp>
        <p:nvSpPr>
          <p:cNvPr id="4" name="TextBox 3"/>
          <p:cNvSpPr txBox="1"/>
          <p:nvPr/>
        </p:nvSpPr>
        <p:spPr>
          <a:xfrm>
            <a:off x="4953000" y="6248400"/>
            <a:ext cx="2895600" cy="246221"/>
          </a:xfrm>
          <a:prstGeom prst="rect">
            <a:avLst/>
          </a:prstGeom>
          <a:noFill/>
        </p:spPr>
        <p:txBody>
          <a:bodyPr wrap="square" rtlCol="0">
            <a:spAutoFit/>
          </a:bodyPr>
          <a:lstStyle/>
          <a:p>
            <a:r>
              <a:rPr lang="en-US" sz="1000" i="1" dirty="0" err="1" smtClean="0"/>
              <a:t>Slaski.X</a:t>
            </a:r>
            <a:r>
              <a:rPr lang="en-US" sz="1000" i="1" dirty="0" smtClean="0"/>
              <a:t>., Thurber. M., (2009), FSD 2009</a:t>
            </a:r>
            <a:endParaRPr lang="en-GB" sz="1000"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111</a:t>
            </a:fld>
            <a:endParaRPr lang="en-US"/>
          </a:p>
        </p:txBody>
      </p:sp>
    </p:spTree>
    <p:extLst>
      <p:ext uri="{BB962C8B-B14F-4D97-AF65-F5344CB8AC3E}">
        <p14:creationId xmlns:p14="http://schemas.microsoft.com/office/powerpoint/2010/main" val="2097944910"/>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Motivation and Microfinance</a:t>
            </a:r>
            <a:endParaRPr lang="en-GB" sz="3200" dirty="0"/>
          </a:p>
        </p:txBody>
      </p:sp>
      <p:sp>
        <p:nvSpPr>
          <p:cNvPr id="3" name="Content Placeholder 2"/>
          <p:cNvSpPr>
            <a:spLocks noGrp="1"/>
          </p:cNvSpPr>
          <p:nvPr>
            <p:ph idx="1"/>
          </p:nvPr>
        </p:nvSpPr>
        <p:spPr/>
        <p:txBody>
          <a:bodyPr>
            <a:normAutofit/>
          </a:bodyPr>
          <a:lstStyle/>
          <a:p>
            <a:pPr algn="just"/>
            <a:r>
              <a:rPr lang="en-GB" sz="2400" dirty="0" smtClean="0"/>
              <a:t>In urban areas, where fuel is often purchased, users are motivated by improved cook stoves that saves money. </a:t>
            </a:r>
          </a:p>
          <a:p>
            <a:pPr algn="just"/>
            <a:r>
              <a:rPr lang="en-GB" sz="2400" dirty="0" smtClean="0"/>
              <a:t>In rural areas where fuel is scarce people similarly see the value of fuel-saving stoves. Motivated customers will overcome many obstacles to purchase a product, but real barriers can still remain, the most important of which is affordability. </a:t>
            </a:r>
          </a:p>
          <a:p>
            <a:pPr algn="just"/>
            <a:r>
              <a:rPr lang="en-GB" sz="2400" dirty="0" smtClean="0"/>
              <a:t>For most low-income consumers (Income Quintile 1 and 2), stoves are still not affordable and projects may have to adopt a microfinance scheme.</a:t>
            </a:r>
          </a:p>
          <a:p>
            <a:endParaRPr lang="en-GB" dirty="0"/>
          </a:p>
        </p:txBody>
      </p:sp>
      <p:sp>
        <p:nvSpPr>
          <p:cNvPr id="4" name="TextBox 3"/>
          <p:cNvSpPr txBox="1"/>
          <p:nvPr/>
        </p:nvSpPr>
        <p:spPr>
          <a:xfrm>
            <a:off x="4953000" y="6248400"/>
            <a:ext cx="2895600" cy="246221"/>
          </a:xfrm>
          <a:prstGeom prst="rect">
            <a:avLst/>
          </a:prstGeom>
          <a:noFill/>
        </p:spPr>
        <p:txBody>
          <a:bodyPr wrap="square" rtlCol="0">
            <a:spAutoFit/>
          </a:bodyPr>
          <a:lstStyle/>
          <a:p>
            <a:r>
              <a:rPr lang="en-US" sz="1000" i="1" dirty="0" err="1" smtClean="0"/>
              <a:t>Slaski.X</a:t>
            </a:r>
            <a:r>
              <a:rPr lang="en-US" sz="1000" i="1" dirty="0" smtClean="0"/>
              <a:t>., Thurber. M., (2009), FSD 2009</a:t>
            </a:r>
            <a:endParaRPr lang="en-GB" sz="1000"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112</a:t>
            </a:fld>
            <a:endParaRPr lang="en-US"/>
          </a:p>
        </p:txBody>
      </p:sp>
    </p:spTree>
    <p:extLst>
      <p:ext uri="{BB962C8B-B14F-4D97-AF65-F5344CB8AC3E}">
        <p14:creationId xmlns:p14="http://schemas.microsoft.com/office/powerpoint/2010/main" val="82201557"/>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Microfinance</a:t>
            </a:r>
            <a:endParaRPr lang="en-GB" sz="3200" dirty="0"/>
          </a:p>
        </p:txBody>
      </p:sp>
      <p:sp>
        <p:nvSpPr>
          <p:cNvPr id="3" name="Content Placeholder 2"/>
          <p:cNvSpPr>
            <a:spLocks noGrp="1"/>
          </p:cNvSpPr>
          <p:nvPr>
            <p:ph idx="1"/>
          </p:nvPr>
        </p:nvSpPr>
        <p:spPr/>
        <p:txBody>
          <a:bodyPr>
            <a:normAutofit fontScale="40000" lnSpcReduction="20000"/>
          </a:bodyPr>
          <a:lstStyle/>
          <a:p>
            <a:pPr algn="just"/>
            <a:r>
              <a:rPr lang="en-GB" dirty="0" smtClean="0"/>
              <a:t>33% percent of Kenya has no access of micro financing schemes or financial services, whilst there is a strong business opportunity to introduce the new technologies under a micro-finance scheme to low-income households and businesses in Kenya, there are a small percentage of people that are unwilling to take out loans for products. The reason was not related to the actual products but purely not wishing to take on any debt. </a:t>
            </a:r>
          </a:p>
          <a:p>
            <a:pPr algn="just"/>
            <a:endParaRPr lang="en-GB" dirty="0" smtClean="0"/>
          </a:p>
          <a:p>
            <a:pPr algn="just"/>
            <a:r>
              <a:rPr lang="en-GB" dirty="0" smtClean="0"/>
              <a:t>Over 40% of Kenyans are unaware of how microfinance works. Education programs, targeting low income families on Income Quintile 1 and 2, especially in rural areas of Nyanza, Eastern, and North Eastern Provinces, can significantly increase the uptake of microfinance projects in Kenya.</a:t>
            </a:r>
          </a:p>
          <a:p>
            <a:pPr algn="just"/>
            <a:endParaRPr lang="en-GB" dirty="0" smtClean="0"/>
          </a:p>
          <a:p>
            <a:pPr algn="just"/>
            <a:r>
              <a:rPr lang="en-GB" dirty="0" smtClean="0"/>
              <a:t>co2balance has conducted household, business and community enterprise surveys in three different locations across Kenya (</a:t>
            </a:r>
            <a:r>
              <a:rPr lang="en-GB" dirty="0" err="1" smtClean="0"/>
              <a:t>Kisumu</a:t>
            </a:r>
            <a:r>
              <a:rPr lang="en-GB" dirty="0" smtClean="0"/>
              <a:t>, </a:t>
            </a:r>
            <a:r>
              <a:rPr lang="en-GB" dirty="0" err="1" smtClean="0"/>
              <a:t>Aberdares</a:t>
            </a:r>
            <a:r>
              <a:rPr lang="en-GB" dirty="0" smtClean="0"/>
              <a:t> and the Coastal Region). The objective of the surveys was to determine the potential market for clean technologies distributed through a micro-finance scheme in Kenya as a whole. </a:t>
            </a:r>
          </a:p>
          <a:p>
            <a:pPr algn="just"/>
            <a:endParaRPr lang="en-GB" dirty="0" smtClean="0"/>
          </a:p>
          <a:p>
            <a:pPr algn="just"/>
            <a:r>
              <a:rPr lang="en-GB" dirty="0" smtClean="0"/>
              <a:t>The surveys revealed a large potential market for solar lamps, small solar panels, solar light and mobile charging technologies, efficient cook stoves and water filters. Results highlighted a variance in affordability of monthly loan payments, up to a maximum of £3.70 ($5.60). The surveys showed that households are willing and able to pay the highest monthly loan payments for the solar lamps, and the combined lighting and charging devices, suggesting that these products are seen as having the most benefits.  </a:t>
            </a:r>
          </a:p>
          <a:p>
            <a:pPr algn="just">
              <a:buNone/>
            </a:pPr>
            <a:endParaRPr lang="en-GB" dirty="0" smtClean="0"/>
          </a:p>
          <a:p>
            <a:pPr algn="just"/>
            <a:r>
              <a:rPr lang="en-GB" dirty="0" smtClean="0"/>
              <a:t>There is strong interest from community enterprises already experienced with micro-finance to lead small distribution programmes, and MPESA mobile money transfers have been identified as a particularly suitable means to collect payments. </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113</a:t>
            </a:fld>
            <a:endParaRPr lang="en-US"/>
          </a:p>
        </p:txBody>
      </p:sp>
    </p:spTree>
    <p:extLst>
      <p:ext uri="{BB962C8B-B14F-4D97-AF65-F5344CB8AC3E}">
        <p14:creationId xmlns:p14="http://schemas.microsoft.com/office/powerpoint/2010/main" val="2221247970"/>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Project technologies under micro finance schemes</a:t>
            </a:r>
            <a:endParaRPr lang="en-GB" sz="2800" dirty="0"/>
          </a:p>
        </p:txBody>
      </p:sp>
      <p:graphicFrame>
        <p:nvGraphicFramePr>
          <p:cNvPr id="4" name="Table 3"/>
          <p:cNvGraphicFramePr>
            <a:graphicFrameLocks noGrp="1"/>
          </p:cNvGraphicFramePr>
          <p:nvPr/>
        </p:nvGraphicFramePr>
        <p:xfrm>
          <a:off x="1447800" y="1752600"/>
          <a:ext cx="6096000" cy="3266440"/>
        </p:xfrm>
        <a:graphic>
          <a:graphicData uri="http://schemas.openxmlformats.org/drawingml/2006/table">
            <a:tbl>
              <a:tblPr firstRow="1" bandRow="1">
                <a:tableStyleId>{7DF18680-E054-41AD-8BC1-D1AEF772440D}</a:tableStyleId>
              </a:tblPr>
              <a:tblGrid>
                <a:gridCol w="2032000"/>
                <a:gridCol w="2032000"/>
                <a:gridCol w="2032000"/>
              </a:tblGrid>
              <a:tr h="370840">
                <a:tc>
                  <a:txBody>
                    <a:bodyPr/>
                    <a:lstStyle/>
                    <a:p>
                      <a:r>
                        <a:rPr lang="en-GB" sz="1600" dirty="0" smtClean="0"/>
                        <a:t>Project</a:t>
                      </a:r>
                      <a:r>
                        <a:rPr lang="en-GB" sz="1600" baseline="0" dirty="0" smtClean="0"/>
                        <a:t> Technologies</a:t>
                      </a:r>
                      <a:endParaRPr lang="en-GB" sz="1600" dirty="0"/>
                    </a:p>
                  </a:txBody>
                  <a:tcPr/>
                </a:tc>
                <a:tc>
                  <a:txBody>
                    <a:bodyPr/>
                    <a:lstStyle/>
                    <a:p>
                      <a:r>
                        <a:rPr lang="en-GB" sz="1600" dirty="0" smtClean="0"/>
                        <a:t>Market Size / households</a:t>
                      </a:r>
                      <a:endParaRPr lang="en-GB" sz="1600" dirty="0"/>
                    </a:p>
                  </a:txBody>
                  <a:tcPr/>
                </a:tc>
                <a:tc>
                  <a:txBody>
                    <a:bodyPr/>
                    <a:lstStyle/>
                    <a:p>
                      <a:r>
                        <a:rPr lang="en-GB" sz="1600" dirty="0" smtClean="0"/>
                        <a:t>Target loan repayment / month</a:t>
                      </a:r>
                      <a:endParaRPr lang="en-GB" sz="16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t>Solar Lamps </a:t>
                      </a:r>
                      <a:r>
                        <a:rPr lang="en-GB" sz="1600" kern="1200" baseline="0" dirty="0" smtClean="0"/>
                        <a:t> (one solar lamp)</a:t>
                      </a:r>
                      <a:endParaRPr lang="en-GB" sz="1600" dirty="0"/>
                    </a:p>
                  </a:txBody>
                  <a:tcPr/>
                </a:tc>
                <a:tc>
                  <a:txBody>
                    <a:bodyPr/>
                    <a:lstStyle/>
                    <a:p>
                      <a:r>
                        <a:rPr lang="en-GB" sz="1600" dirty="0" smtClean="0"/>
                        <a:t>334,944</a:t>
                      </a:r>
                      <a:endParaRPr lang="en-GB" sz="1600" dirty="0"/>
                    </a:p>
                  </a:txBody>
                  <a:tcPr/>
                </a:tc>
                <a:tc>
                  <a:txBody>
                    <a:bodyPr/>
                    <a:lstStyle/>
                    <a:p>
                      <a:r>
                        <a:rPr lang="en-GB" sz="1600" kern="1200" dirty="0" smtClean="0"/>
                        <a:t>£3.70 ($5.60) </a:t>
                      </a:r>
                      <a:endParaRPr lang="en-GB" sz="1600" dirty="0"/>
                    </a:p>
                  </a:txBody>
                  <a:tcPr/>
                </a:tc>
              </a:tr>
              <a:tr h="370840">
                <a:tc>
                  <a:txBody>
                    <a:bodyPr/>
                    <a:lstStyle/>
                    <a:p>
                      <a:r>
                        <a:rPr lang="en-GB" sz="1600" kern="1200" dirty="0" smtClean="0"/>
                        <a:t>Solar Panel</a:t>
                      </a:r>
                      <a:endParaRPr lang="en-GB" sz="1600" dirty="0"/>
                    </a:p>
                  </a:txBody>
                  <a:tcPr/>
                </a:tc>
                <a:tc>
                  <a:txBody>
                    <a:bodyPr/>
                    <a:lstStyle/>
                    <a:p>
                      <a:r>
                        <a:rPr lang="en-GB" sz="1600" dirty="0" smtClean="0"/>
                        <a:t>320,988</a:t>
                      </a:r>
                      <a:endParaRPr lang="en-GB" sz="1600" dirty="0"/>
                    </a:p>
                  </a:txBody>
                  <a:tcPr/>
                </a:tc>
                <a:tc>
                  <a:txBody>
                    <a:bodyPr/>
                    <a:lstStyle/>
                    <a:p>
                      <a:r>
                        <a:rPr lang="en-GB" sz="1600" kern="1200" dirty="0" smtClean="0"/>
                        <a:t>£0.75-1.10 ($1.10-1.70)</a:t>
                      </a:r>
                      <a:endParaRPr lang="en-GB" sz="1600" dirty="0"/>
                    </a:p>
                  </a:txBody>
                  <a:tcPr/>
                </a:tc>
              </a:tr>
              <a:tr h="370840">
                <a:tc>
                  <a:txBody>
                    <a:bodyPr/>
                    <a:lstStyle/>
                    <a:p>
                      <a:r>
                        <a:rPr lang="en-GB" sz="1600" kern="1200" dirty="0" smtClean="0"/>
                        <a:t>Combined Light and Phone Charger </a:t>
                      </a:r>
                      <a:endParaRPr lang="en-GB" sz="1600" dirty="0"/>
                    </a:p>
                  </a:txBody>
                  <a:tcPr/>
                </a:tc>
                <a:tc>
                  <a:txBody>
                    <a:bodyPr/>
                    <a:lstStyle/>
                    <a:p>
                      <a:r>
                        <a:rPr lang="en-GB" sz="1600" dirty="0" smtClean="0"/>
                        <a:t>327,966</a:t>
                      </a:r>
                      <a:endParaRPr lang="en-GB" sz="1600" dirty="0"/>
                    </a:p>
                  </a:txBody>
                  <a:tcPr/>
                </a:tc>
                <a:tc>
                  <a:txBody>
                    <a:bodyPr/>
                    <a:lstStyle/>
                    <a:p>
                      <a:r>
                        <a:rPr lang="en-GB" sz="1600" kern="1200" dirty="0" smtClean="0"/>
                        <a:t>£0.75-1.50 ($1.10-2.20).</a:t>
                      </a:r>
                      <a:endParaRPr lang="en-GB" sz="1600" dirty="0"/>
                    </a:p>
                  </a:txBody>
                  <a:tcPr/>
                </a:tc>
              </a:tr>
              <a:tr h="370840">
                <a:tc>
                  <a:txBody>
                    <a:bodyPr/>
                    <a:lstStyle/>
                    <a:p>
                      <a:r>
                        <a:rPr lang="en-GB" sz="1600" kern="1200" dirty="0" smtClean="0"/>
                        <a:t>Efficient Cook Stove – Fuel wood*</a:t>
                      </a:r>
                      <a:endParaRPr lang="en-GB" sz="1600" dirty="0"/>
                    </a:p>
                  </a:txBody>
                  <a:tcPr/>
                </a:tc>
                <a:tc>
                  <a:txBody>
                    <a:bodyPr/>
                    <a:lstStyle/>
                    <a:p>
                      <a:r>
                        <a:rPr lang="en-GB" sz="1600" dirty="0" smtClean="0"/>
                        <a:t>-</a:t>
                      </a:r>
                      <a:endParaRPr lang="en-GB" sz="1600" dirty="0"/>
                    </a:p>
                  </a:txBody>
                  <a:tcPr/>
                </a:tc>
                <a:tc>
                  <a:txBody>
                    <a:bodyPr/>
                    <a:lstStyle/>
                    <a:p>
                      <a:r>
                        <a:rPr lang="en-GB" sz="1600" kern="1200" dirty="0" smtClean="0"/>
                        <a:t>£0.40 ($0.60) </a:t>
                      </a:r>
                      <a:endParaRPr lang="en-GB" sz="1600" dirty="0"/>
                    </a:p>
                  </a:txBody>
                  <a:tcPr/>
                </a:tc>
              </a:tr>
              <a:tr h="370840">
                <a:tc>
                  <a:txBody>
                    <a:bodyPr/>
                    <a:lstStyle/>
                    <a:p>
                      <a:r>
                        <a:rPr lang="en-GB" sz="1600" kern="1200" dirty="0" smtClean="0"/>
                        <a:t>Water Filter </a:t>
                      </a:r>
                      <a:endParaRPr lang="en-GB" sz="1600" dirty="0"/>
                    </a:p>
                  </a:txBody>
                  <a:tcPr/>
                </a:tc>
                <a:tc>
                  <a:txBody>
                    <a:bodyPr/>
                    <a:lstStyle/>
                    <a:p>
                      <a:r>
                        <a:rPr lang="en-GB" sz="1600" dirty="0" smtClean="0"/>
                        <a:t>282,609</a:t>
                      </a:r>
                      <a:endParaRPr lang="en-GB" sz="1600" dirty="0"/>
                    </a:p>
                  </a:txBody>
                  <a:tcPr/>
                </a:tc>
                <a:tc>
                  <a:txBody>
                    <a:bodyPr/>
                    <a:lstStyle/>
                    <a:p>
                      <a:r>
                        <a:rPr lang="en-GB" sz="1600" kern="1200" dirty="0" smtClean="0"/>
                        <a:t>£0.40 ($0.60)</a:t>
                      </a:r>
                      <a:endParaRPr lang="en-GB" sz="1600" dirty="0"/>
                    </a:p>
                  </a:txBody>
                  <a:tcPr/>
                </a:tc>
              </a:tr>
            </a:tbl>
          </a:graphicData>
        </a:graphic>
      </p:graphicFrame>
      <p:sp>
        <p:nvSpPr>
          <p:cNvPr id="5" name="TextBox 4"/>
          <p:cNvSpPr txBox="1"/>
          <p:nvPr/>
        </p:nvSpPr>
        <p:spPr>
          <a:xfrm>
            <a:off x="381000" y="5181600"/>
            <a:ext cx="7315200" cy="646331"/>
          </a:xfrm>
          <a:prstGeom prst="rect">
            <a:avLst/>
          </a:prstGeom>
          <a:noFill/>
        </p:spPr>
        <p:txBody>
          <a:bodyPr wrap="square" rtlCol="0">
            <a:spAutoFit/>
          </a:bodyPr>
          <a:lstStyle/>
          <a:p>
            <a:pPr algn="just"/>
            <a:r>
              <a:rPr lang="en-GB" sz="1200" i="1" dirty="0" smtClean="0"/>
              <a:t>*In order for the distribution of cook stoves to be viable, the monthly loan payment would have to be higher than the £0.40 ($0.60) households identified as affordable. Alternatively, the cost would have to be supported through the use of carbon finance. </a:t>
            </a:r>
            <a:endParaRPr lang="en-GB" sz="1200" i="1"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114</a:t>
            </a:fld>
            <a:endParaRPr lang="en-US"/>
          </a:p>
        </p:txBody>
      </p:sp>
    </p:spTree>
    <p:extLst>
      <p:ext uri="{BB962C8B-B14F-4D97-AF65-F5344CB8AC3E}">
        <p14:creationId xmlns:p14="http://schemas.microsoft.com/office/powerpoint/2010/main" val="2627488008"/>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Purchasing Schemes – “Merry go round”</a:t>
            </a:r>
            <a:endParaRPr lang="en-GB" sz="2800" dirty="0"/>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pPr algn="just">
              <a:buNone/>
            </a:pPr>
            <a:endParaRPr lang="en-GB" dirty="0" smtClean="0"/>
          </a:p>
          <a:p>
            <a:pPr algn="just"/>
            <a:r>
              <a:rPr lang="en-GB" dirty="0" smtClean="0"/>
              <a:t>Rural respondents willing to purchase products through financing schemes indicated that they usually do so through women groups.</a:t>
            </a:r>
          </a:p>
          <a:p>
            <a:pPr algn="just"/>
            <a:r>
              <a:rPr lang="en-GB" dirty="0" smtClean="0"/>
              <a:t>The majority of women groups are informal and operate a “merry go round” savings scheme. This works by members making weekly/monthly contributions which are pooled for members to take loans from. </a:t>
            </a:r>
          </a:p>
          <a:p>
            <a:pPr algn="just"/>
            <a:r>
              <a:rPr lang="en-GB" dirty="0" smtClean="0"/>
              <a:t>Alternatively smaller groups pool money and the lump sum is given to a single member of the group each month. The small amounts they contribute when pooled and given to a single member, makes the member have enough money to finance large purchases. For example, if a group has 5 members and each member contributes 1000 every month, then every month a member will have 5,000 to spend.</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115</a:t>
            </a:fld>
            <a:endParaRPr lang="en-US"/>
          </a:p>
        </p:txBody>
      </p:sp>
    </p:spTree>
    <p:extLst>
      <p:ext uri="{BB962C8B-B14F-4D97-AF65-F5344CB8AC3E}">
        <p14:creationId xmlns:p14="http://schemas.microsoft.com/office/powerpoint/2010/main" val="1269686126"/>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Purchasing Schemes – Hire Purchase</a:t>
            </a:r>
            <a:endParaRPr lang="en-GB" sz="2800" dirty="0"/>
          </a:p>
        </p:txBody>
      </p:sp>
      <p:sp>
        <p:nvSpPr>
          <p:cNvPr id="3" name="Content Placeholder 2"/>
          <p:cNvSpPr>
            <a:spLocks noGrp="1"/>
          </p:cNvSpPr>
          <p:nvPr>
            <p:ph idx="1"/>
          </p:nvPr>
        </p:nvSpPr>
        <p:spPr/>
        <p:txBody>
          <a:bodyPr>
            <a:normAutofit fontScale="70000" lnSpcReduction="20000"/>
          </a:bodyPr>
          <a:lstStyle/>
          <a:p>
            <a:pPr algn="just"/>
            <a:r>
              <a:rPr lang="en-GB" dirty="0" smtClean="0"/>
              <a:t>For formal workers, such as office workers, hotel staff, managers and teachers (SACCO members), hire purchase has become a standard way of paying for household items.</a:t>
            </a:r>
          </a:p>
          <a:p>
            <a:pPr algn="just"/>
            <a:r>
              <a:rPr lang="en-GB" dirty="0" smtClean="0"/>
              <a:t>Most of the hire purchase companies in Kenya are locally owned, with central offices (Nairobi) and rural shops scattered around the country. </a:t>
            </a:r>
          </a:p>
          <a:p>
            <a:pPr algn="just"/>
            <a:r>
              <a:rPr lang="en-GB" dirty="0" smtClean="0"/>
              <a:t>Products sold by Hire Purchase firms include a wide range of household goods ranging from sewing machines to TV’s and stereos to fridges or sofa sets. </a:t>
            </a:r>
          </a:p>
          <a:p>
            <a:pPr algn="just"/>
            <a:r>
              <a:rPr lang="en-GB" dirty="0" smtClean="0"/>
              <a:t>Energy items include cooking appliances  and solar home system kits. Goods are sourced centrally on a wholesale basis. Hire purchase contract terms typically last one to two years, and are directly debited from the </a:t>
            </a:r>
            <a:r>
              <a:rPr lang="en-GB" dirty="0" err="1" smtClean="0"/>
              <a:t>paycheck</a:t>
            </a:r>
            <a:r>
              <a:rPr lang="en-GB" dirty="0" smtClean="0"/>
              <a:t> of the consumer. The quoted purchase price includes interest on the item, which is often over 40% per annum</a:t>
            </a:r>
            <a:endParaRPr lang="en-GB" dirty="0"/>
          </a:p>
        </p:txBody>
      </p:sp>
      <p:sp>
        <p:nvSpPr>
          <p:cNvPr id="4" name="TextBox 3"/>
          <p:cNvSpPr txBox="1"/>
          <p:nvPr/>
        </p:nvSpPr>
        <p:spPr>
          <a:xfrm>
            <a:off x="5943600" y="6248400"/>
            <a:ext cx="2667000" cy="246221"/>
          </a:xfrm>
          <a:prstGeom prst="rect">
            <a:avLst/>
          </a:prstGeom>
          <a:noFill/>
        </p:spPr>
        <p:txBody>
          <a:bodyPr wrap="square" rtlCol="0">
            <a:spAutoFit/>
          </a:bodyPr>
          <a:lstStyle/>
          <a:p>
            <a:r>
              <a:rPr lang="en-GB" sz="1000" i="1" dirty="0" smtClean="0"/>
              <a:t>References: The Shell Foundation</a:t>
            </a:r>
            <a:endParaRPr lang="en-GB" sz="1000"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116</a:t>
            </a:fld>
            <a:endParaRPr lang="en-US"/>
          </a:p>
        </p:txBody>
      </p:sp>
    </p:spTree>
    <p:extLst>
      <p:ext uri="{BB962C8B-B14F-4D97-AF65-F5344CB8AC3E}">
        <p14:creationId xmlns:p14="http://schemas.microsoft.com/office/powerpoint/2010/main" val="3769992007"/>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Lending</a:t>
            </a:r>
            <a:endParaRPr lang="en-GB" dirty="0"/>
          </a:p>
        </p:txBody>
      </p:sp>
      <p:sp>
        <p:nvSpPr>
          <p:cNvPr id="3" name="Content Placeholder 2"/>
          <p:cNvSpPr>
            <a:spLocks noGrp="1"/>
          </p:cNvSpPr>
          <p:nvPr>
            <p:ph idx="1"/>
          </p:nvPr>
        </p:nvSpPr>
        <p:spPr/>
        <p:txBody>
          <a:bodyPr>
            <a:normAutofit fontScale="47500" lnSpcReduction="20000"/>
          </a:bodyPr>
          <a:lstStyle/>
          <a:p>
            <a:pPr algn="just"/>
            <a:r>
              <a:rPr lang="en-GB" dirty="0" smtClean="0"/>
              <a:t>The Kenyan Union of Savings and Credit Co-operatives (KUSCCO) functions as a national umbrella organization for Saving and Credit Co-operative Society (SACCO), which account for 40% of Kenya’s national savings. </a:t>
            </a:r>
          </a:p>
          <a:p>
            <a:pPr algn="just">
              <a:buNone/>
            </a:pPr>
            <a:endParaRPr lang="en-GB" dirty="0" smtClean="0"/>
          </a:p>
          <a:p>
            <a:pPr algn="just"/>
            <a:r>
              <a:rPr lang="en-GB" dirty="0" smtClean="0"/>
              <a:t>KUSCCO is a micro finance institution and has largely focused on the promotion of LPG for cooking purposes. They have also focused on several solar projects.</a:t>
            </a:r>
          </a:p>
          <a:p>
            <a:pPr algn="just"/>
            <a:endParaRPr lang="en-GB" dirty="0" smtClean="0"/>
          </a:p>
          <a:p>
            <a:pPr algn="just">
              <a:buNone/>
            </a:pPr>
            <a:r>
              <a:rPr lang="en-GB" b="1" dirty="0" smtClean="0"/>
              <a:t>Energy Lending Model</a:t>
            </a:r>
          </a:p>
          <a:p>
            <a:pPr algn="just"/>
            <a:r>
              <a:rPr lang="en-GB" b="1" dirty="0" smtClean="0"/>
              <a:t>Market Development</a:t>
            </a:r>
            <a:r>
              <a:rPr lang="en-GB" dirty="0" smtClean="0"/>
              <a:t>: KUSCCO conducts market research to identify needs and feasibility of energy loans. The energy company develops and markets the technology and trains KUSCCO staff in the technical details of its products. </a:t>
            </a:r>
          </a:p>
          <a:p>
            <a:pPr algn="just"/>
            <a:r>
              <a:rPr lang="en-GB" b="1" dirty="0" smtClean="0"/>
              <a:t>Appraisal and Processing </a:t>
            </a:r>
            <a:r>
              <a:rPr lang="en-GB" dirty="0" smtClean="0"/>
              <a:t>SACCOs serve as the primary level micro financing institution to finance energy services through direct loans to clients. </a:t>
            </a:r>
          </a:p>
          <a:p>
            <a:pPr algn="just"/>
            <a:r>
              <a:rPr lang="en-GB" b="1" dirty="0" smtClean="0"/>
              <a:t>Disbursement</a:t>
            </a:r>
            <a:r>
              <a:rPr lang="en-GB" dirty="0" smtClean="0"/>
              <a:t>: SACCO loans from KUSCCO for energy on- lending if necessary. KUSCCO issues check to energy companies on behalf of SACCOs to purchase energy equipment</a:t>
            </a:r>
          </a:p>
          <a:p>
            <a:pPr algn="just"/>
            <a:r>
              <a:rPr lang="en-GB" b="1" dirty="0" smtClean="0"/>
              <a:t>Installation and Training</a:t>
            </a:r>
            <a:r>
              <a:rPr lang="en-GB" dirty="0" smtClean="0"/>
              <a:t>: For solar loans KUSCCO appoints and trains regional sub-contractors who install the systems as well as arrange basic user training under the supervision of KUSCCO. In case of LPG systems KUSCCO takes up a distribution function where in it collects information on energy needs from the SACCOs and purchases energy systems in bulk directly from the energy companies, distributes them to the SACCOs, which deliver the units to the clients. </a:t>
            </a:r>
          </a:p>
          <a:p>
            <a:pPr algn="just"/>
            <a:r>
              <a:rPr lang="en-GB" b="1" dirty="0" smtClean="0"/>
              <a:t>Repayment</a:t>
            </a:r>
            <a:r>
              <a:rPr lang="en-GB" dirty="0" smtClean="0"/>
              <a:t>: SACCO recovers the loans on behalf of KUSCCO and KUSCCO monitors the repayment</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117</a:t>
            </a:fld>
            <a:endParaRPr lang="en-US"/>
          </a:p>
        </p:txBody>
      </p:sp>
    </p:spTree>
    <p:extLst>
      <p:ext uri="{BB962C8B-B14F-4D97-AF65-F5344CB8AC3E}">
        <p14:creationId xmlns:p14="http://schemas.microsoft.com/office/powerpoint/2010/main" val="1714027705"/>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743200"/>
            <a:ext cx="8229600" cy="1143000"/>
          </a:xfrm>
        </p:spPr>
        <p:txBody>
          <a:bodyPr>
            <a:normAutofit fontScale="90000"/>
          </a:bodyPr>
          <a:lstStyle/>
          <a:p>
            <a:r>
              <a:rPr lang="en-GB" dirty="0" smtClean="0"/>
              <a:t>Active Fuel and Cook Stove Stakeholders in Each Segment</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118</a:t>
            </a:fld>
            <a:endParaRPr lang="en-US"/>
          </a:p>
        </p:txBody>
      </p:sp>
    </p:spTree>
    <p:extLst>
      <p:ext uri="{BB962C8B-B14F-4D97-AF65-F5344CB8AC3E}">
        <p14:creationId xmlns:p14="http://schemas.microsoft.com/office/powerpoint/2010/main" val="4252251511"/>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a:bodyPr>
          <a:lstStyle/>
          <a:p>
            <a:pPr algn="l"/>
            <a:r>
              <a:rPr lang="en-GB" sz="3200" dirty="0" smtClean="0"/>
              <a:t>Active Cook Stove and Fuel Stakeholders</a:t>
            </a:r>
            <a:endParaRPr lang="en-GB" sz="3200" dirty="0"/>
          </a:p>
        </p:txBody>
      </p:sp>
      <p:graphicFrame>
        <p:nvGraphicFramePr>
          <p:cNvPr id="7" name="Table 6"/>
          <p:cNvGraphicFramePr>
            <a:graphicFrameLocks noGrp="1"/>
          </p:cNvGraphicFramePr>
          <p:nvPr>
            <p:extLst/>
          </p:nvPr>
        </p:nvGraphicFramePr>
        <p:xfrm>
          <a:off x="500034" y="1428736"/>
          <a:ext cx="8143932" cy="3929090"/>
        </p:xfrm>
        <a:graphic>
          <a:graphicData uri="http://schemas.openxmlformats.org/drawingml/2006/table">
            <a:tbl>
              <a:tblPr>
                <a:tableStyleId>{35758FB7-9AC5-4552-8A53-C91805E547FA}</a:tableStyleId>
              </a:tblPr>
              <a:tblGrid>
                <a:gridCol w="1357322"/>
                <a:gridCol w="1357322"/>
                <a:gridCol w="1357322"/>
                <a:gridCol w="1357322"/>
                <a:gridCol w="1357322"/>
                <a:gridCol w="1357322"/>
              </a:tblGrid>
              <a:tr h="606303">
                <a:tc>
                  <a:txBody>
                    <a:bodyPr/>
                    <a:lstStyle/>
                    <a:p>
                      <a:pPr algn="l" fontAlgn="b"/>
                      <a:r>
                        <a:rPr lang="en-GB" sz="1200" b="1" u="none" strike="noStrike" dirty="0"/>
                        <a:t>Client / Partners</a:t>
                      </a:r>
                      <a:endParaRPr lang="en-GB" sz="1200" b="1" i="0" u="none" strike="noStrike" dirty="0">
                        <a:solidFill>
                          <a:srgbClr val="000000"/>
                        </a:solidFill>
                        <a:latin typeface="Calibri"/>
                      </a:endParaRPr>
                    </a:p>
                  </a:txBody>
                  <a:tcPr marL="5114" marR="5114" marT="5114" marB="0" anchor="b"/>
                </a:tc>
                <a:tc>
                  <a:txBody>
                    <a:bodyPr/>
                    <a:lstStyle/>
                    <a:p>
                      <a:pPr algn="l" fontAlgn="b"/>
                      <a:r>
                        <a:rPr lang="en-GB" sz="1200" b="1" u="none" strike="noStrike" dirty="0"/>
                        <a:t>Scale</a:t>
                      </a:r>
                      <a:endParaRPr lang="en-GB" sz="1200" b="1" i="0" u="none" strike="noStrike" dirty="0">
                        <a:solidFill>
                          <a:srgbClr val="000000"/>
                        </a:solidFill>
                        <a:latin typeface="Calibri"/>
                      </a:endParaRPr>
                    </a:p>
                  </a:txBody>
                  <a:tcPr marL="5114" marR="5114" marT="5114" marB="0" anchor="b"/>
                </a:tc>
                <a:tc>
                  <a:txBody>
                    <a:bodyPr/>
                    <a:lstStyle/>
                    <a:p>
                      <a:pPr algn="l" fontAlgn="b"/>
                      <a:r>
                        <a:rPr lang="en-GB" sz="1200" b="1" u="none" strike="noStrike" dirty="0"/>
                        <a:t>Marketing Approach</a:t>
                      </a:r>
                      <a:endParaRPr lang="en-GB" sz="1200" b="1" i="0" u="none" strike="noStrike" dirty="0">
                        <a:solidFill>
                          <a:srgbClr val="000000"/>
                        </a:solidFill>
                        <a:latin typeface="Calibri"/>
                      </a:endParaRPr>
                    </a:p>
                  </a:txBody>
                  <a:tcPr marL="5114" marR="5114" marT="5114" marB="0" anchor="b"/>
                </a:tc>
                <a:tc>
                  <a:txBody>
                    <a:bodyPr/>
                    <a:lstStyle/>
                    <a:p>
                      <a:pPr algn="l" fontAlgn="b"/>
                      <a:r>
                        <a:rPr lang="en-GB" sz="1200" b="1" u="none" strike="noStrike" dirty="0"/>
                        <a:t>Monitoring Effectiveness of ICS</a:t>
                      </a:r>
                      <a:endParaRPr lang="en-GB" sz="1200" b="1" i="0" u="none" strike="noStrike" dirty="0">
                        <a:solidFill>
                          <a:srgbClr val="000000"/>
                        </a:solidFill>
                        <a:latin typeface="Calibri"/>
                      </a:endParaRPr>
                    </a:p>
                  </a:txBody>
                  <a:tcPr marL="5114" marR="5114" marT="5114" marB="0" anchor="b"/>
                </a:tc>
                <a:tc>
                  <a:txBody>
                    <a:bodyPr/>
                    <a:lstStyle/>
                    <a:p>
                      <a:pPr algn="l" fontAlgn="b"/>
                      <a:r>
                        <a:rPr lang="en-GB" sz="1200" b="1" u="none" strike="noStrike" dirty="0"/>
                        <a:t>Project Challenges</a:t>
                      </a:r>
                      <a:endParaRPr lang="en-GB" sz="1200" b="1" i="0" u="none" strike="noStrike" dirty="0">
                        <a:solidFill>
                          <a:srgbClr val="000000"/>
                        </a:solidFill>
                        <a:latin typeface="Calibri"/>
                      </a:endParaRPr>
                    </a:p>
                  </a:txBody>
                  <a:tcPr marL="5114" marR="5114" marT="5114" marB="0" anchor="b"/>
                </a:tc>
                <a:tc>
                  <a:txBody>
                    <a:bodyPr/>
                    <a:lstStyle/>
                    <a:p>
                      <a:pPr algn="l" fontAlgn="b"/>
                      <a:r>
                        <a:rPr lang="en-GB" sz="1200" b="1" u="none" strike="noStrike" dirty="0"/>
                        <a:t> Project Success</a:t>
                      </a:r>
                      <a:endParaRPr lang="en-GB" sz="1200" b="1" i="0" u="none" strike="noStrike" dirty="0">
                        <a:solidFill>
                          <a:srgbClr val="000000"/>
                        </a:solidFill>
                        <a:latin typeface="Calibri"/>
                      </a:endParaRPr>
                    </a:p>
                  </a:txBody>
                  <a:tcPr marL="5114" marR="5114" marT="5114" marB="0" anchor="b"/>
                </a:tc>
              </a:tr>
              <a:tr h="3322787">
                <a:tc>
                  <a:txBody>
                    <a:bodyPr/>
                    <a:lstStyle/>
                    <a:p>
                      <a:pPr marL="72000" marR="0" indent="0" algn="l" defTabSz="914400" rtl="0" eaLnBrk="1" fontAlgn="b" latinLnBrk="0" hangingPunct="1">
                        <a:lnSpc>
                          <a:spcPct val="100000"/>
                        </a:lnSpc>
                        <a:spcBef>
                          <a:spcPts val="0"/>
                        </a:spcBef>
                        <a:spcAft>
                          <a:spcPts val="0"/>
                        </a:spcAft>
                        <a:buClrTx/>
                        <a:buSzTx/>
                        <a:buFontTx/>
                        <a:buNone/>
                        <a:tabLst/>
                        <a:defRPr/>
                      </a:pPr>
                      <a:r>
                        <a:rPr lang="en-GB" sz="1000" u="none" strike="noStrike" dirty="0" smtClean="0"/>
                        <a:t>Practical Action / GIZ, </a:t>
                      </a:r>
                      <a:r>
                        <a:rPr lang="en-GB" sz="1000" u="none" strike="noStrike" dirty="0" smtClean="0">
                          <a:solidFill>
                            <a:schemeClr val="tx1"/>
                          </a:solidFill>
                        </a:rPr>
                        <a:t>GVEP</a:t>
                      </a:r>
                      <a:r>
                        <a:rPr lang="en-GB" sz="1000" u="none" strike="noStrike" dirty="0" smtClean="0"/>
                        <a:t>, Ministry of Agriculture, Solar Cookers international, Edinburg University, </a:t>
                      </a:r>
                      <a:r>
                        <a:rPr lang="en-GB" sz="1000" u="none" strike="noStrike" dirty="0" err="1" smtClean="0"/>
                        <a:t>EnDEV</a:t>
                      </a:r>
                      <a:endParaRPr lang="en-GB" sz="1000" u="none" strike="noStrike" dirty="0" smtClean="0"/>
                    </a:p>
                    <a:p>
                      <a:pPr marL="72000" algn="l" fontAlgn="b"/>
                      <a:endParaRPr lang="en-GB" sz="1000" u="none" strike="noStrike" dirty="0"/>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a:t>Large Scale</a:t>
                      </a:r>
                    </a:p>
                    <a:p>
                      <a:pPr marL="72000" algn="l" fontAlgn="b"/>
                      <a:r>
                        <a:rPr lang="en-GB" sz="1000" u="none" strike="noStrike" dirty="0"/>
                        <a:t> </a:t>
                      </a:r>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a:t>Market mapping for legal charcoal </a:t>
                      </a:r>
                      <a:r>
                        <a:rPr lang="en-GB" sz="1000" u="none" strike="noStrike" dirty="0" smtClean="0"/>
                        <a:t>chain.</a:t>
                      </a:r>
                    </a:p>
                    <a:p>
                      <a:pPr marL="72000" algn="l" fontAlgn="b"/>
                      <a:endParaRPr lang="en-GB" sz="1000" b="0" i="0" u="none" strike="noStrike" dirty="0">
                        <a:solidFill>
                          <a:srgbClr val="000000"/>
                        </a:solidFill>
                        <a:latin typeface="Calibri"/>
                      </a:endParaRPr>
                    </a:p>
                    <a:p>
                      <a:pPr marL="72000" algn="l" fontAlgn="b"/>
                      <a:r>
                        <a:rPr lang="en-GB" sz="1000" u="none" strike="noStrike" dirty="0" smtClean="0"/>
                        <a:t>Focused </a:t>
                      </a:r>
                      <a:r>
                        <a:rPr lang="en-GB" sz="1000" u="none" strike="noStrike" dirty="0"/>
                        <a:t>extensively on women groups to aid in the marketing of alternative fuels and ceramic </a:t>
                      </a:r>
                      <a:r>
                        <a:rPr lang="en-GB" sz="1000" u="none" strike="noStrike" dirty="0" smtClean="0"/>
                        <a:t>stoves.</a:t>
                      </a:r>
                    </a:p>
                    <a:p>
                      <a:pPr marL="72000" algn="l" fontAlgn="b"/>
                      <a:endParaRPr lang="en-GB" sz="1000" b="0" i="0" u="none" strike="noStrike" dirty="0">
                        <a:solidFill>
                          <a:srgbClr val="000000"/>
                        </a:solidFill>
                        <a:latin typeface="Calibri"/>
                      </a:endParaRPr>
                    </a:p>
                    <a:p>
                      <a:pPr marL="72000" algn="l" fontAlgn="b"/>
                      <a:r>
                        <a:rPr lang="en-GB" sz="1000" u="none" strike="noStrike" dirty="0"/>
                        <a:t>Participatory Market Systems </a:t>
                      </a:r>
                      <a:r>
                        <a:rPr lang="en-GB" sz="1000" u="none" strike="noStrike" dirty="0" smtClean="0"/>
                        <a:t>Development.</a:t>
                      </a:r>
                    </a:p>
                    <a:p>
                      <a:pPr marL="72000" algn="l" fontAlgn="b"/>
                      <a:endParaRPr lang="en-GB" sz="1000" b="0" i="0" u="none" strike="noStrike" dirty="0">
                        <a:solidFill>
                          <a:srgbClr val="000000"/>
                        </a:solidFill>
                        <a:latin typeface="Calibri"/>
                      </a:endParaRPr>
                    </a:p>
                    <a:p>
                      <a:pPr marL="72000" algn="l" fontAlgn="b"/>
                      <a:r>
                        <a:rPr lang="en-GB" sz="1000" u="none" strike="noStrike" dirty="0"/>
                        <a:t>Participatory Market </a:t>
                      </a:r>
                      <a:br>
                        <a:rPr lang="en-GB" sz="1000" u="none" strike="noStrike" dirty="0"/>
                      </a:br>
                      <a:r>
                        <a:rPr lang="en-GB" sz="1000" u="none" strike="noStrike" dirty="0" smtClean="0"/>
                        <a:t>Mapping.</a:t>
                      </a:r>
                    </a:p>
                    <a:p>
                      <a:pPr marL="72000" algn="l" fontAlgn="b"/>
                      <a:endParaRPr lang="en-GB" sz="1000" b="0" i="0" u="none" strike="noStrike" dirty="0" smtClean="0">
                        <a:solidFill>
                          <a:srgbClr val="000000"/>
                        </a:solidFill>
                        <a:latin typeface="Calibri"/>
                      </a:endParaRPr>
                    </a:p>
                    <a:p>
                      <a:pPr marL="72000" algn="l" fontAlgn="b"/>
                      <a:r>
                        <a:rPr lang="en-GB" sz="1000" b="0" i="0" u="none" strike="noStrike" dirty="0" smtClean="0">
                          <a:solidFill>
                            <a:srgbClr val="000000"/>
                          </a:solidFill>
                          <a:latin typeface="Calibri"/>
                        </a:rPr>
                        <a:t>Working</a:t>
                      </a:r>
                      <a:r>
                        <a:rPr lang="en-GB" sz="1000" b="0" i="0" u="none" strike="noStrike" baseline="0" dirty="0" smtClean="0">
                          <a:solidFill>
                            <a:srgbClr val="000000"/>
                          </a:solidFill>
                          <a:latin typeface="Calibri"/>
                        </a:rPr>
                        <a:t> with CBOs and engaging local media (Radios adverts)</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a:t>Monitoring of IAP</a:t>
                      </a:r>
                    </a:p>
                    <a:p>
                      <a:pPr marL="72000" algn="l" fontAlgn="b"/>
                      <a:r>
                        <a:rPr lang="en-GB" sz="1000" u="none" strike="noStrike" dirty="0"/>
                        <a:t> </a:t>
                      </a:r>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a:t>Transportation of ceramic stove products to market is a major </a:t>
                      </a:r>
                      <a:r>
                        <a:rPr lang="en-GB" sz="1000" u="none" strike="noStrike" dirty="0" smtClean="0"/>
                        <a:t>constraint</a:t>
                      </a:r>
                    </a:p>
                    <a:p>
                      <a:pPr marL="72000" algn="l" fontAlgn="b"/>
                      <a:endParaRPr lang="en-GB" sz="1000" b="0" i="0" u="none" strike="noStrike" dirty="0">
                        <a:solidFill>
                          <a:srgbClr val="000000"/>
                        </a:solidFill>
                        <a:latin typeface="Calibri"/>
                      </a:endParaRPr>
                    </a:p>
                    <a:p>
                      <a:pPr marL="72000" algn="l" fontAlgn="b"/>
                      <a:r>
                        <a:rPr lang="en-GB" sz="1000" u="none" strike="noStrike" dirty="0"/>
                        <a:t>Financing to ensure </a:t>
                      </a:r>
                      <a:r>
                        <a:rPr lang="en-GB" sz="1000" u="none" strike="noStrike" dirty="0" smtClean="0"/>
                        <a:t>growth</a:t>
                      </a:r>
                    </a:p>
                    <a:p>
                      <a:pPr marL="72000" algn="l" fontAlgn="b"/>
                      <a:endParaRPr lang="en-GB" sz="1000" b="0" i="0" u="none" strike="noStrike" dirty="0">
                        <a:solidFill>
                          <a:srgbClr val="000000"/>
                        </a:solidFill>
                        <a:latin typeface="Calibri"/>
                      </a:endParaRPr>
                    </a:p>
                    <a:p>
                      <a:pPr marL="72000" algn="l" fontAlgn="b"/>
                      <a:r>
                        <a:rPr lang="en-GB" sz="1000" u="none" strike="noStrike" dirty="0"/>
                        <a:t>Competition with substandard products which affects the market negatively</a:t>
                      </a:r>
                      <a:endParaRPr lang="en-GB" sz="1000" b="0" i="0" u="none" strike="noStrike" dirty="0">
                        <a:solidFill>
                          <a:srgbClr val="000000"/>
                        </a:solidFill>
                        <a:latin typeface="Calibri"/>
                      </a:endParaRP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a:t>Producer groups trained on production and marketing of ICS (ceramic wood and charcoal burning stoves</a:t>
                      </a:r>
                      <a:r>
                        <a:rPr lang="en-GB" sz="1000" u="none" strike="noStrike" dirty="0" smtClean="0"/>
                        <a:t>)</a:t>
                      </a:r>
                    </a:p>
                    <a:p>
                      <a:pPr marL="72000" algn="l" fontAlgn="b"/>
                      <a:endParaRPr lang="en-GB" sz="1000" b="0" i="0" u="none" strike="noStrike" dirty="0">
                        <a:solidFill>
                          <a:srgbClr val="000000"/>
                        </a:solidFill>
                        <a:latin typeface="Calibri"/>
                      </a:endParaRPr>
                    </a:p>
                    <a:p>
                      <a:pPr marL="72000" algn="l" fontAlgn="b"/>
                      <a:r>
                        <a:rPr lang="en-GB" sz="1000" u="none" strike="noStrike" dirty="0"/>
                        <a:t>Promoters</a:t>
                      </a:r>
                      <a:r>
                        <a:rPr lang="en-GB" sz="1000" u="none" strike="noStrike" dirty="0" smtClean="0"/>
                        <a:t>, retailers </a:t>
                      </a:r>
                      <a:r>
                        <a:rPr lang="en-GB" sz="1000" u="none" strike="noStrike" dirty="0"/>
                        <a:t>and distributor networks </a:t>
                      </a:r>
                      <a:r>
                        <a:rPr lang="en-GB" sz="1000" u="none" strike="noStrike" dirty="0" smtClean="0"/>
                        <a:t>established</a:t>
                      </a:r>
                    </a:p>
                    <a:p>
                      <a:pPr marL="72000" algn="l" fontAlgn="b"/>
                      <a:endParaRPr lang="en-GB" sz="1000" b="0" i="0" u="none" strike="noStrike" dirty="0">
                        <a:solidFill>
                          <a:srgbClr val="000000"/>
                        </a:solidFill>
                        <a:latin typeface="Calibri"/>
                      </a:endParaRPr>
                    </a:p>
                    <a:p>
                      <a:pPr marL="72000" algn="l" fontAlgn="b"/>
                      <a:r>
                        <a:rPr lang="en-GB" sz="1000" u="none" strike="noStrike" dirty="0" smtClean="0"/>
                        <a:t>Scaling </a:t>
                      </a:r>
                      <a:r>
                        <a:rPr lang="en-GB" sz="1000" u="none" strike="noStrike" dirty="0"/>
                        <a:t>up of smoke removal interventions based on IAP monitoring</a:t>
                      </a:r>
                      <a:endParaRPr lang="en-GB" sz="1000" b="0" i="0" u="none" strike="noStrike" dirty="0">
                        <a:solidFill>
                          <a:srgbClr val="000000"/>
                        </a:solidFill>
                        <a:latin typeface="Calibri"/>
                      </a:endParaRPr>
                    </a:p>
                  </a:txBody>
                  <a:tcPr marL="5114" marR="5114" marT="5114" marB="0" anchor="ct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119</a:t>
            </a:fld>
            <a:endParaRPr lang="en-US"/>
          </a:p>
        </p:txBody>
      </p:sp>
    </p:spTree>
    <p:extLst>
      <p:ext uri="{BB962C8B-B14F-4D97-AF65-F5344CB8AC3E}">
        <p14:creationId xmlns:p14="http://schemas.microsoft.com/office/powerpoint/2010/main" val="3526199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Macro Environment - Education</a:t>
            </a:r>
            <a:endParaRPr lang="en-GB" sz="2800" dirty="0"/>
          </a:p>
        </p:txBody>
      </p:sp>
      <p:sp>
        <p:nvSpPr>
          <p:cNvPr id="3" name="Content Placeholder 2"/>
          <p:cNvSpPr>
            <a:spLocks noGrp="1"/>
          </p:cNvSpPr>
          <p:nvPr>
            <p:ph idx="1"/>
          </p:nvPr>
        </p:nvSpPr>
        <p:spPr/>
        <p:txBody>
          <a:bodyPr>
            <a:normAutofit/>
          </a:bodyPr>
          <a:lstStyle/>
          <a:p>
            <a:pPr algn="just"/>
            <a:r>
              <a:rPr lang="en-GB" sz="1800" dirty="0" smtClean="0"/>
              <a:t>Access to pre-school and primary education in Kenya is high; 70%. The gender parity at pre-primary and primary education stands at 51.2% and 48.8% (pre-school) and 51.3% and 48.7% (primary education) for boys and girls respectively. The parity deteriorates as they progress; at University level, it widens to 58% and 42% for boys and girls respectively. </a:t>
            </a:r>
          </a:p>
          <a:p>
            <a:pPr algn="just">
              <a:buNone/>
            </a:pPr>
            <a:endParaRPr lang="en-GB" sz="1800" dirty="0" smtClean="0"/>
          </a:p>
          <a:p>
            <a:pPr algn="just"/>
            <a:r>
              <a:rPr lang="en-GB" sz="1800" dirty="0" smtClean="0"/>
              <a:t>The expenditure on education is at 6.7 % of the total GDP. Adult literacy rates are higher in men than women; including urban and rural regions . Nairobi and Central regions have the highest literacy rates for women; 84.20% and 75.80% respectively. The North Eastern region has the lowest literacy rates for both men and women; 37.50% and 11.60% respectively</a:t>
            </a:r>
            <a:r>
              <a:rPr lang="en-US" sz="1800" dirty="0" smtClean="0"/>
              <a:t>.</a:t>
            </a:r>
            <a:endParaRPr lang="en-GB" sz="1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6" name="TextBox 5"/>
          <p:cNvSpPr txBox="1"/>
          <p:nvPr/>
        </p:nvSpPr>
        <p:spPr>
          <a:xfrm>
            <a:off x="6400800" y="6019800"/>
            <a:ext cx="1981200" cy="246221"/>
          </a:xfrm>
          <a:prstGeom prst="rect">
            <a:avLst/>
          </a:prstGeom>
          <a:noFill/>
        </p:spPr>
        <p:txBody>
          <a:bodyPr wrap="square" rtlCol="0">
            <a:spAutoFit/>
          </a:bodyPr>
          <a:lstStyle/>
          <a:p>
            <a:r>
              <a:rPr lang="en-GB" sz="1000" i="1" dirty="0" smtClean="0"/>
              <a:t>Source: World bank</a:t>
            </a:r>
            <a:endParaRPr lang="en-GB" sz="1000" i="1"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a:bodyPr>
          <a:lstStyle/>
          <a:p>
            <a:pPr algn="l"/>
            <a:r>
              <a:rPr lang="en-GB" sz="3200" dirty="0" smtClean="0"/>
              <a:t>Active Cook Stove and Fuel Stakeholders</a:t>
            </a:r>
            <a:endParaRPr lang="en-GB" sz="3200" dirty="0"/>
          </a:p>
        </p:txBody>
      </p:sp>
      <p:graphicFrame>
        <p:nvGraphicFramePr>
          <p:cNvPr id="4" name="Table 3"/>
          <p:cNvGraphicFramePr>
            <a:graphicFrameLocks noGrp="1"/>
          </p:cNvGraphicFramePr>
          <p:nvPr/>
        </p:nvGraphicFramePr>
        <p:xfrm>
          <a:off x="500034" y="1428733"/>
          <a:ext cx="8215368" cy="4357722"/>
        </p:xfrm>
        <a:graphic>
          <a:graphicData uri="http://schemas.openxmlformats.org/drawingml/2006/table">
            <a:tbl>
              <a:tblPr>
                <a:tableStyleId>{35758FB7-9AC5-4552-8A53-C91805E547FA}</a:tableStyleId>
              </a:tblPr>
              <a:tblGrid>
                <a:gridCol w="1369228"/>
                <a:gridCol w="1369228"/>
                <a:gridCol w="1369228"/>
                <a:gridCol w="1369228"/>
                <a:gridCol w="1369228"/>
                <a:gridCol w="1369228"/>
              </a:tblGrid>
              <a:tr h="699562">
                <a:tc>
                  <a:txBody>
                    <a:bodyPr/>
                    <a:lstStyle/>
                    <a:p>
                      <a:pPr algn="l" fontAlgn="b"/>
                      <a:r>
                        <a:rPr lang="en-GB" sz="1200" b="1" u="none" strike="noStrike" dirty="0"/>
                        <a:t>Client / Partners</a:t>
                      </a:r>
                      <a:endParaRPr lang="en-GB" sz="1200" b="1" i="0" u="none" strike="noStrike" dirty="0">
                        <a:solidFill>
                          <a:srgbClr val="000000"/>
                        </a:solidFill>
                        <a:latin typeface="Calibri"/>
                      </a:endParaRPr>
                    </a:p>
                  </a:txBody>
                  <a:tcPr marL="5114" marR="5114" marT="5114" marB="0" anchor="b"/>
                </a:tc>
                <a:tc>
                  <a:txBody>
                    <a:bodyPr/>
                    <a:lstStyle/>
                    <a:p>
                      <a:pPr algn="l" fontAlgn="b"/>
                      <a:r>
                        <a:rPr lang="en-GB" sz="1200" b="1" u="none" strike="noStrike" dirty="0"/>
                        <a:t>Scale</a:t>
                      </a:r>
                      <a:endParaRPr lang="en-GB" sz="1200" b="1" i="0" u="none" strike="noStrike" dirty="0">
                        <a:solidFill>
                          <a:srgbClr val="000000"/>
                        </a:solidFill>
                        <a:latin typeface="Calibri"/>
                      </a:endParaRPr>
                    </a:p>
                  </a:txBody>
                  <a:tcPr marL="5114" marR="5114" marT="5114" marB="0" anchor="b"/>
                </a:tc>
                <a:tc>
                  <a:txBody>
                    <a:bodyPr/>
                    <a:lstStyle/>
                    <a:p>
                      <a:pPr algn="l" fontAlgn="b"/>
                      <a:r>
                        <a:rPr lang="en-GB" sz="1200" b="1" u="none" strike="noStrike" dirty="0"/>
                        <a:t>Marketing Approach</a:t>
                      </a:r>
                      <a:endParaRPr lang="en-GB" sz="1200" b="1" i="0" u="none" strike="noStrike" dirty="0">
                        <a:solidFill>
                          <a:srgbClr val="000000"/>
                        </a:solidFill>
                        <a:latin typeface="Calibri"/>
                      </a:endParaRPr>
                    </a:p>
                  </a:txBody>
                  <a:tcPr marL="5114" marR="5114" marT="5114" marB="0" anchor="b"/>
                </a:tc>
                <a:tc>
                  <a:txBody>
                    <a:bodyPr/>
                    <a:lstStyle/>
                    <a:p>
                      <a:pPr algn="l" fontAlgn="b"/>
                      <a:r>
                        <a:rPr lang="en-GB" sz="1200" b="1" u="none" strike="noStrike" dirty="0"/>
                        <a:t>Monitoring Effectiveness of ICS</a:t>
                      </a:r>
                      <a:endParaRPr lang="en-GB" sz="1200" b="1" i="0" u="none" strike="noStrike" dirty="0">
                        <a:solidFill>
                          <a:srgbClr val="000000"/>
                        </a:solidFill>
                        <a:latin typeface="Calibri"/>
                      </a:endParaRPr>
                    </a:p>
                  </a:txBody>
                  <a:tcPr marL="5114" marR="5114" marT="5114" marB="0" anchor="b"/>
                </a:tc>
                <a:tc>
                  <a:txBody>
                    <a:bodyPr/>
                    <a:lstStyle/>
                    <a:p>
                      <a:pPr algn="l" fontAlgn="b"/>
                      <a:r>
                        <a:rPr lang="en-GB" sz="1200" b="1" u="none" strike="noStrike" dirty="0"/>
                        <a:t>Project Challenges</a:t>
                      </a:r>
                      <a:endParaRPr lang="en-GB" sz="1200" b="1" i="0" u="none" strike="noStrike" dirty="0">
                        <a:solidFill>
                          <a:srgbClr val="000000"/>
                        </a:solidFill>
                        <a:latin typeface="Calibri"/>
                      </a:endParaRPr>
                    </a:p>
                  </a:txBody>
                  <a:tcPr marL="5114" marR="5114" marT="5114" marB="0" anchor="b"/>
                </a:tc>
                <a:tc>
                  <a:txBody>
                    <a:bodyPr/>
                    <a:lstStyle/>
                    <a:p>
                      <a:pPr algn="l" fontAlgn="b"/>
                      <a:r>
                        <a:rPr lang="en-GB" sz="1200" b="1" u="none" strike="noStrike" dirty="0"/>
                        <a:t> Project Success</a:t>
                      </a:r>
                      <a:endParaRPr lang="en-GB" sz="1200" b="1" i="0" u="none" strike="noStrike" dirty="0">
                        <a:solidFill>
                          <a:srgbClr val="000000"/>
                        </a:solidFill>
                        <a:latin typeface="Calibri"/>
                      </a:endParaRPr>
                    </a:p>
                  </a:txBody>
                  <a:tcPr marL="5114" marR="5114" marT="5114" marB="0" anchor="b"/>
                </a:tc>
              </a:tr>
              <a:tr h="3658160">
                <a:tc>
                  <a:txBody>
                    <a:bodyPr/>
                    <a:lstStyle/>
                    <a:p>
                      <a:pPr marL="72000" algn="l" fontAlgn="b"/>
                      <a:r>
                        <a:rPr lang="en-GB" sz="1050" u="none" strike="noStrike" dirty="0" smtClean="0"/>
                        <a:t>My climate</a:t>
                      </a:r>
                      <a:endParaRPr lang="en-GB" sz="1050" b="0" i="0" u="none" strike="noStrike" dirty="0">
                        <a:solidFill>
                          <a:srgbClr val="000000"/>
                        </a:solidFill>
                        <a:latin typeface="Calibri"/>
                      </a:endParaRPr>
                    </a:p>
                    <a:p>
                      <a:pPr marL="72000" algn="l" fontAlgn="b"/>
                      <a:r>
                        <a:rPr lang="en-GB" sz="1050" u="none" strike="noStrike" dirty="0"/>
                        <a:t> </a:t>
                      </a:r>
                      <a:endParaRPr lang="en-GB" sz="1050" b="0" i="0" u="none" strike="noStrike" dirty="0">
                        <a:solidFill>
                          <a:srgbClr val="000000"/>
                        </a:solidFill>
                        <a:latin typeface="Calibri"/>
                      </a:endParaRPr>
                    </a:p>
                    <a:p>
                      <a:pPr marL="72000" algn="l" fontAlgn="b"/>
                      <a:r>
                        <a:rPr lang="en-GB" sz="1050" u="none" strike="noStrike" dirty="0"/>
                        <a:t> </a:t>
                      </a:r>
                      <a:endParaRPr lang="en-GB" sz="1050" b="0" i="0" u="none" strike="noStrike" dirty="0">
                        <a:solidFill>
                          <a:srgbClr val="000000"/>
                        </a:solidFill>
                        <a:latin typeface="Calibri"/>
                      </a:endParaRPr>
                    </a:p>
                  </a:txBody>
                  <a:tcPr marL="5114" marR="5114" marT="5114" marB="0" anchor="ctr"/>
                </a:tc>
                <a:tc>
                  <a:txBody>
                    <a:bodyPr/>
                    <a:lstStyle/>
                    <a:p>
                      <a:pPr marL="72000" algn="l" fontAlgn="b"/>
                      <a:r>
                        <a:rPr lang="en-GB" sz="1050" u="none" strike="noStrike" dirty="0"/>
                        <a:t>Large Scale (100,000+ stoves)</a:t>
                      </a:r>
                      <a:endParaRPr lang="en-GB" sz="1050" b="0" i="0" u="none" strike="noStrike" dirty="0">
                        <a:solidFill>
                          <a:srgbClr val="000000"/>
                        </a:solidFill>
                        <a:latin typeface="Calibri"/>
                      </a:endParaRPr>
                    </a:p>
                    <a:p>
                      <a:pPr marL="72000" algn="l" fontAlgn="b"/>
                      <a:r>
                        <a:rPr lang="en-GB" sz="1050" u="none" strike="noStrike" dirty="0"/>
                        <a:t> </a:t>
                      </a:r>
                      <a:endParaRPr lang="en-GB" sz="1050" b="0" i="0" u="none" strike="noStrike" dirty="0">
                        <a:solidFill>
                          <a:srgbClr val="000000"/>
                        </a:solidFill>
                        <a:latin typeface="Calibri"/>
                      </a:endParaRPr>
                    </a:p>
                    <a:p>
                      <a:pPr marL="72000" algn="l" fontAlgn="b"/>
                      <a:r>
                        <a:rPr lang="en-GB" sz="1050" u="none" strike="noStrike" dirty="0"/>
                        <a:t> </a:t>
                      </a:r>
                      <a:endParaRPr lang="en-GB" sz="1050" b="0" i="0" u="none" strike="noStrike" dirty="0">
                        <a:solidFill>
                          <a:srgbClr val="000000"/>
                        </a:solidFill>
                        <a:latin typeface="Calibri"/>
                      </a:endParaRPr>
                    </a:p>
                  </a:txBody>
                  <a:tcPr marL="5114" marR="5114" marT="5114" marB="0" anchor="ctr"/>
                </a:tc>
                <a:tc>
                  <a:txBody>
                    <a:bodyPr/>
                    <a:lstStyle/>
                    <a:p>
                      <a:pPr marL="72000" algn="l" fontAlgn="b"/>
                      <a:r>
                        <a:rPr lang="en-GB" sz="1050" u="none" strike="noStrike" dirty="0"/>
                        <a:t>Use of women groups to disseminate stoves. </a:t>
                      </a:r>
                      <a:endParaRPr lang="en-GB" sz="1050" u="none" strike="noStrike" dirty="0" smtClean="0"/>
                    </a:p>
                    <a:p>
                      <a:pPr marL="72000" algn="l" fontAlgn="b"/>
                      <a:endParaRPr lang="en-GB" sz="1050" b="0" i="0" u="none" strike="noStrike" dirty="0" smtClean="0">
                        <a:solidFill>
                          <a:srgbClr val="000000"/>
                        </a:solidFill>
                        <a:latin typeface="Calibri"/>
                      </a:endParaRPr>
                    </a:p>
                    <a:p>
                      <a:pPr marL="72000" algn="l" fontAlgn="b"/>
                      <a:endParaRPr lang="en-GB" sz="1050" b="0" i="0" u="none" strike="noStrike" dirty="0" smtClean="0">
                        <a:solidFill>
                          <a:srgbClr val="000000"/>
                        </a:solidFill>
                        <a:latin typeface="Calibri"/>
                      </a:endParaRPr>
                    </a:p>
                    <a:p>
                      <a:pPr marL="72000" algn="l" fontAlgn="b"/>
                      <a:endParaRPr lang="en-GB" sz="1050" b="0" i="0" u="none" strike="noStrike" dirty="0">
                        <a:solidFill>
                          <a:srgbClr val="000000"/>
                        </a:solidFill>
                        <a:latin typeface="Calibri"/>
                      </a:endParaRPr>
                    </a:p>
                    <a:p>
                      <a:pPr marL="72000" algn="l" fontAlgn="b"/>
                      <a:r>
                        <a:rPr lang="en-GB" sz="1050" u="none" strike="noStrike" dirty="0"/>
                        <a:t>Microfinance </a:t>
                      </a:r>
                      <a:r>
                        <a:rPr lang="en-GB" sz="1050" u="none" strike="noStrike" dirty="0" smtClean="0"/>
                        <a:t>scheme through community savings and learning groups.</a:t>
                      </a:r>
                    </a:p>
                    <a:p>
                      <a:pPr marL="72000" algn="l" fontAlgn="b"/>
                      <a:endParaRPr lang="en-GB" sz="1050" b="0" i="0" u="none" strike="noStrike" dirty="0" smtClean="0">
                        <a:solidFill>
                          <a:srgbClr val="000000"/>
                        </a:solidFill>
                        <a:latin typeface="Calibri"/>
                      </a:endParaRPr>
                    </a:p>
                    <a:p>
                      <a:pPr marL="72000" algn="l" fontAlgn="b"/>
                      <a:endParaRPr lang="en-GB" sz="1050" b="0" i="0" u="none" strike="noStrike" dirty="0">
                        <a:solidFill>
                          <a:srgbClr val="000000"/>
                        </a:solidFill>
                        <a:latin typeface="Calibri"/>
                      </a:endParaRPr>
                    </a:p>
                    <a:p>
                      <a:pPr marL="72000" algn="l" fontAlgn="b"/>
                      <a:r>
                        <a:rPr lang="en-GB" sz="1050" u="none" strike="noStrike" dirty="0"/>
                        <a:t> </a:t>
                      </a:r>
                      <a:endParaRPr lang="en-GB" sz="1050" b="0" i="0" u="none" strike="noStrike" dirty="0">
                        <a:solidFill>
                          <a:srgbClr val="000000"/>
                        </a:solidFill>
                        <a:latin typeface="Calibri"/>
                      </a:endParaRPr>
                    </a:p>
                  </a:txBody>
                  <a:tcPr marL="5114" marR="5114" marT="5114" marB="0" anchor="ctr"/>
                </a:tc>
                <a:tc>
                  <a:txBody>
                    <a:bodyPr/>
                    <a:lstStyle/>
                    <a:p>
                      <a:pPr marL="72000" algn="l" fontAlgn="b"/>
                      <a:r>
                        <a:rPr lang="en-GB" sz="1050" u="none" strike="noStrike" dirty="0"/>
                        <a:t>Sustainable development indicators - Quarterly Monitoring of all </a:t>
                      </a:r>
                      <a:r>
                        <a:rPr lang="en-GB" sz="1050" u="none" strike="noStrike" dirty="0" smtClean="0"/>
                        <a:t>indicators</a:t>
                      </a:r>
                    </a:p>
                    <a:p>
                      <a:pPr marL="72000" algn="l" fontAlgn="b"/>
                      <a:endParaRPr lang="en-GB" sz="1050" b="0" i="0" u="none" strike="noStrike" dirty="0">
                        <a:solidFill>
                          <a:srgbClr val="000000"/>
                        </a:solidFill>
                        <a:latin typeface="Calibri"/>
                      </a:endParaRPr>
                    </a:p>
                    <a:p>
                      <a:pPr marL="72000" algn="l" fontAlgn="b"/>
                      <a:r>
                        <a:rPr lang="en-GB" sz="1050" b="1" u="none" strike="noStrike" dirty="0" smtClean="0"/>
                        <a:t>Most effective: </a:t>
                      </a:r>
                      <a:r>
                        <a:rPr lang="en-GB" sz="1050" u="none" strike="noStrike" dirty="0" smtClean="0"/>
                        <a:t>Ongoing  quarterly surveys to </a:t>
                      </a:r>
                      <a:r>
                        <a:rPr lang="en-GB" sz="1050" u="none" strike="noStrike" dirty="0"/>
                        <a:t>ensure users are happy with stove </a:t>
                      </a:r>
                      <a:r>
                        <a:rPr lang="en-GB" sz="1050" u="none" strike="noStrike" dirty="0" smtClean="0"/>
                        <a:t>functionality </a:t>
                      </a:r>
                      <a:r>
                        <a:rPr lang="en-GB" sz="1050" u="none" strike="noStrike" dirty="0"/>
                        <a:t>and </a:t>
                      </a:r>
                      <a:r>
                        <a:rPr lang="en-GB" sz="1050" u="none" strike="noStrike" dirty="0" smtClean="0"/>
                        <a:t>use.</a:t>
                      </a:r>
                      <a:endParaRPr lang="en-GB" sz="1050" b="0" i="0" u="none" strike="noStrike" dirty="0">
                        <a:solidFill>
                          <a:srgbClr val="000000"/>
                        </a:solidFill>
                        <a:latin typeface="Calibri"/>
                      </a:endParaRPr>
                    </a:p>
                    <a:p>
                      <a:pPr marL="72000" algn="l" fontAlgn="b"/>
                      <a:r>
                        <a:rPr lang="en-GB" sz="1050" u="none" strike="noStrike" dirty="0"/>
                        <a:t> </a:t>
                      </a:r>
                      <a:endParaRPr lang="en-GB" sz="1050" b="0" i="0" u="none" strike="noStrike" dirty="0">
                        <a:solidFill>
                          <a:srgbClr val="000000"/>
                        </a:solidFill>
                        <a:latin typeface="Calibri"/>
                      </a:endParaRPr>
                    </a:p>
                  </a:txBody>
                  <a:tcPr marL="5114" marR="5114" marT="5114" marB="0" anchor="ctr"/>
                </a:tc>
                <a:tc>
                  <a:txBody>
                    <a:bodyPr/>
                    <a:lstStyle/>
                    <a:p>
                      <a:pPr marL="72000" algn="l" fontAlgn="b"/>
                      <a:r>
                        <a:rPr lang="en-GB" sz="1050" u="none" strike="noStrike" dirty="0"/>
                        <a:t>Investment for training monitoring and ongoing </a:t>
                      </a:r>
                      <a:r>
                        <a:rPr lang="en-GB" sz="1050" u="none" strike="noStrike" dirty="0" smtClean="0"/>
                        <a:t>maintenance </a:t>
                      </a:r>
                      <a:endParaRPr lang="en-GB" sz="1050" b="0" i="0" u="none" strike="noStrike" dirty="0">
                        <a:solidFill>
                          <a:srgbClr val="000000"/>
                        </a:solidFill>
                        <a:latin typeface="Calibri"/>
                      </a:endParaRPr>
                    </a:p>
                    <a:p>
                      <a:pPr marL="72000" algn="l" fontAlgn="b"/>
                      <a:r>
                        <a:rPr lang="en-GB" sz="1050" u="none" strike="noStrike" dirty="0"/>
                        <a:t> </a:t>
                      </a:r>
                      <a:endParaRPr lang="en-GB" sz="1050" b="0" i="0" u="none" strike="noStrike" dirty="0">
                        <a:solidFill>
                          <a:srgbClr val="000000"/>
                        </a:solidFill>
                        <a:latin typeface="Calibri"/>
                      </a:endParaRPr>
                    </a:p>
                    <a:p>
                      <a:pPr marL="72000" algn="l" fontAlgn="b"/>
                      <a:r>
                        <a:rPr lang="en-GB" sz="1050" u="none" strike="noStrike" dirty="0"/>
                        <a:t> </a:t>
                      </a:r>
                      <a:endParaRPr lang="en-GB" sz="1050" b="0" i="0" u="none" strike="noStrike" dirty="0">
                        <a:solidFill>
                          <a:srgbClr val="000000"/>
                        </a:solidFill>
                        <a:latin typeface="Calibri"/>
                      </a:endParaRPr>
                    </a:p>
                  </a:txBody>
                  <a:tcPr marL="5114" marR="5114" marT="5114" marB="0" anchor="ctr"/>
                </a:tc>
                <a:tc>
                  <a:txBody>
                    <a:bodyPr/>
                    <a:lstStyle/>
                    <a:p>
                      <a:pPr marL="72000" algn="l" fontAlgn="b"/>
                      <a:r>
                        <a:rPr lang="en-GB" sz="1050" u="none" strike="noStrike" dirty="0"/>
                        <a:t>Groups have been trained with installation skills and are marketing stoves as an income generating activity</a:t>
                      </a:r>
                      <a:r>
                        <a:rPr lang="en-GB" sz="1050" u="none" strike="noStrike" dirty="0" smtClean="0"/>
                        <a:t>.</a:t>
                      </a:r>
                    </a:p>
                    <a:p>
                      <a:pPr marL="72000" algn="l" fontAlgn="b"/>
                      <a:endParaRPr lang="en-GB" sz="1050" b="0" i="0" u="none" strike="noStrike" dirty="0">
                        <a:solidFill>
                          <a:srgbClr val="000000"/>
                        </a:solidFill>
                        <a:latin typeface="Calibri"/>
                      </a:endParaRPr>
                    </a:p>
                    <a:p>
                      <a:pPr marL="72000" algn="l" fontAlgn="b"/>
                      <a:r>
                        <a:rPr lang="en-GB" sz="1050" u="none" strike="noStrike" dirty="0"/>
                        <a:t>Networks and partnerships established to support stove </a:t>
                      </a:r>
                      <a:r>
                        <a:rPr lang="en-GB" sz="1050" u="none" strike="noStrike" dirty="0" smtClean="0"/>
                        <a:t>activities.</a:t>
                      </a:r>
                    </a:p>
                    <a:p>
                      <a:pPr marL="72000" algn="l" fontAlgn="b"/>
                      <a:endParaRPr lang="en-GB" sz="1050" b="0" i="0" u="none" strike="noStrike" dirty="0">
                        <a:solidFill>
                          <a:srgbClr val="000000"/>
                        </a:solidFill>
                        <a:latin typeface="Calibri"/>
                      </a:endParaRPr>
                    </a:p>
                    <a:p>
                      <a:pPr marL="72000" algn="l" fontAlgn="b"/>
                      <a:r>
                        <a:rPr lang="en-GB" sz="1050" u="none" strike="noStrike" dirty="0"/>
                        <a:t>Setting up microfinance scheme through </a:t>
                      </a:r>
                      <a:r>
                        <a:rPr lang="en-GB" sz="1050" u="none" strike="noStrike" dirty="0" err="1"/>
                        <a:t>Kasadimba</a:t>
                      </a:r>
                      <a:r>
                        <a:rPr lang="en-GB" sz="1050" u="none" strike="noStrike" dirty="0"/>
                        <a:t> </a:t>
                      </a:r>
                      <a:r>
                        <a:rPr lang="en-GB" sz="1050" u="none" strike="noStrike" dirty="0" smtClean="0"/>
                        <a:t>Women's </a:t>
                      </a:r>
                      <a:r>
                        <a:rPr lang="en-GB" sz="1050" u="none" strike="noStrike" dirty="0"/>
                        <a:t>Group</a:t>
                      </a:r>
                      <a:endParaRPr lang="en-GB" sz="1050" b="0" i="0" u="none" strike="noStrike" dirty="0">
                        <a:solidFill>
                          <a:srgbClr val="000000"/>
                        </a:solidFill>
                        <a:latin typeface="Calibri"/>
                      </a:endParaRPr>
                    </a:p>
                  </a:txBody>
                  <a:tcPr marL="5114" marR="5114" marT="5114"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120</a:t>
            </a:fld>
            <a:endParaRPr lang="en-US"/>
          </a:p>
        </p:txBody>
      </p:sp>
    </p:spTree>
    <p:extLst>
      <p:ext uri="{BB962C8B-B14F-4D97-AF65-F5344CB8AC3E}">
        <p14:creationId xmlns:p14="http://schemas.microsoft.com/office/powerpoint/2010/main" val="3185676784"/>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normAutofit/>
          </a:bodyPr>
          <a:lstStyle/>
          <a:p>
            <a:pPr algn="l"/>
            <a:r>
              <a:rPr lang="en-GB" sz="2800" dirty="0" smtClean="0"/>
              <a:t>Active Cook Stove and Fuel Stakeholders</a:t>
            </a:r>
            <a:endParaRPr lang="en-GB" sz="2800" dirty="0"/>
          </a:p>
        </p:txBody>
      </p:sp>
      <p:graphicFrame>
        <p:nvGraphicFramePr>
          <p:cNvPr id="4" name="Table 3"/>
          <p:cNvGraphicFramePr>
            <a:graphicFrameLocks noGrp="1"/>
          </p:cNvGraphicFramePr>
          <p:nvPr>
            <p:extLst/>
          </p:nvPr>
        </p:nvGraphicFramePr>
        <p:xfrm>
          <a:off x="381000" y="1219200"/>
          <a:ext cx="8429718" cy="4755084"/>
        </p:xfrm>
        <a:graphic>
          <a:graphicData uri="http://schemas.openxmlformats.org/drawingml/2006/table">
            <a:tbl>
              <a:tblPr>
                <a:tableStyleId>{35758FB7-9AC5-4552-8A53-C91805E547FA}</a:tableStyleId>
              </a:tblPr>
              <a:tblGrid>
                <a:gridCol w="1404953"/>
                <a:gridCol w="1334737"/>
                <a:gridCol w="1475169"/>
                <a:gridCol w="1404953"/>
                <a:gridCol w="1404953"/>
                <a:gridCol w="1404953"/>
              </a:tblGrid>
              <a:tr h="635170">
                <a:tc>
                  <a:txBody>
                    <a:bodyPr/>
                    <a:lstStyle/>
                    <a:p>
                      <a:pPr algn="l" fontAlgn="b"/>
                      <a:r>
                        <a:rPr lang="en-GB" sz="1000" b="1" u="none" strike="noStrike" dirty="0"/>
                        <a:t>Client / Partners</a:t>
                      </a:r>
                      <a:endParaRPr lang="en-GB" sz="1000" b="1" i="0" u="none" strike="noStrike" dirty="0">
                        <a:solidFill>
                          <a:srgbClr val="000000"/>
                        </a:solidFill>
                        <a:latin typeface="Calibri"/>
                      </a:endParaRPr>
                    </a:p>
                  </a:txBody>
                  <a:tcPr marL="5114" marR="5114" marT="5114" marB="0" anchor="b"/>
                </a:tc>
                <a:tc>
                  <a:txBody>
                    <a:bodyPr/>
                    <a:lstStyle/>
                    <a:p>
                      <a:pPr algn="l" fontAlgn="b"/>
                      <a:r>
                        <a:rPr lang="en-GB" sz="1000" b="1" u="none" strike="noStrike"/>
                        <a:t>Scale</a:t>
                      </a:r>
                      <a:endParaRPr lang="en-GB" sz="1000" b="1" i="0" u="none" strike="noStrike">
                        <a:solidFill>
                          <a:srgbClr val="000000"/>
                        </a:solidFill>
                        <a:latin typeface="Calibri"/>
                      </a:endParaRPr>
                    </a:p>
                  </a:txBody>
                  <a:tcPr marL="5114" marR="5114" marT="5114" marB="0" anchor="b"/>
                </a:tc>
                <a:tc>
                  <a:txBody>
                    <a:bodyPr/>
                    <a:lstStyle/>
                    <a:p>
                      <a:pPr algn="l" fontAlgn="b"/>
                      <a:r>
                        <a:rPr lang="en-GB" sz="1000" b="1" u="none" strike="noStrike"/>
                        <a:t>Marketing Approach</a:t>
                      </a:r>
                      <a:endParaRPr lang="en-GB" sz="1000" b="1" i="0" u="none" strike="noStrike">
                        <a:solidFill>
                          <a:srgbClr val="000000"/>
                        </a:solidFill>
                        <a:latin typeface="Calibri"/>
                      </a:endParaRPr>
                    </a:p>
                  </a:txBody>
                  <a:tcPr marL="5114" marR="5114" marT="5114" marB="0" anchor="b"/>
                </a:tc>
                <a:tc>
                  <a:txBody>
                    <a:bodyPr/>
                    <a:lstStyle/>
                    <a:p>
                      <a:pPr algn="l" fontAlgn="b"/>
                      <a:r>
                        <a:rPr lang="en-GB" sz="1000" b="1" u="none" strike="noStrike"/>
                        <a:t>Monitoring Effectiveness of ICS</a:t>
                      </a:r>
                      <a:endParaRPr lang="en-GB" sz="1000" b="1" i="0" u="none" strike="noStrike">
                        <a:solidFill>
                          <a:srgbClr val="000000"/>
                        </a:solidFill>
                        <a:latin typeface="Calibri"/>
                      </a:endParaRPr>
                    </a:p>
                  </a:txBody>
                  <a:tcPr marL="5114" marR="5114" marT="5114" marB="0" anchor="b"/>
                </a:tc>
                <a:tc>
                  <a:txBody>
                    <a:bodyPr/>
                    <a:lstStyle/>
                    <a:p>
                      <a:pPr algn="l" fontAlgn="b"/>
                      <a:r>
                        <a:rPr lang="en-GB" sz="1000" b="1" u="none" strike="noStrike"/>
                        <a:t>Project Challenges</a:t>
                      </a:r>
                      <a:endParaRPr lang="en-GB" sz="1000" b="1" i="0" u="none" strike="noStrike">
                        <a:solidFill>
                          <a:srgbClr val="000000"/>
                        </a:solidFill>
                        <a:latin typeface="Calibri"/>
                      </a:endParaRPr>
                    </a:p>
                  </a:txBody>
                  <a:tcPr marL="5114" marR="5114" marT="5114" marB="0" anchor="b"/>
                </a:tc>
                <a:tc>
                  <a:txBody>
                    <a:bodyPr/>
                    <a:lstStyle/>
                    <a:p>
                      <a:pPr algn="l" fontAlgn="b"/>
                      <a:r>
                        <a:rPr lang="en-GB" sz="1000" b="1" u="none" strike="noStrike" dirty="0"/>
                        <a:t> Project Success</a:t>
                      </a:r>
                      <a:endParaRPr lang="en-GB" sz="1000" b="1" i="0" u="none" strike="noStrike" dirty="0">
                        <a:solidFill>
                          <a:srgbClr val="000000"/>
                        </a:solidFill>
                        <a:latin typeface="Calibri"/>
                      </a:endParaRPr>
                    </a:p>
                  </a:txBody>
                  <a:tcPr marL="5114" marR="5114" marT="5114" marB="0" anchor="b"/>
                </a:tc>
              </a:tr>
              <a:tr h="2660350">
                <a:tc>
                  <a:txBody>
                    <a:bodyPr/>
                    <a:lstStyle/>
                    <a:p>
                      <a:pPr marL="72000" algn="l" fontAlgn="b"/>
                      <a:r>
                        <a:rPr lang="en-GB" sz="1000" u="none" strike="noStrike" dirty="0">
                          <a:solidFill>
                            <a:schemeClr val="tx1"/>
                          </a:solidFill>
                        </a:rPr>
                        <a:t>Paradigm </a:t>
                      </a:r>
                      <a:r>
                        <a:rPr lang="en-GB" sz="1000" u="none" strike="noStrike" dirty="0" smtClean="0">
                          <a:solidFill>
                            <a:schemeClr val="tx1"/>
                          </a:solidFill>
                        </a:rPr>
                        <a:t>project</a:t>
                      </a:r>
                      <a:r>
                        <a:rPr lang="en-GB" sz="1000" u="none" strike="noStrike" baseline="0" dirty="0" smtClean="0">
                          <a:solidFill>
                            <a:schemeClr val="tx1"/>
                          </a:solidFill>
                        </a:rPr>
                        <a:t> /</a:t>
                      </a:r>
                      <a:r>
                        <a:rPr lang="en-GB" sz="1000" u="none" strike="noStrike" dirty="0" smtClean="0">
                          <a:solidFill>
                            <a:schemeClr val="tx1"/>
                          </a:solidFill>
                        </a:rPr>
                        <a:t> </a:t>
                      </a:r>
                      <a:r>
                        <a:rPr lang="en-GB" sz="1000" u="none" strike="noStrike" dirty="0"/>
                        <a:t>World Vision, Food for the Hungry, Compassion </a:t>
                      </a:r>
                      <a:br>
                        <a:rPr lang="en-GB" sz="1000" u="none" strike="noStrike" dirty="0"/>
                      </a:br>
                      <a:r>
                        <a:rPr lang="en-GB" sz="1000" u="none" strike="noStrike" dirty="0"/>
                        <a:t>International, World Food Program, Impact Carbon, Blue Source, </a:t>
                      </a:r>
                      <a:r>
                        <a:rPr lang="en-GB" sz="1000" u="none" strike="noStrike" dirty="0" err="1"/>
                        <a:t>Envirofit</a:t>
                      </a:r>
                      <a:r>
                        <a:rPr lang="en-GB" sz="1000" u="none" strike="noStrike" dirty="0"/>
                        <a:t>, Fine Engineering, </a:t>
                      </a:r>
                      <a:r>
                        <a:rPr lang="en-GB" sz="1000" u="none" strike="noStrike" dirty="0" err="1"/>
                        <a:t>Chujio</a:t>
                      </a:r>
                      <a:r>
                        <a:rPr lang="en-GB" sz="1000" u="none" strike="noStrike" dirty="0"/>
                        <a:t> Ceramics</a:t>
                      </a:r>
                    </a:p>
                    <a:p>
                      <a:pPr marL="72000" algn="l" fontAlgn="b"/>
                      <a:r>
                        <a:rPr lang="en-GB" sz="1000" u="none" strike="noStrike" dirty="0"/>
                        <a:t> </a:t>
                      </a:r>
                    </a:p>
                    <a:p>
                      <a:pPr marL="72000" algn="l" fontAlgn="b"/>
                      <a:r>
                        <a:rPr lang="en-GB" sz="1000" u="none" strike="noStrike" dirty="0"/>
                        <a:t> </a:t>
                      </a:r>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smtClean="0"/>
                        <a:t>Large Scale (250,000+ stoves)</a:t>
                      </a:r>
                    </a:p>
                    <a:p>
                      <a:pPr marL="72000" algn="l" fontAlgn="b"/>
                      <a:r>
                        <a:rPr lang="en-GB" sz="1000" u="none" strike="noStrike" dirty="0" smtClean="0"/>
                        <a:t> </a:t>
                      </a:r>
                    </a:p>
                    <a:p>
                      <a:pPr marL="72000" algn="l" fontAlgn="b"/>
                      <a:r>
                        <a:rPr lang="en-GB" sz="1000" u="none" strike="noStrike" dirty="0" smtClean="0"/>
                        <a:t> </a:t>
                      </a:r>
                    </a:p>
                    <a:p>
                      <a:pPr marL="72000" algn="l" fontAlgn="b"/>
                      <a:r>
                        <a:rPr lang="en-GB" sz="1000" u="none" strike="noStrike" dirty="0" smtClean="0"/>
                        <a:t> </a:t>
                      </a:r>
                    </a:p>
                    <a:p>
                      <a:pPr marL="72000" algn="l" fontAlgn="b"/>
                      <a:r>
                        <a:rPr lang="en-GB" sz="1000" u="none" strike="noStrike" dirty="0" smtClean="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smtClean="0"/>
                        <a:t>Subsidized </a:t>
                      </a:r>
                      <a:r>
                        <a:rPr lang="en-GB" sz="1000" u="none" strike="noStrike" dirty="0"/>
                        <a:t>two tier, variable priced, open market perspective</a:t>
                      </a:r>
                      <a:r>
                        <a:rPr lang="en-GB" sz="1000" u="none" strike="noStrike" dirty="0" smtClean="0"/>
                        <a:t>.</a:t>
                      </a:r>
                    </a:p>
                    <a:p>
                      <a:pPr marL="72000" algn="l" fontAlgn="b"/>
                      <a:endParaRPr lang="en-GB" sz="1000" u="none" strike="noStrike" dirty="0"/>
                    </a:p>
                    <a:p>
                      <a:pPr marL="72000" algn="l" fontAlgn="b"/>
                      <a:r>
                        <a:rPr lang="en-GB" sz="1000" u="none" strike="noStrike" dirty="0"/>
                        <a:t>Commercial Tier 1 - Market defined pricing, Retail vendor network, Supported by direct sales </a:t>
                      </a:r>
                      <a:r>
                        <a:rPr lang="en-GB" sz="1000" u="none" strike="noStrike" dirty="0" smtClean="0"/>
                        <a:t>people.</a:t>
                      </a:r>
                    </a:p>
                    <a:p>
                      <a:pPr marL="72000" algn="l" fontAlgn="b"/>
                      <a:endParaRPr lang="en-GB" sz="1000" u="none" strike="noStrike" dirty="0"/>
                    </a:p>
                    <a:p>
                      <a:pPr marL="72000" algn="l" fontAlgn="b"/>
                      <a:r>
                        <a:rPr lang="en-GB" sz="1000" u="none" strike="noStrike" dirty="0"/>
                        <a:t>NGO Tier 2 - Subsidized pricing strategy, Sold via CBO, Supported by NGO</a:t>
                      </a:r>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a:t>Ongoing water boiling tests at manufacturing </a:t>
                      </a:r>
                      <a:r>
                        <a:rPr lang="en-GB" sz="1000" u="none" strike="noStrike" dirty="0" smtClean="0"/>
                        <a:t>facility</a:t>
                      </a:r>
                    </a:p>
                    <a:p>
                      <a:pPr marL="72000" algn="l" fontAlgn="b"/>
                      <a:endParaRPr lang="en-GB" sz="1000" u="none" strike="noStrike" dirty="0"/>
                    </a:p>
                    <a:p>
                      <a:pPr marL="72000" algn="l" fontAlgn="b"/>
                      <a:r>
                        <a:rPr lang="en-GB" sz="1000" b="1" u="none" strike="noStrike" dirty="0" smtClean="0"/>
                        <a:t>Most effective: </a:t>
                      </a:r>
                      <a:r>
                        <a:rPr lang="en-GB" sz="1000" u="none" strike="noStrike" dirty="0" smtClean="0"/>
                        <a:t>Quarterly </a:t>
                      </a:r>
                      <a:r>
                        <a:rPr lang="en-GB" sz="1000" u="none" strike="noStrike" dirty="0"/>
                        <a:t>monitoring of new project households and existing </a:t>
                      </a:r>
                      <a:r>
                        <a:rPr lang="en-GB" sz="1000" u="none" strike="noStrike" dirty="0" smtClean="0"/>
                        <a:t>customers</a:t>
                      </a:r>
                    </a:p>
                    <a:p>
                      <a:pPr marL="72000" algn="l" fontAlgn="b"/>
                      <a:endParaRPr lang="en-GB" sz="1000" u="none" strike="noStrike" dirty="0"/>
                    </a:p>
                    <a:p>
                      <a:pPr marL="72000" algn="l" fontAlgn="b"/>
                      <a:r>
                        <a:rPr lang="en-GB" sz="1000" b="1" u="none" strike="noStrike" dirty="0" smtClean="0"/>
                        <a:t>Most effective: </a:t>
                      </a:r>
                      <a:r>
                        <a:rPr lang="en-GB" sz="1000" u="none" strike="noStrike" dirty="0" smtClean="0"/>
                        <a:t>Annual </a:t>
                      </a:r>
                      <a:r>
                        <a:rPr lang="en-GB" sz="1000" u="none" strike="noStrike" dirty="0"/>
                        <a:t>follow up surveys of existing </a:t>
                      </a:r>
                      <a:r>
                        <a:rPr lang="en-GB" sz="1000" u="none" strike="noStrike" dirty="0" smtClean="0"/>
                        <a:t>users</a:t>
                      </a:r>
                    </a:p>
                    <a:p>
                      <a:pPr marL="72000" algn="l" fontAlgn="b"/>
                      <a:endParaRPr lang="en-GB" sz="1000" u="none" strike="noStrike" dirty="0"/>
                    </a:p>
                    <a:p>
                      <a:pPr marL="72000" algn="l" fontAlgn="b"/>
                      <a:r>
                        <a:rPr lang="en-GB" sz="1000" u="none" strike="noStrike" dirty="0"/>
                        <a:t>Biennial field testing to assess any changes to baseline. Reassessing performance of aging </a:t>
                      </a:r>
                      <a:r>
                        <a:rPr lang="en-GB" sz="1000" u="none" strike="noStrike" dirty="0" smtClean="0"/>
                        <a:t>stoves</a:t>
                      </a:r>
                    </a:p>
                    <a:p>
                      <a:pPr marL="72000" algn="l" fontAlgn="b"/>
                      <a:endParaRPr lang="en-GB" sz="1000" u="none" strike="noStrike" dirty="0"/>
                    </a:p>
                    <a:p>
                      <a:pPr marL="72000" algn="l" fontAlgn="b"/>
                      <a:r>
                        <a:rPr lang="en-GB" sz="1000" b="1" u="none" strike="noStrike" dirty="0" smtClean="0"/>
                        <a:t>Most effective: </a:t>
                      </a:r>
                      <a:r>
                        <a:rPr lang="en-GB" sz="1000" u="none" strike="noStrike" dirty="0" smtClean="0"/>
                        <a:t>Warranty </a:t>
                      </a:r>
                      <a:r>
                        <a:rPr lang="en-GB" sz="1000" u="none" strike="noStrike" dirty="0"/>
                        <a:t>system informs ongoing monitoring and allows for real-time </a:t>
                      </a:r>
                      <a:br>
                        <a:rPr lang="en-GB" sz="1000" u="none" strike="noStrike" dirty="0"/>
                      </a:br>
                      <a:r>
                        <a:rPr lang="en-GB" sz="1000" u="none" strike="noStrike" dirty="0"/>
                        <a:t>response to any stove usage or performance </a:t>
                      </a:r>
                      <a:r>
                        <a:rPr lang="en-GB" sz="1000" u="none" strike="noStrike" dirty="0" smtClean="0"/>
                        <a:t>issues.</a:t>
                      </a:r>
                    </a:p>
                    <a:p>
                      <a:pPr marL="72000" algn="l" fontAlgn="b"/>
                      <a:endParaRPr lang="en-GB" sz="1000" b="0" i="0" u="none" strike="noStrike" dirty="0">
                        <a:solidFill>
                          <a:srgbClr val="000000"/>
                        </a:solidFill>
                        <a:latin typeface="Calibri"/>
                      </a:endParaRPr>
                    </a:p>
                  </a:txBody>
                  <a:tcPr marL="5114" marR="5114" marT="5114" marB="0" anchor="b"/>
                </a:tc>
                <a:tc>
                  <a:txBody>
                    <a:bodyPr/>
                    <a:lstStyle/>
                    <a:p>
                      <a:pPr marL="72000" algn="l" fontAlgn="b"/>
                      <a:r>
                        <a:rPr lang="en-GB" sz="1000" u="none" strike="noStrike" dirty="0"/>
                        <a:t>High investment</a:t>
                      </a:r>
                    </a:p>
                    <a:p>
                      <a:pPr marL="72000" algn="l" fontAlgn="b"/>
                      <a:r>
                        <a:rPr lang="en-GB" sz="1000" u="none" strike="noStrike" dirty="0"/>
                        <a:t> </a:t>
                      </a:r>
                    </a:p>
                    <a:p>
                      <a:pPr marL="72000" algn="l" fontAlgn="b"/>
                      <a:r>
                        <a:rPr lang="en-GB" sz="1000" u="none" strike="noStrike" dirty="0"/>
                        <a:t> </a:t>
                      </a:r>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smtClean="0"/>
                        <a:t>Sold over 36,000 stoves</a:t>
                      </a:r>
                    </a:p>
                    <a:p>
                      <a:pPr marL="72000" algn="l" fontAlgn="b"/>
                      <a:endParaRPr lang="en-GB" sz="1000" u="none" strike="noStrike" dirty="0"/>
                    </a:p>
                    <a:p>
                      <a:pPr marL="72000" algn="l" fontAlgn="b"/>
                      <a:r>
                        <a:rPr lang="en-GB" sz="1000" u="none" strike="noStrike" dirty="0"/>
                        <a:t>Carbon </a:t>
                      </a:r>
                      <a:r>
                        <a:rPr lang="en-GB" sz="1000" u="none" strike="noStrike" dirty="0" smtClean="0"/>
                        <a:t>financing – Revenue subsidizes</a:t>
                      </a:r>
                      <a:r>
                        <a:rPr lang="en-GB" sz="1000" u="none" strike="noStrike" baseline="0" dirty="0" smtClean="0"/>
                        <a:t> the price of the stoves by around 25-30%</a:t>
                      </a:r>
                      <a:endParaRPr lang="en-GB" sz="1000" u="none" strike="noStrike" dirty="0"/>
                    </a:p>
                    <a:p>
                      <a:pPr marL="72000" algn="l" fontAlgn="b"/>
                      <a:r>
                        <a:rPr lang="en-GB" sz="1000" u="none" strike="noStrike" dirty="0"/>
                        <a:t> </a:t>
                      </a:r>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121</a:t>
            </a:fld>
            <a:endParaRPr lang="en-US"/>
          </a:p>
        </p:txBody>
      </p:sp>
    </p:spTree>
    <p:extLst>
      <p:ext uri="{BB962C8B-B14F-4D97-AF65-F5344CB8AC3E}">
        <p14:creationId xmlns:p14="http://schemas.microsoft.com/office/powerpoint/2010/main" val="3291657165"/>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ormAutofit/>
          </a:bodyPr>
          <a:lstStyle/>
          <a:p>
            <a:pPr algn="l"/>
            <a:r>
              <a:rPr lang="en-GB" sz="3200" dirty="0" smtClean="0"/>
              <a:t>Active Cook Stove and Fuel Stakeholders</a:t>
            </a:r>
            <a:endParaRPr lang="en-GB" sz="3200" dirty="0"/>
          </a:p>
        </p:txBody>
      </p:sp>
      <p:graphicFrame>
        <p:nvGraphicFramePr>
          <p:cNvPr id="4" name="Table 3"/>
          <p:cNvGraphicFramePr>
            <a:graphicFrameLocks noGrp="1"/>
          </p:cNvGraphicFramePr>
          <p:nvPr/>
        </p:nvGraphicFramePr>
        <p:xfrm>
          <a:off x="571470" y="1571613"/>
          <a:ext cx="7929618" cy="4357718"/>
        </p:xfrm>
        <a:graphic>
          <a:graphicData uri="http://schemas.openxmlformats.org/drawingml/2006/table">
            <a:tbl>
              <a:tblPr>
                <a:tableStyleId>{35758FB7-9AC5-4552-8A53-C91805E547FA}</a:tableStyleId>
              </a:tblPr>
              <a:tblGrid>
                <a:gridCol w="1321603"/>
                <a:gridCol w="1321603"/>
                <a:gridCol w="1321603"/>
                <a:gridCol w="1321603"/>
                <a:gridCol w="1321603"/>
                <a:gridCol w="1321603"/>
              </a:tblGrid>
              <a:tr h="601462">
                <a:tc>
                  <a:txBody>
                    <a:bodyPr/>
                    <a:lstStyle/>
                    <a:p>
                      <a:pPr algn="l" fontAlgn="b"/>
                      <a:r>
                        <a:rPr lang="en-GB" sz="1000" b="1" u="none" strike="noStrike" dirty="0"/>
                        <a:t>Client / Partners</a:t>
                      </a:r>
                      <a:endParaRPr lang="en-GB" sz="1000" b="1" i="0" u="none" strike="noStrike" dirty="0">
                        <a:solidFill>
                          <a:srgbClr val="000000"/>
                        </a:solidFill>
                        <a:latin typeface="Calibri"/>
                      </a:endParaRPr>
                    </a:p>
                  </a:txBody>
                  <a:tcPr marL="5114" marR="5114" marT="5114" marB="0" anchor="b"/>
                </a:tc>
                <a:tc>
                  <a:txBody>
                    <a:bodyPr/>
                    <a:lstStyle/>
                    <a:p>
                      <a:pPr algn="l" fontAlgn="b"/>
                      <a:r>
                        <a:rPr lang="en-GB" sz="1000" b="1" u="none" strike="noStrike" dirty="0"/>
                        <a:t>Scale</a:t>
                      </a:r>
                      <a:endParaRPr lang="en-GB" sz="1000" b="1" i="0" u="none" strike="noStrike" dirty="0">
                        <a:solidFill>
                          <a:srgbClr val="000000"/>
                        </a:solidFill>
                        <a:latin typeface="Calibri"/>
                      </a:endParaRPr>
                    </a:p>
                  </a:txBody>
                  <a:tcPr marL="5114" marR="5114" marT="5114" marB="0" anchor="b"/>
                </a:tc>
                <a:tc>
                  <a:txBody>
                    <a:bodyPr/>
                    <a:lstStyle/>
                    <a:p>
                      <a:pPr algn="l" fontAlgn="b"/>
                      <a:r>
                        <a:rPr lang="en-GB" sz="1000" b="1" u="none" strike="noStrike"/>
                        <a:t>Marketing Approach</a:t>
                      </a:r>
                      <a:endParaRPr lang="en-GB" sz="1000" b="1" i="0" u="none" strike="noStrike">
                        <a:solidFill>
                          <a:srgbClr val="000000"/>
                        </a:solidFill>
                        <a:latin typeface="Calibri"/>
                      </a:endParaRPr>
                    </a:p>
                  </a:txBody>
                  <a:tcPr marL="5114" marR="5114" marT="5114" marB="0" anchor="b"/>
                </a:tc>
                <a:tc>
                  <a:txBody>
                    <a:bodyPr/>
                    <a:lstStyle/>
                    <a:p>
                      <a:pPr algn="l" fontAlgn="b"/>
                      <a:r>
                        <a:rPr lang="en-GB" sz="1000" b="1" u="none" strike="noStrike"/>
                        <a:t>Monitoring Effectiveness of ICS</a:t>
                      </a:r>
                      <a:endParaRPr lang="en-GB" sz="1000" b="1" i="0" u="none" strike="noStrike">
                        <a:solidFill>
                          <a:srgbClr val="000000"/>
                        </a:solidFill>
                        <a:latin typeface="Calibri"/>
                      </a:endParaRPr>
                    </a:p>
                  </a:txBody>
                  <a:tcPr marL="5114" marR="5114" marT="5114" marB="0" anchor="b"/>
                </a:tc>
                <a:tc>
                  <a:txBody>
                    <a:bodyPr/>
                    <a:lstStyle/>
                    <a:p>
                      <a:pPr algn="l" fontAlgn="b"/>
                      <a:r>
                        <a:rPr lang="en-GB" sz="1000" b="1" u="none" strike="noStrike"/>
                        <a:t>Project Challenges</a:t>
                      </a:r>
                      <a:endParaRPr lang="en-GB" sz="1000" b="1" i="0" u="none" strike="noStrike">
                        <a:solidFill>
                          <a:srgbClr val="000000"/>
                        </a:solidFill>
                        <a:latin typeface="Calibri"/>
                      </a:endParaRPr>
                    </a:p>
                  </a:txBody>
                  <a:tcPr marL="5114" marR="5114" marT="5114" marB="0" anchor="b"/>
                </a:tc>
                <a:tc>
                  <a:txBody>
                    <a:bodyPr/>
                    <a:lstStyle/>
                    <a:p>
                      <a:pPr algn="l" fontAlgn="b"/>
                      <a:r>
                        <a:rPr lang="en-GB" sz="1000" b="1" u="none" strike="noStrike" dirty="0"/>
                        <a:t> Project Success</a:t>
                      </a:r>
                      <a:endParaRPr lang="en-GB" sz="1000" b="1" i="0" u="none" strike="noStrike" dirty="0">
                        <a:solidFill>
                          <a:srgbClr val="000000"/>
                        </a:solidFill>
                        <a:latin typeface="Calibri"/>
                      </a:endParaRPr>
                    </a:p>
                  </a:txBody>
                  <a:tcPr marL="5114" marR="5114" marT="5114" marB="0" anchor="b"/>
                </a:tc>
              </a:tr>
              <a:tr h="3756256">
                <a:tc>
                  <a:txBody>
                    <a:bodyPr/>
                    <a:lstStyle/>
                    <a:p>
                      <a:pPr marL="72000" algn="l" fontAlgn="b"/>
                      <a:r>
                        <a:rPr lang="en-GB" sz="1000" u="none" strike="noStrike" dirty="0"/>
                        <a:t>co2balance</a:t>
                      </a:r>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smtClean="0"/>
                        <a:t>Micro scale – 2000+ stoves</a:t>
                      </a:r>
                    </a:p>
                    <a:p>
                      <a:pPr marL="72000" algn="l" fontAlgn="b"/>
                      <a:endParaRPr lang="en-GB" sz="1000" u="none" strike="noStrike" dirty="0" smtClean="0"/>
                    </a:p>
                    <a:p>
                      <a:pPr marL="72000" algn="l" fontAlgn="b"/>
                      <a:r>
                        <a:rPr lang="en-GB" sz="1000" u="none" strike="noStrike" dirty="0" smtClean="0"/>
                        <a:t>Small Scale – 15,</a:t>
                      </a:r>
                      <a:r>
                        <a:rPr lang="en-GB" sz="1000" u="none" strike="noStrike" baseline="0" dirty="0" smtClean="0"/>
                        <a:t> 000+ stoves</a:t>
                      </a:r>
                    </a:p>
                    <a:p>
                      <a:pPr marL="72000" algn="l" fontAlgn="b"/>
                      <a:endParaRPr lang="en-GB" sz="1000" u="none" strike="noStrike" dirty="0" smtClean="0"/>
                    </a:p>
                    <a:p>
                      <a:pPr marL="72000" algn="l" fontAlgn="b"/>
                      <a:r>
                        <a:rPr lang="en-GB" sz="1000" u="none" strike="noStrike" dirty="0" smtClean="0"/>
                        <a:t>Large Scale   &gt; 15,000+</a:t>
                      </a:r>
                      <a:endParaRPr lang="en-GB" sz="1000" u="none" strike="noStrike" dirty="0"/>
                    </a:p>
                    <a:p>
                      <a:pPr marL="72000" algn="l" fontAlgn="b"/>
                      <a:r>
                        <a:rPr lang="en-GB" sz="1000" u="none" strike="noStrike" dirty="0" smtClean="0"/>
                        <a:t>stoves</a:t>
                      </a:r>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a:t>Stakeholder meeting before product dissemination to engage local communities in the project </a:t>
                      </a:r>
                      <a:r>
                        <a:rPr lang="en-GB" sz="1000" u="none" strike="noStrike" dirty="0" smtClean="0"/>
                        <a:t>process.</a:t>
                      </a:r>
                    </a:p>
                    <a:p>
                      <a:pPr marL="72000" algn="l" fontAlgn="b"/>
                      <a:endParaRPr lang="en-GB" sz="1000" u="none" strike="noStrike" dirty="0"/>
                    </a:p>
                    <a:p>
                      <a:pPr marL="72000" algn="l" fontAlgn="b"/>
                      <a:r>
                        <a:rPr lang="en-GB" sz="1000" u="none" strike="noStrike" dirty="0"/>
                        <a:t>Trusted community based organisations aid in marketing of </a:t>
                      </a:r>
                      <a:r>
                        <a:rPr lang="en-GB" sz="1000" u="none" strike="noStrike" dirty="0" smtClean="0"/>
                        <a:t>stoves.</a:t>
                      </a:r>
                    </a:p>
                    <a:p>
                      <a:pPr marL="72000" algn="l" fontAlgn="b"/>
                      <a:endParaRPr lang="en-GB" sz="1000" u="none" strike="noStrike" dirty="0"/>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b="1" u="none" strike="noStrike" dirty="0" smtClean="0"/>
                        <a:t>Most effective: </a:t>
                      </a:r>
                      <a:r>
                        <a:rPr lang="en-GB" sz="1000" u="none" strike="noStrike" dirty="0" smtClean="0"/>
                        <a:t>ICS </a:t>
                      </a:r>
                      <a:r>
                        <a:rPr lang="en-GB" sz="1000" u="none" strike="noStrike" dirty="0"/>
                        <a:t>quarterly monitoring - All damaged stoves replaced, stakeholders are </a:t>
                      </a:r>
                      <a:r>
                        <a:rPr lang="en-GB" sz="1000" u="none" strike="noStrike" dirty="0" smtClean="0"/>
                        <a:t>interviewed</a:t>
                      </a:r>
                      <a:r>
                        <a:rPr lang="en-GB" sz="1000" u="none" strike="noStrike" baseline="0" dirty="0" smtClean="0"/>
                        <a:t> to ensure they are happy with </a:t>
                      </a:r>
                      <a:r>
                        <a:rPr lang="en-GB" sz="1000" u="none" strike="noStrike" dirty="0" smtClean="0"/>
                        <a:t>their </a:t>
                      </a:r>
                      <a:r>
                        <a:rPr lang="en-GB" sz="1000" u="none" strike="noStrike" dirty="0"/>
                        <a:t>stove's </a:t>
                      </a:r>
                      <a:r>
                        <a:rPr lang="en-GB" sz="1000" u="none" strike="noStrike" dirty="0" smtClean="0"/>
                        <a:t>functionality</a:t>
                      </a:r>
                    </a:p>
                    <a:p>
                      <a:pPr marL="72000" algn="l" fontAlgn="b"/>
                      <a:endParaRPr lang="en-GB" sz="1000" u="none" strike="noStrike" dirty="0"/>
                    </a:p>
                    <a:p>
                      <a:pPr marL="72000" algn="l" fontAlgn="b"/>
                      <a:r>
                        <a:rPr lang="en-GB" sz="1000" u="none" strike="noStrike" dirty="0"/>
                        <a:t>Sustainable development indicators - Quarterly Monitoring of all </a:t>
                      </a:r>
                      <a:r>
                        <a:rPr lang="en-GB" sz="1000" u="none" strike="noStrike" dirty="0" smtClean="0"/>
                        <a:t>indicators.</a:t>
                      </a:r>
                    </a:p>
                    <a:p>
                      <a:pPr marL="72000" algn="l" fontAlgn="b"/>
                      <a:endParaRPr lang="en-GB" sz="1000" u="none" strike="noStrike" dirty="0" smtClean="0"/>
                    </a:p>
                    <a:p>
                      <a:pPr marL="72000" algn="l" fontAlgn="b"/>
                      <a:r>
                        <a:rPr lang="en-GB" sz="1000" b="1" u="none" strike="noStrike" dirty="0" smtClean="0"/>
                        <a:t>Most effective: </a:t>
                      </a:r>
                      <a:r>
                        <a:rPr lang="en-GB" sz="1000" u="none" strike="noStrike" dirty="0" smtClean="0"/>
                        <a:t>Biennial monitoring of stove use</a:t>
                      </a:r>
                    </a:p>
                    <a:p>
                      <a:pPr marL="72000" algn="l" fontAlgn="b"/>
                      <a:endParaRPr lang="en-GB" sz="1000" u="none" strike="noStrike" dirty="0" smtClean="0"/>
                    </a:p>
                    <a:p>
                      <a:pPr marL="72000" algn="l" fontAlgn="b"/>
                      <a:endParaRPr lang="en-GB" sz="1000" u="none" strike="noStrike" dirty="0"/>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a:t>Ongoing investment for new projects</a:t>
                      </a:r>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a:t>Distributing networks </a:t>
                      </a:r>
                      <a:r>
                        <a:rPr lang="en-GB" sz="1000" u="none" strike="noStrike" dirty="0" smtClean="0"/>
                        <a:t>established.</a:t>
                      </a:r>
                    </a:p>
                    <a:p>
                      <a:pPr marL="72000" algn="l" fontAlgn="b"/>
                      <a:endParaRPr lang="en-GB" sz="1000" u="none" strike="noStrike" dirty="0" smtClean="0"/>
                    </a:p>
                    <a:p>
                      <a:pPr marL="72000" algn="l" fontAlgn="b"/>
                      <a:endParaRPr lang="en-GB" sz="1000" u="none" strike="noStrike" dirty="0"/>
                    </a:p>
                    <a:p>
                      <a:pPr marL="72000" algn="l" fontAlgn="b"/>
                      <a:r>
                        <a:rPr lang="en-GB" sz="1000" u="none" strike="noStrike" dirty="0"/>
                        <a:t>Effective monitoring procedure for damaged </a:t>
                      </a:r>
                      <a:r>
                        <a:rPr lang="en-GB" sz="1000" u="none" strike="noStrike" dirty="0" smtClean="0"/>
                        <a:t>stoves.</a:t>
                      </a:r>
                    </a:p>
                    <a:p>
                      <a:pPr marL="72000" algn="l" fontAlgn="b"/>
                      <a:endParaRPr lang="en-GB" sz="1000" u="none" strike="noStrike" dirty="0" smtClean="0"/>
                    </a:p>
                    <a:p>
                      <a:pPr marL="72000" algn="l" fontAlgn="b"/>
                      <a:endParaRPr lang="en-GB" sz="1000" u="none" strike="noStrike" dirty="0"/>
                    </a:p>
                    <a:p>
                      <a:pPr marL="72000" algn="l" fontAlgn="b"/>
                      <a:r>
                        <a:rPr lang="en-GB" sz="1000" u="none" strike="noStrike" dirty="0"/>
                        <a:t>Groups have been trained with installation skills and are marketing stoves as an income generating activity.</a:t>
                      </a:r>
                      <a:endParaRPr lang="en-GB" sz="1000" b="0" i="0" u="none" strike="noStrike" dirty="0">
                        <a:solidFill>
                          <a:srgbClr val="000000"/>
                        </a:solidFill>
                        <a:latin typeface="Calibri"/>
                      </a:endParaRPr>
                    </a:p>
                  </a:txBody>
                  <a:tcPr marL="5114" marR="5114" marT="5114"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122</a:t>
            </a:fld>
            <a:endParaRPr lang="en-US"/>
          </a:p>
        </p:txBody>
      </p:sp>
    </p:spTree>
    <p:extLst>
      <p:ext uri="{BB962C8B-B14F-4D97-AF65-F5344CB8AC3E}">
        <p14:creationId xmlns:p14="http://schemas.microsoft.com/office/powerpoint/2010/main" val="41473923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Active cook stove and fuel stakeholders</a:t>
            </a:r>
            <a:endParaRPr lang="en-GB" sz="3200" dirty="0"/>
          </a:p>
        </p:txBody>
      </p:sp>
      <p:graphicFrame>
        <p:nvGraphicFramePr>
          <p:cNvPr id="4" name="Table 3"/>
          <p:cNvGraphicFramePr>
            <a:graphicFrameLocks noGrp="1"/>
          </p:cNvGraphicFramePr>
          <p:nvPr/>
        </p:nvGraphicFramePr>
        <p:xfrm>
          <a:off x="357158" y="1571612"/>
          <a:ext cx="8358246" cy="4572031"/>
        </p:xfrm>
        <a:graphic>
          <a:graphicData uri="http://schemas.openxmlformats.org/drawingml/2006/table">
            <a:tbl>
              <a:tblPr>
                <a:tableStyleId>{35758FB7-9AC5-4552-8A53-C91805E547FA}</a:tableStyleId>
              </a:tblPr>
              <a:tblGrid>
                <a:gridCol w="1393041"/>
                <a:gridCol w="1393041"/>
                <a:gridCol w="1393041"/>
                <a:gridCol w="1393041"/>
                <a:gridCol w="1393041"/>
                <a:gridCol w="1393041"/>
              </a:tblGrid>
              <a:tr h="714380">
                <a:tc>
                  <a:txBody>
                    <a:bodyPr/>
                    <a:lstStyle/>
                    <a:p>
                      <a:pPr algn="l" fontAlgn="b"/>
                      <a:r>
                        <a:rPr lang="en-GB" sz="1000" b="1" u="none" strike="noStrike" dirty="0"/>
                        <a:t>Client / Partners</a:t>
                      </a:r>
                      <a:endParaRPr lang="en-GB" sz="1000" b="1" i="0" u="none" strike="noStrike" dirty="0">
                        <a:solidFill>
                          <a:srgbClr val="000000"/>
                        </a:solidFill>
                        <a:latin typeface="Calibri"/>
                      </a:endParaRPr>
                    </a:p>
                  </a:txBody>
                  <a:tcPr marL="5114" marR="5114" marT="5114" marB="0" anchor="b"/>
                </a:tc>
                <a:tc>
                  <a:txBody>
                    <a:bodyPr/>
                    <a:lstStyle/>
                    <a:p>
                      <a:pPr algn="l" fontAlgn="b"/>
                      <a:r>
                        <a:rPr lang="en-GB" sz="1000" b="1" u="none" strike="noStrike" dirty="0"/>
                        <a:t>Scale</a:t>
                      </a:r>
                      <a:endParaRPr lang="en-GB" sz="1000" b="1" i="0" u="none" strike="noStrike" dirty="0">
                        <a:solidFill>
                          <a:srgbClr val="000000"/>
                        </a:solidFill>
                        <a:latin typeface="Calibri"/>
                      </a:endParaRPr>
                    </a:p>
                  </a:txBody>
                  <a:tcPr marL="5114" marR="5114" marT="5114" marB="0" anchor="b"/>
                </a:tc>
                <a:tc>
                  <a:txBody>
                    <a:bodyPr/>
                    <a:lstStyle/>
                    <a:p>
                      <a:pPr algn="l" fontAlgn="b"/>
                      <a:r>
                        <a:rPr lang="en-GB" sz="1000" b="1" u="none" strike="noStrike"/>
                        <a:t>Marketing Approach</a:t>
                      </a:r>
                      <a:endParaRPr lang="en-GB" sz="1000" b="1" i="0" u="none" strike="noStrike">
                        <a:solidFill>
                          <a:srgbClr val="000000"/>
                        </a:solidFill>
                        <a:latin typeface="Calibri"/>
                      </a:endParaRPr>
                    </a:p>
                  </a:txBody>
                  <a:tcPr marL="5114" marR="5114" marT="5114" marB="0" anchor="b"/>
                </a:tc>
                <a:tc>
                  <a:txBody>
                    <a:bodyPr/>
                    <a:lstStyle/>
                    <a:p>
                      <a:pPr algn="l" fontAlgn="b"/>
                      <a:r>
                        <a:rPr lang="en-GB" sz="1000" b="1" u="none" strike="noStrike"/>
                        <a:t>Monitoring Effectiveness of ICS</a:t>
                      </a:r>
                      <a:endParaRPr lang="en-GB" sz="1000" b="1" i="0" u="none" strike="noStrike">
                        <a:solidFill>
                          <a:srgbClr val="000000"/>
                        </a:solidFill>
                        <a:latin typeface="Calibri"/>
                      </a:endParaRPr>
                    </a:p>
                  </a:txBody>
                  <a:tcPr marL="5114" marR="5114" marT="5114" marB="0" anchor="b"/>
                </a:tc>
                <a:tc>
                  <a:txBody>
                    <a:bodyPr/>
                    <a:lstStyle/>
                    <a:p>
                      <a:pPr algn="l" fontAlgn="b"/>
                      <a:r>
                        <a:rPr lang="en-GB" sz="1000" b="1" u="none" strike="noStrike"/>
                        <a:t>Project Challenges</a:t>
                      </a:r>
                      <a:endParaRPr lang="en-GB" sz="1000" b="1" i="0" u="none" strike="noStrike">
                        <a:solidFill>
                          <a:srgbClr val="000000"/>
                        </a:solidFill>
                        <a:latin typeface="Calibri"/>
                      </a:endParaRPr>
                    </a:p>
                  </a:txBody>
                  <a:tcPr marL="5114" marR="5114" marT="5114" marB="0" anchor="b"/>
                </a:tc>
                <a:tc>
                  <a:txBody>
                    <a:bodyPr/>
                    <a:lstStyle/>
                    <a:p>
                      <a:pPr algn="l" fontAlgn="b"/>
                      <a:r>
                        <a:rPr lang="en-GB" sz="1000" b="1" u="none" strike="noStrike" dirty="0"/>
                        <a:t> Project Success</a:t>
                      </a:r>
                      <a:endParaRPr lang="en-GB" sz="1000" b="1" i="0" u="none" strike="noStrike" dirty="0">
                        <a:solidFill>
                          <a:srgbClr val="000000"/>
                        </a:solidFill>
                        <a:latin typeface="Calibri"/>
                      </a:endParaRPr>
                    </a:p>
                  </a:txBody>
                  <a:tcPr marL="5114" marR="5114" marT="5114" marB="0" anchor="b"/>
                </a:tc>
              </a:tr>
              <a:tr h="3857651">
                <a:tc>
                  <a:txBody>
                    <a:bodyPr/>
                    <a:lstStyle/>
                    <a:p>
                      <a:pPr marL="72000" algn="l" fontAlgn="b"/>
                      <a:r>
                        <a:rPr lang="en-GB" sz="1000" u="none" strike="noStrike" dirty="0"/>
                        <a:t>HIVOS </a:t>
                      </a:r>
                      <a:r>
                        <a:rPr lang="en-GB" sz="1000" u="none" strike="noStrike" baseline="0" dirty="0" smtClean="0"/>
                        <a:t> / </a:t>
                      </a:r>
                      <a:r>
                        <a:rPr lang="en-GB" sz="1000" u="none" strike="noStrike" dirty="0" smtClean="0"/>
                        <a:t>SCODE</a:t>
                      </a:r>
                      <a:endParaRPr lang="en-GB" sz="1000" u="none" strike="noStrike" dirty="0"/>
                    </a:p>
                    <a:p>
                      <a:pPr marL="72000" algn="l" fontAlgn="b"/>
                      <a:r>
                        <a:rPr lang="en-GB" sz="1000" u="none" strike="noStrike" dirty="0"/>
                        <a:t> </a:t>
                      </a:r>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a:t>Large scale</a:t>
                      </a:r>
                    </a:p>
                    <a:p>
                      <a:pPr marL="72000" algn="l" fontAlgn="b"/>
                      <a:r>
                        <a:rPr lang="en-GB" sz="1000" u="none" strike="noStrike" dirty="0"/>
                        <a:t> </a:t>
                      </a:r>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a:t>Awareness campaigns directed at </a:t>
                      </a:r>
                      <a:r>
                        <a:rPr lang="en-GB" sz="1000" u="none" strike="noStrike" dirty="0" smtClean="0"/>
                        <a:t>low income target </a:t>
                      </a:r>
                      <a:r>
                        <a:rPr lang="en-GB" sz="1000" u="none" strike="noStrike" dirty="0"/>
                        <a:t>groups to inform them about benefits and availability of ICS and </a:t>
                      </a:r>
                      <a:r>
                        <a:rPr lang="en-GB" sz="1000" u="none" strike="noStrike" dirty="0" smtClean="0"/>
                        <a:t>fuel wood production.</a:t>
                      </a:r>
                    </a:p>
                    <a:p>
                      <a:pPr marL="72000" algn="l" fontAlgn="b"/>
                      <a:r>
                        <a:rPr lang="en-GB" sz="1000" u="none" strike="noStrike" dirty="0"/>
                        <a:t/>
                      </a:r>
                      <a:br>
                        <a:rPr lang="en-GB" sz="1000" u="none" strike="noStrike" dirty="0"/>
                      </a:br>
                      <a:endParaRPr lang="en-GB" sz="1000" u="none" strike="noStrike" dirty="0"/>
                    </a:p>
                    <a:p>
                      <a:pPr marL="72000" algn="l" fontAlgn="b"/>
                      <a:r>
                        <a:rPr lang="en-GB" sz="1000" u="none" strike="noStrike" dirty="0"/>
                        <a:t>Targeting rural women through women's groups to effectively participate in the project both as entrepreneurs and </a:t>
                      </a:r>
                      <a:r>
                        <a:rPr lang="en-GB" sz="1000" u="none" strike="noStrike" dirty="0" smtClean="0"/>
                        <a:t>beneficiaries.</a:t>
                      </a:r>
                      <a:endParaRPr lang="en-GB" sz="1000" u="none" strike="noStrike" dirty="0"/>
                    </a:p>
                    <a:p>
                      <a:pPr marL="72000" algn="l" fontAlgn="b"/>
                      <a:r>
                        <a:rPr lang="en-GB" sz="1000" u="none" strike="noStrike" dirty="0"/>
                        <a:t> </a:t>
                      </a:r>
                      <a:endParaRPr lang="en-GB" sz="1000" b="0" i="0" u="none" strike="noStrike" dirty="0">
                        <a:solidFill>
                          <a:srgbClr val="3D3A3A"/>
                        </a:solidFill>
                        <a:latin typeface="Inherit"/>
                      </a:endParaRPr>
                    </a:p>
                  </a:txBody>
                  <a:tcPr marL="5114" marR="5114" marT="5114" marB="0" anchor="ctr"/>
                </a:tc>
                <a:tc>
                  <a:txBody>
                    <a:bodyPr/>
                    <a:lstStyle/>
                    <a:p>
                      <a:pPr marL="72000" algn="l" fontAlgn="b"/>
                      <a:r>
                        <a:rPr lang="en-GB" sz="1000" u="none" strike="noStrike" dirty="0" smtClean="0"/>
                        <a:t>Use of gender responsive approach in the implementation, monitoring and evaluating stages along the project</a:t>
                      </a:r>
                      <a:endParaRPr lang="en-GB" sz="1000" u="none" strike="noStrike" dirty="0"/>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a:t>Difficult to develop local fuel wood supply in fuel scarce areas. </a:t>
                      </a:r>
                    </a:p>
                    <a:p>
                      <a:pPr marL="72000" algn="l" fontAlgn="b"/>
                      <a:r>
                        <a:rPr lang="en-GB" sz="1000" u="none" strike="noStrike" dirty="0"/>
                        <a:t> </a:t>
                      </a:r>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a:txBody>
                    <a:bodyPr/>
                    <a:lstStyle/>
                    <a:p>
                      <a:pPr marL="72000" algn="l" fontAlgn="b"/>
                      <a:r>
                        <a:rPr lang="en-GB" sz="1000" u="none" strike="noStrike" dirty="0"/>
                        <a:t>Technical support to entrepreneurs </a:t>
                      </a:r>
                      <a:r>
                        <a:rPr lang="en-GB" sz="1000" u="none" strike="noStrike" dirty="0" smtClean="0"/>
                        <a:t> in installing </a:t>
                      </a:r>
                      <a:r>
                        <a:rPr lang="en-GB" sz="1000" u="none" strike="noStrike" dirty="0"/>
                        <a:t>ICS and planting trees at </a:t>
                      </a:r>
                      <a:r>
                        <a:rPr lang="en-GB" sz="1000" u="none" strike="noStrike" dirty="0" smtClean="0"/>
                        <a:t>buyer’s place.</a:t>
                      </a:r>
                    </a:p>
                    <a:p>
                      <a:pPr marL="72000" algn="l" fontAlgn="b"/>
                      <a:endParaRPr lang="en-GB" sz="1000" u="none" strike="noStrike" dirty="0"/>
                    </a:p>
                    <a:p>
                      <a:pPr marL="72000" algn="l" fontAlgn="b"/>
                      <a:r>
                        <a:rPr lang="en-GB" sz="1000" u="none" strike="noStrike" dirty="0"/>
                        <a:t>Training buyers on operation and maintenance of </a:t>
                      </a:r>
                      <a:r>
                        <a:rPr lang="en-GB" sz="1000" u="none" strike="noStrike" dirty="0" smtClean="0"/>
                        <a:t>ICS.</a:t>
                      </a:r>
                    </a:p>
                    <a:p>
                      <a:pPr marL="72000" algn="l" fontAlgn="b"/>
                      <a:r>
                        <a:rPr lang="en-GB" sz="1000" u="none" strike="noStrike" dirty="0" smtClean="0"/>
                        <a:t>Training </a:t>
                      </a:r>
                      <a:r>
                        <a:rPr lang="en-GB" sz="1000" u="none" strike="noStrike" dirty="0"/>
                        <a:t>households and institutions on production, management and utilization of trees for </a:t>
                      </a:r>
                      <a:r>
                        <a:rPr lang="en-GB" sz="1000" u="none" strike="noStrike" dirty="0" smtClean="0"/>
                        <a:t>fuel wood production.</a:t>
                      </a:r>
                    </a:p>
                    <a:p>
                      <a:pPr marL="72000" algn="l" fontAlgn="b"/>
                      <a:endParaRPr lang="en-GB" sz="1000" u="none" strike="noStrike" dirty="0"/>
                    </a:p>
                    <a:p>
                      <a:pPr marL="72000" algn="l" fontAlgn="b"/>
                      <a:r>
                        <a:rPr lang="en-GB" sz="1000" u="none" strike="noStrike" dirty="0"/>
                        <a:t>Sharing information and knowledge on ICS, </a:t>
                      </a:r>
                      <a:r>
                        <a:rPr lang="en-GB" sz="1000" u="none" strike="noStrike" dirty="0" smtClean="0"/>
                        <a:t>fuel wood </a:t>
                      </a:r>
                      <a:r>
                        <a:rPr lang="en-GB" sz="1000" u="none" strike="noStrike" dirty="0"/>
                        <a:t>and gender related </a:t>
                      </a:r>
                      <a:r>
                        <a:rPr lang="en-GB" sz="1000" u="none" strike="noStrike" dirty="0" smtClean="0"/>
                        <a:t>issues.</a:t>
                      </a:r>
                      <a:endParaRPr lang="en-GB" sz="1000" b="0" i="0" u="none" strike="noStrike" dirty="0">
                        <a:solidFill>
                          <a:srgbClr val="000000"/>
                        </a:solidFill>
                        <a:latin typeface="Calibri"/>
                      </a:endParaRPr>
                    </a:p>
                  </a:txBody>
                  <a:tcPr marL="5114" marR="5114" marT="5114"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123</a:t>
            </a:fld>
            <a:endParaRPr lang="en-US"/>
          </a:p>
        </p:txBody>
      </p:sp>
    </p:spTree>
    <p:extLst>
      <p:ext uri="{BB962C8B-B14F-4D97-AF65-F5344CB8AC3E}">
        <p14:creationId xmlns:p14="http://schemas.microsoft.com/office/powerpoint/2010/main" val="20209196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Active cook stove and fuel stakeholders</a:t>
            </a:r>
            <a:endParaRPr lang="en-GB" sz="3200" dirty="0"/>
          </a:p>
        </p:txBody>
      </p:sp>
      <p:graphicFrame>
        <p:nvGraphicFramePr>
          <p:cNvPr id="4" name="Table 3"/>
          <p:cNvGraphicFramePr>
            <a:graphicFrameLocks noGrp="1"/>
          </p:cNvGraphicFramePr>
          <p:nvPr/>
        </p:nvGraphicFramePr>
        <p:xfrm>
          <a:off x="609600" y="1219200"/>
          <a:ext cx="7786744" cy="4714908"/>
        </p:xfrm>
        <a:graphic>
          <a:graphicData uri="http://schemas.openxmlformats.org/drawingml/2006/table">
            <a:tbl>
              <a:tblPr>
                <a:tableStyleId>{35758FB7-9AC5-4552-8A53-C91805E547FA}</a:tableStyleId>
              </a:tblPr>
              <a:tblGrid>
                <a:gridCol w="1946686"/>
                <a:gridCol w="1946686"/>
                <a:gridCol w="1946686"/>
                <a:gridCol w="1946686"/>
              </a:tblGrid>
              <a:tr h="785818">
                <a:tc>
                  <a:txBody>
                    <a:bodyPr/>
                    <a:lstStyle/>
                    <a:p>
                      <a:pPr algn="l" fontAlgn="b"/>
                      <a:r>
                        <a:rPr lang="en-GB" sz="1000" b="1" u="none" strike="noStrike" dirty="0"/>
                        <a:t>Client / Partners</a:t>
                      </a:r>
                      <a:endParaRPr lang="en-GB" sz="1000" b="1" i="0" u="none" strike="noStrike" dirty="0">
                        <a:solidFill>
                          <a:srgbClr val="000000"/>
                        </a:solidFill>
                        <a:latin typeface="Calibri"/>
                      </a:endParaRPr>
                    </a:p>
                  </a:txBody>
                  <a:tcPr marL="5114" marR="5114" marT="5114" marB="0" anchor="b"/>
                </a:tc>
                <a:tc>
                  <a:txBody>
                    <a:bodyPr/>
                    <a:lstStyle/>
                    <a:p>
                      <a:pPr algn="l" fontAlgn="b"/>
                      <a:r>
                        <a:rPr lang="en-GB" sz="1000" b="1" u="none" strike="noStrike" dirty="0"/>
                        <a:t>Scale</a:t>
                      </a:r>
                      <a:endParaRPr lang="en-GB" sz="1000" b="1" i="0" u="none" strike="noStrike" dirty="0">
                        <a:solidFill>
                          <a:srgbClr val="000000"/>
                        </a:solidFill>
                        <a:latin typeface="Calibri"/>
                      </a:endParaRPr>
                    </a:p>
                  </a:txBody>
                  <a:tcPr marL="5114" marR="5114" marT="5114" marB="0" anchor="b"/>
                </a:tc>
                <a:tc>
                  <a:txBody>
                    <a:bodyPr/>
                    <a:lstStyle/>
                    <a:p>
                      <a:pPr algn="l" fontAlgn="b"/>
                      <a:r>
                        <a:rPr lang="en-GB" sz="1000" b="1" u="none" strike="noStrike" dirty="0" smtClean="0"/>
                        <a:t>Challenges</a:t>
                      </a:r>
                      <a:endParaRPr lang="en-GB" sz="1000" b="1" i="0" u="none" strike="noStrike" dirty="0">
                        <a:solidFill>
                          <a:srgbClr val="000000"/>
                        </a:solidFill>
                        <a:latin typeface="Calibri"/>
                      </a:endParaRPr>
                    </a:p>
                  </a:txBody>
                  <a:tcPr marL="5114" marR="5114" marT="5114" marB="0" anchor="b"/>
                </a:tc>
                <a:tc>
                  <a:txBody>
                    <a:bodyPr/>
                    <a:lstStyle/>
                    <a:p>
                      <a:pPr algn="l" fontAlgn="b"/>
                      <a:r>
                        <a:rPr lang="en-GB" sz="1000" b="1" u="none" strike="noStrike" dirty="0"/>
                        <a:t> Project Success</a:t>
                      </a:r>
                      <a:endParaRPr lang="en-GB" sz="1000" b="1" i="0" u="none" strike="noStrike" dirty="0">
                        <a:solidFill>
                          <a:srgbClr val="000000"/>
                        </a:solidFill>
                        <a:latin typeface="Calibri"/>
                      </a:endParaRPr>
                    </a:p>
                  </a:txBody>
                  <a:tcPr marL="5114" marR="5114" marT="5114" marB="0" anchor="b"/>
                </a:tc>
              </a:tr>
              <a:tr h="785818">
                <a:tc>
                  <a:txBody>
                    <a:bodyPr/>
                    <a:lstStyle/>
                    <a:p>
                      <a:pPr marL="72000" algn="l" fontAlgn="b"/>
                      <a:r>
                        <a:rPr lang="en-GB" sz="1000" u="none" strike="noStrike" dirty="0" smtClean="0"/>
                        <a:t>Major LPG suppliers</a:t>
                      </a:r>
                      <a:endParaRPr lang="en-GB" sz="1000" b="0" i="1" u="none" strike="noStrike" dirty="0">
                        <a:solidFill>
                          <a:srgbClr val="000000"/>
                        </a:solidFill>
                        <a:latin typeface="Calibri"/>
                      </a:endParaRPr>
                    </a:p>
                  </a:txBody>
                  <a:tcPr marL="5114" marR="5114" marT="5114" marB="0" anchor="b"/>
                </a:tc>
                <a:tc>
                  <a:txBody>
                    <a:bodyPr/>
                    <a:lstStyle/>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b"/>
                </a:tc>
                <a:tc rowSpan="5">
                  <a:txBody>
                    <a:bodyPr/>
                    <a:lstStyle/>
                    <a:p>
                      <a:pPr marL="72000" algn="l" fontAlgn="b"/>
                      <a:r>
                        <a:rPr lang="en-GB" sz="1000" u="none" strike="noStrike" dirty="0"/>
                        <a:t> </a:t>
                      </a:r>
                      <a:r>
                        <a:rPr lang="en-GB" sz="1000" u="none" strike="noStrike" dirty="0" smtClean="0"/>
                        <a:t>Shifting LPG prices</a:t>
                      </a:r>
                    </a:p>
                    <a:p>
                      <a:pPr marL="72000" algn="l" fontAlgn="b"/>
                      <a:endParaRPr lang="en-GB" sz="1000" u="none" strike="noStrike" dirty="0" smtClean="0"/>
                    </a:p>
                    <a:p>
                      <a:pPr marL="72000" algn="l" fontAlgn="b"/>
                      <a:r>
                        <a:rPr lang="en-GB" sz="1000" u="none" strike="noStrike" dirty="0" smtClean="0"/>
                        <a:t>Rising import costs and weaker domestic currency</a:t>
                      </a:r>
                    </a:p>
                    <a:p>
                      <a:pPr marL="72000" algn="l" fontAlgn="b"/>
                      <a:endParaRPr lang="en-GB" sz="1000" u="none" strike="noStrike" dirty="0" smtClean="0"/>
                    </a:p>
                    <a:p>
                      <a:pPr marL="72000" algn="l" fontAlgn="b"/>
                      <a:r>
                        <a:rPr lang="en-GB" sz="1000" u="none" strike="noStrike" dirty="0" smtClean="0"/>
                        <a:t>Inaccessibility</a:t>
                      </a:r>
                      <a:r>
                        <a:rPr lang="en-GB" sz="1000" u="none" strike="noStrike" baseline="0" dirty="0" smtClean="0"/>
                        <a:t> to rural communities </a:t>
                      </a:r>
                    </a:p>
                    <a:p>
                      <a:pPr marL="72000" algn="l" fontAlgn="b"/>
                      <a:endParaRPr lang="en-GB" sz="1000" u="none" strike="noStrike" dirty="0" smtClean="0"/>
                    </a:p>
                    <a:p>
                      <a:pPr marL="72000" algn="l" fontAlgn="b"/>
                      <a:endParaRPr lang="en-GB" sz="1000" u="none" strike="noStrike" dirty="0"/>
                    </a:p>
                    <a:p>
                      <a:pPr marL="72000" algn="l" fontAlgn="b"/>
                      <a:r>
                        <a:rPr lang="en-GB" sz="1000" u="none" strike="noStrike" dirty="0"/>
                        <a:t> </a:t>
                      </a:r>
                    </a:p>
                    <a:p>
                      <a:pPr marL="72000" algn="l" fontAlgn="b"/>
                      <a:r>
                        <a:rPr lang="en-GB" sz="1000" u="none" strike="noStrike" dirty="0"/>
                        <a:t> </a:t>
                      </a:r>
                    </a:p>
                    <a:p>
                      <a:pPr marL="72000" algn="l" fontAlgn="b"/>
                      <a:r>
                        <a:rPr lang="en-GB" sz="1000" u="none" strike="noStrike" dirty="0"/>
                        <a:t> </a:t>
                      </a:r>
                      <a:endParaRPr lang="en-GB" sz="1000" b="0" i="0" u="none" strike="noStrike" dirty="0">
                        <a:solidFill>
                          <a:srgbClr val="000000"/>
                        </a:solidFill>
                        <a:latin typeface="Calibri"/>
                      </a:endParaRPr>
                    </a:p>
                  </a:txBody>
                  <a:tcPr marL="5114" marR="5114" marT="5114" marB="0" anchor="ctr"/>
                </a:tc>
                <a:tc rowSpan="4">
                  <a:txBody>
                    <a:bodyPr/>
                    <a:lstStyle/>
                    <a:p>
                      <a:pPr marL="72000" algn="l" fontAlgn="b"/>
                      <a:r>
                        <a:rPr lang="en-GB" sz="1000" u="none" strike="noStrike" dirty="0" smtClean="0"/>
                        <a:t>Oryx Energies - Over </a:t>
                      </a:r>
                      <a:r>
                        <a:rPr lang="en-GB" sz="1000" u="none" strike="noStrike" dirty="0"/>
                        <a:t>150,000 LPG cylinders in Western </a:t>
                      </a:r>
                      <a:r>
                        <a:rPr lang="en-GB" sz="1000" u="none" strike="noStrike" dirty="0" smtClean="0"/>
                        <a:t>Kenya</a:t>
                      </a:r>
                    </a:p>
                    <a:p>
                      <a:pPr marL="72000" algn="l" fontAlgn="b"/>
                      <a:endParaRPr lang="en-GB" sz="1000" u="none" strike="noStrike" dirty="0"/>
                    </a:p>
                    <a:p>
                      <a:pPr marL="72000" algn="l" fontAlgn="b"/>
                      <a:r>
                        <a:rPr lang="en-GB" sz="1000" u="none" strike="noStrike" dirty="0"/>
                        <a:t>Established </a:t>
                      </a:r>
                      <a:r>
                        <a:rPr lang="en-GB" sz="1000" u="none" strike="noStrike" dirty="0" smtClean="0"/>
                        <a:t>distribution </a:t>
                      </a:r>
                      <a:r>
                        <a:rPr lang="en-GB" sz="1000" u="none" strike="noStrike" dirty="0"/>
                        <a:t>networks with local shops and </a:t>
                      </a:r>
                      <a:r>
                        <a:rPr lang="en-GB" sz="1000" u="none" strike="noStrike" dirty="0" smtClean="0"/>
                        <a:t>supermarkets</a:t>
                      </a:r>
                    </a:p>
                    <a:p>
                      <a:pPr marL="72000" algn="l" fontAlgn="b"/>
                      <a:endParaRPr lang="en-GB" sz="1000" u="none" strike="noStrike" dirty="0"/>
                    </a:p>
                    <a:p>
                      <a:pPr marL="72000" algn="l" fontAlgn="b"/>
                      <a:r>
                        <a:rPr lang="en-GB" sz="1000" u="none" strike="noStrike" dirty="0" err="1" smtClean="0"/>
                        <a:t>Hashi</a:t>
                      </a:r>
                      <a:r>
                        <a:rPr lang="en-GB" sz="1000" u="none" strike="noStrike" baseline="0" dirty="0" smtClean="0"/>
                        <a:t> Gas - </a:t>
                      </a:r>
                      <a:r>
                        <a:rPr lang="en-GB" sz="1000" u="none" strike="noStrike" dirty="0" smtClean="0"/>
                        <a:t>Installed </a:t>
                      </a:r>
                      <a:r>
                        <a:rPr lang="en-GB" sz="1000" u="none" strike="noStrike" dirty="0"/>
                        <a:t>two bulk LPG storage tanks  at its Nairobi LPG plant</a:t>
                      </a:r>
                      <a:endParaRPr lang="en-GB" sz="1000" b="0" i="0" u="none" strike="noStrike" dirty="0">
                        <a:solidFill>
                          <a:srgbClr val="000000"/>
                        </a:solidFill>
                        <a:latin typeface="Calibri"/>
                      </a:endParaRPr>
                    </a:p>
                  </a:txBody>
                  <a:tcPr marL="9525" marR="9525" marT="9525" marB="0" anchor="ctr"/>
                </a:tc>
              </a:tr>
              <a:tr h="785818">
                <a:tc>
                  <a:txBody>
                    <a:bodyPr/>
                    <a:lstStyle/>
                    <a:p>
                      <a:pPr marL="72000" algn="l" fontAlgn="b"/>
                      <a:r>
                        <a:rPr lang="en-GB" sz="1000" u="none" strike="noStrike" dirty="0"/>
                        <a:t>Oryx </a:t>
                      </a:r>
                      <a:r>
                        <a:rPr lang="en-GB" sz="1000" u="none" strike="noStrike" dirty="0" smtClean="0"/>
                        <a:t>Energies</a:t>
                      </a:r>
                      <a:endParaRPr lang="en-GB" sz="1000" b="0" i="0" u="none" strike="noStrike" dirty="0">
                        <a:solidFill>
                          <a:srgbClr val="000000"/>
                        </a:solidFill>
                        <a:latin typeface="Calibri"/>
                      </a:endParaRPr>
                    </a:p>
                  </a:txBody>
                  <a:tcPr marL="5114" marR="5114" marT="5114" marB="0" anchor="b"/>
                </a:tc>
                <a:tc>
                  <a:txBody>
                    <a:bodyPr/>
                    <a:lstStyle/>
                    <a:p>
                      <a:pPr marL="72000" algn="l" fontAlgn="b"/>
                      <a:r>
                        <a:rPr lang="en-GB" sz="1000" u="none" strike="noStrike" dirty="0" smtClean="0"/>
                        <a:t>Marketed 100,00 + MT hydrocarbons.</a:t>
                      </a:r>
                    </a:p>
                    <a:p>
                      <a:pPr marL="72000" algn="l" fontAlgn="b"/>
                      <a:endParaRPr lang="en-GB" sz="1000" u="none" strike="noStrike" dirty="0" smtClean="0"/>
                    </a:p>
                    <a:p>
                      <a:pPr marL="72000" algn="l" fontAlgn="b"/>
                      <a:r>
                        <a:rPr lang="en-GB" sz="1000" u="none" strike="noStrike" dirty="0" smtClean="0"/>
                        <a:t>Large Scale - Over 150,000 LPG cylinders in Western Kenya</a:t>
                      </a:r>
                      <a:endParaRPr lang="en-GB" sz="1000" b="0" i="0" u="none" strike="noStrike" dirty="0">
                        <a:solidFill>
                          <a:srgbClr val="000000"/>
                        </a:solidFill>
                        <a:latin typeface="Calibri"/>
                      </a:endParaRPr>
                    </a:p>
                  </a:txBody>
                  <a:tcPr marL="9525" marR="9525" marT="9525" marB="0" anchor="b"/>
                </a:tc>
                <a:tc vMerge="1">
                  <a:txBody>
                    <a:bodyPr/>
                    <a:lstStyle/>
                    <a:p>
                      <a:pPr algn="l" fontAlgn="b"/>
                      <a:endParaRPr lang="en-GB" sz="1000" b="0" i="0" u="none" strike="noStrike">
                        <a:solidFill>
                          <a:srgbClr val="000000"/>
                        </a:solidFill>
                        <a:latin typeface="Calibri"/>
                      </a:endParaRPr>
                    </a:p>
                  </a:txBody>
                  <a:tcPr marL="5114" marR="5114" marT="5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5818">
                <a:tc>
                  <a:txBody>
                    <a:bodyPr/>
                    <a:lstStyle/>
                    <a:p>
                      <a:pPr marL="72000" algn="l" fontAlgn="b"/>
                      <a:r>
                        <a:rPr lang="en-GB" sz="1000" u="none" strike="noStrike" dirty="0" err="1" smtClean="0"/>
                        <a:t>TotalGaz</a:t>
                      </a:r>
                      <a:endParaRPr lang="en-GB" sz="1000" b="0" i="0" u="none" strike="noStrike" dirty="0">
                        <a:solidFill>
                          <a:srgbClr val="000000"/>
                        </a:solidFill>
                        <a:latin typeface="Calibri"/>
                      </a:endParaRPr>
                    </a:p>
                  </a:txBody>
                  <a:tcPr marL="5114" marR="5114" marT="5114" marB="0" anchor="b"/>
                </a:tc>
                <a:tc>
                  <a:txBody>
                    <a:bodyPr/>
                    <a:lstStyle/>
                    <a:p>
                      <a:pPr marL="72000" algn="l" fontAlgn="b"/>
                      <a:r>
                        <a:rPr lang="en-GB" sz="1000" u="none" strike="noStrike" dirty="0" smtClean="0"/>
                        <a:t>Large</a:t>
                      </a:r>
                      <a:r>
                        <a:rPr lang="en-GB" sz="1000" u="none" strike="noStrike" baseline="0" dirty="0" smtClean="0"/>
                        <a:t> Scale - Nationwide</a:t>
                      </a:r>
                      <a:endParaRPr lang="en-GB" sz="1000" b="0" i="0" u="none" strike="noStrike" dirty="0">
                        <a:solidFill>
                          <a:srgbClr val="000000"/>
                        </a:solidFill>
                        <a:latin typeface="Calibri"/>
                      </a:endParaRPr>
                    </a:p>
                  </a:txBody>
                  <a:tcPr marL="9525" marR="9525" marT="9525" marB="0" anchor="b"/>
                </a:tc>
                <a:tc vMerge="1">
                  <a:txBody>
                    <a:bodyPr/>
                    <a:lstStyle/>
                    <a:p>
                      <a:pPr algn="l" fontAlgn="b"/>
                      <a:endParaRPr lang="en-GB" sz="1000" b="0" i="0" u="none" strike="noStrike">
                        <a:solidFill>
                          <a:srgbClr val="000000"/>
                        </a:solidFill>
                        <a:latin typeface="Calibri"/>
                      </a:endParaRPr>
                    </a:p>
                  </a:txBody>
                  <a:tcPr marL="5114" marR="5114" marT="5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5818">
                <a:tc>
                  <a:txBody>
                    <a:bodyPr/>
                    <a:lstStyle/>
                    <a:p>
                      <a:pPr marL="72000" algn="l" fontAlgn="b"/>
                      <a:r>
                        <a:rPr lang="en-GB" sz="1000" u="none" strike="noStrike" dirty="0" err="1"/>
                        <a:t>Hashi</a:t>
                      </a:r>
                      <a:r>
                        <a:rPr lang="en-GB" sz="1000" u="none" strike="noStrike" dirty="0"/>
                        <a:t> Gas</a:t>
                      </a:r>
                      <a:endParaRPr lang="en-GB" sz="1000" b="0" i="0" u="none" strike="noStrike" dirty="0">
                        <a:solidFill>
                          <a:srgbClr val="000000"/>
                        </a:solidFill>
                        <a:latin typeface="Calibri"/>
                      </a:endParaRPr>
                    </a:p>
                  </a:txBody>
                  <a:tcPr marL="5114" marR="5114" marT="5114" marB="0" anchor="b"/>
                </a:tc>
                <a:tc>
                  <a:txBody>
                    <a:bodyPr/>
                    <a:lstStyle/>
                    <a:p>
                      <a:pPr marL="72000" marR="0" indent="0" algn="l" defTabSz="914400" rtl="0" eaLnBrk="1" fontAlgn="b" latinLnBrk="0" hangingPunct="1">
                        <a:lnSpc>
                          <a:spcPct val="100000"/>
                        </a:lnSpc>
                        <a:spcBef>
                          <a:spcPts val="0"/>
                        </a:spcBef>
                        <a:spcAft>
                          <a:spcPts val="0"/>
                        </a:spcAft>
                        <a:buClrTx/>
                        <a:buSzTx/>
                        <a:buFontTx/>
                        <a:buNone/>
                        <a:tabLst/>
                        <a:defRPr/>
                      </a:pPr>
                      <a:r>
                        <a:rPr lang="en-GB" sz="1000" u="none" strike="noStrike" dirty="0"/>
                        <a:t> </a:t>
                      </a:r>
                      <a:r>
                        <a:rPr lang="en-GB" sz="1000" u="none" strike="noStrike" dirty="0" smtClean="0"/>
                        <a:t>Large</a:t>
                      </a:r>
                      <a:r>
                        <a:rPr lang="en-GB" sz="1000" u="none" strike="noStrike" baseline="0" dirty="0" smtClean="0"/>
                        <a:t> Scale - Nationwide</a:t>
                      </a:r>
                      <a:endParaRPr lang="en-GB" sz="1000" u="none" strike="noStrike" dirty="0" smtClean="0"/>
                    </a:p>
                    <a:p>
                      <a:pPr marL="72000" algn="l" fontAlgn="b"/>
                      <a:endParaRPr lang="en-GB" sz="1000" b="0" i="0" u="none" strike="noStrike" dirty="0">
                        <a:solidFill>
                          <a:srgbClr val="000000"/>
                        </a:solidFill>
                        <a:latin typeface="Calibri"/>
                      </a:endParaRPr>
                    </a:p>
                  </a:txBody>
                  <a:tcPr marL="5114" marR="5114" marT="5114" marB="0" anchor="b"/>
                </a:tc>
                <a:tc vMerge="1">
                  <a:txBody>
                    <a:bodyPr/>
                    <a:lstStyle/>
                    <a:p>
                      <a:pPr algn="l" fontAlgn="b"/>
                      <a:endParaRPr lang="en-GB" sz="1000" b="0" i="0" u="none" strike="noStrike" dirty="0">
                        <a:solidFill>
                          <a:srgbClr val="000000"/>
                        </a:solidFill>
                        <a:latin typeface="Calibri"/>
                      </a:endParaRPr>
                    </a:p>
                  </a:txBody>
                  <a:tcPr marL="5114" marR="5114" marT="51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5818">
                <a:tc>
                  <a:txBody>
                    <a:bodyPr/>
                    <a:lstStyle/>
                    <a:p>
                      <a:pPr marL="72000" algn="l" fontAlgn="b"/>
                      <a:r>
                        <a:rPr lang="en-GB" sz="1000" kern="1200" dirty="0" smtClean="0"/>
                        <a:t>Total Kenya Ltd</a:t>
                      </a:r>
                      <a:endParaRPr lang="en-GB" sz="1000" b="0" i="0" u="none" strike="noStrike" dirty="0">
                        <a:solidFill>
                          <a:srgbClr val="000000"/>
                        </a:solidFill>
                        <a:latin typeface="Calibri"/>
                      </a:endParaRPr>
                    </a:p>
                  </a:txBody>
                  <a:tcPr marL="5114" marR="5114" marT="5114" marB="0" anchor="b"/>
                </a:tc>
                <a:tc>
                  <a:txBody>
                    <a:bodyPr/>
                    <a:lstStyle/>
                    <a:p>
                      <a:pPr marL="72000" algn="l" fontAlgn="b"/>
                      <a:r>
                        <a:rPr lang="en-GB" sz="1000" u="none" strike="noStrike" dirty="0" smtClean="0"/>
                        <a:t>LPG filling</a:t>
                      </a:r>
                      <a:r>
                        <a:rPr lang="en-GB" sz="1000" u="none" strike="noStrike" baseline="0" dirty="0" smtClean="0"/>
                        <a:t> station in </a:t>
                      </a:r>
                      <a:r>
                        <a:rPr lang="en-GB" sz="1000" u="none" strike="noStrike" baseline="0" dirty="0" err="1" smtClean="0"/>
                        <a:t>Thika</a:t>
                      </a:r>
                      <a:r>
                        <a:rPr lang="en-GB" sz="1000" u="none" strike="noStrike" baseline="0" dirty="0" smtClean="0"/>
                        <a:t> Central Kenya</a:t>
                      </a:r>
                      <a:endParaRPr lang="en-GB" sz="1000" b="0" i="0" u="none" strike="noStrike" dirty="0">
                        <a:solidFill>
                          <a:srgbClr val="000000"/>
                        </a:solidFill>
                        <a:latin typeface="Calibri"/>
                      </a:endParaRPr>
                    </a:p>
                  </a:txBody>
                  <a:tcPr marL="5114" marR="5114" marT="5114" marB="0" anchor="b"/>
                </a:tc>
                <a:tc vMerge="1">
                  <a:txBody>
                    <a:bodyPr/>
                    <a:lstStyle/>
                    <a:p>
                      <a:pPr marL="72000" algn="l" fontAlgn="b"/>
                      <a:endParaRPr lang="en-GB" sz="1000" b="0" i="0" u="none" strike="noStrike" dirty="0">
                        <a:solidFill>
                          <a:srgbClr val="000000"/>
                        </a:solidFill>
                        <a:latin typeface="Calibri"/>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b"/>
                      <a:r>
                        <a:rPr lang="en-GB" sz="1000" u="none" strike="noStrike" dirty="0" smtClean="0"/>
                        <a:t>Unknown</a:t>
                      </a:r>
                      <a:endParaRPr lang="en-GB" sz="1000" b="0" i="0" u="none" strike="noStrike" dirty="0">
                        <a:solidFill>
                          <a:srgbClr val="000000"/>
                        </a:solidFill>
                        <a:latin typeface="Calibri"/>
                      </a:endParaRPr>
                    </a:p>
                  </a:txBody>
                  <a:tcPr marL="9525" marR="9525" marT="9525"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124</a:t>
            </a:fld>
            <a:endParaRPr lang="en-US"/>
          </a:p>
        </p:txBody>
      </p:sp>
    </p:spTree>
    <p:extLst>
      <p:ext uri="{BB962C8B-B14F-4D97-AF65-F5344CB8AC3E}">
        <p14:creationId xmlns:p14="http://schemas.microsoft.com/office/powerpoint/2010/main" val="39310653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8229600" cy="1143000"/>
          </a:xfrm>
        </p:spPr>
        <p:txBody>
          <a:bodyPr>
            <a:normAutofit fontScale="90000"/>
          </a:bodyPr>
          <a:lstStyle/>
          <a:p>
            <a:r>
              <a:rPr lang="en-GB" dirty="0" smtClean="0"/>
              <a:t>Fuel and Cook stove Value Chains / Distribution Channels</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125</a:t>
            </a:fld>
            <a:endParaRPr lang="en-US"/>
          </a:p>
        </p:txBody>
      </p:sp>
    </p:spTree>
    <p:extLst>
      <p:ext uri="{BB962C8B-B14F-4D97-AF65-F5344CB8AC3E}">
        <p14:creationId xmlns:p14="http://schemas.microsoft.com/office/powerpoint/2010/main" val="31139901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Charcoal Value Chain</a:t>
            </a:r>
            <a:endParaRPr lang="en-GB" sz="2800" dirty="0"/>
          </a:p>
        </p:txBody>
      </p:sp>
      <p:graphicFrame>
        <p:nvGraphicFramePr>
          <p:cNvPr id="4" name="Content Placeholder 3"/>
          <p:cNvGraphicFramePr>
            <a:graphicFrameLocks noGrp="1"/>
          </p:cNvGraphicFramePr>
          <p:nvPr>
            <p:ph idx="1"/>
          </p:nvPr>
        </p:nvGraphicFramePr>
        <p:xfrm>
          <a:off x="304800" y="1357299"/>
          <a:ext cx="8534400" cy="114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609600" y="2209800"/>
          <a:ext cx="8001000" cy="12144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Arrow Connector 7"/>
          <p:cNvCxnSpPr/>
          <p:nvPr/>
        </p:nvCxnSpPr>
        <p:spPr>
          <a:xfrm>
            <a:off x="838200" y="5867400"/>
            <a:ext cx="7429552"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00400" y="6096000"/>
            <a:ext cx="4643470" cy="369332"/>
          </a:xfrm>
          <a:prstGeom prst="rect">
            <a:avLst/>
          </a:prstGeom>
          <a:noFill/>
        </p:spPr>
        <p:txBody>
          <a:bodyPr wrap="square" rtlCol="0">
            <a:spAutoFit/>
          </a:bodyPr>
          <a:lstStyle/>
          <a:p>
            <a:pPr algn="ctr"/>
            <a:r>
              <a:rPr lang="en-GB" dirty="0" smtClean="0"/>
              <a:t>Low Skill</a:t>
            </a:r>
            <a:endParaRPr lang="en-GB" dirty="0"/>
          </a:p>
        </p:txBody>
      </p:sp>
      <p:sp>
        <p:nvSpPr>
          <p:cNvPr id="12" name="TextBox 11"/>
          <p:cNvSpPr txBox="1"/>
          <p:nvPr/>
        </p:nvSpPr>
        <p:spPr>
          <a:xfrm>
            <a:off x="685800" y="3200400"/>
            <a:ext cx="857256" cy="1107996"/>
          </a:xfrm>
          <a:prstGeom prst="rect">
            <a:avLst/>
          </a:prstGeom>
          <a:noFill/>
        </p:spPr>
        <p:txBody>
          <a:bodyPr wrap="square" rtlCol="0">
            <a:spAutoFit/>
          </a:bodyPr>
          <a:lstStyle/>
          <a:p>
            <a:r>
              <a:rPr lang="en-GB" sz="1100" dirty="0" smtClean="0"/>
              <a:t>Tree seeding</a:t>
            </a:r>
          </a:p>
          <a:p>
            <a:endParaRPr lang="en-GB" sz="1100" dirty="0" smtClean="0"/>
          </a:p>
          <a:p>
            <a:r>
              <a:rPr lang="en-GB" sz="1100" dirty="0" smtClean="0"/>
              <a:t>Tree planting</a:t>
            </a:r>
          </a:p>
          <a:p>
            <a:endParaRPr lang="en-GB" sz="1100" dirty="0" smtClean="0"/>
          </a:p>
        </p:txBody>
      </p:sp>
      <p:sp>
        <p:nvSpPr>
          <p:cNvPr id="13" name="TextBox 12"/>
          <p:cNvSpPr txBox="1"/>
          <p:nvPr/>
        </p:nvSpPr>
        <p:spPr>
          <a:xfrm>
            <a:off x="1752600" y="3200400"/>
            <a:ext cx="1000132" cy="938719"/>
          </a:xfrm>
          <a:prstGeom prst="rect">
            <a:avLst/>
          </a:prstGeom>
          <a:noFill/>
        </p:spPr>
        <p:txBody>
          <a:bodyPr wrap="square" rtlCol="0">
            <a:spAutoFit/>
          </a:bodyPr>
          <a:lstStyle/>
          <a:p>
            <a:r>
              <a:rPr lang="en-GB" sz="1100" dirty="0" smtClean="0"/>
              <a:t>Tree cutters / loggers</a:t>
            </a:r>
          </a:p>
          <a:p>
            <a:endParaRPr lang="en-GB" sz="1100" dirty="0"/>
          </a:p>
          <a:p>
            <a:endParaRPr lang="en-GB" sz="1100" dirty="0"/>
          </a:p>
          <a:p>
            <a:endParaRPr lang="en-GB" sz="1100" dirty="0"/>
          </a:p>
        </p:txBody>
      </p:sp>
      <p:sp>
        <p:nvSpPr>
          <p:cNvPr id="14" name="TextBox 13"/>
          <p:cNvSpPr txBox="1"/>
          <p:nvPr/>
        </p:nvSpPr>
        <p:spPr>
          <a:xfrm>
            <a:off x="4191000" y="3124200"/>
            <a:ext cx="1371600" cy="1446550"/>
          </a:xfrm>
          <a:prstGeom prst="rect">
            <a:avLst/>
          </a:prstGeom>
          <a:noFill/>
        </p:spPr>
        <p:txBody>
          <a:bodyPr wrap="square" rtlCol="0">
            <a:spAutoFit/>
          </a:bodyPr>
          <a:lstStyle/>
          <a:p>
            <a:r>
              <a:rPr lang="en-GB" sz="1100" dirty="0" smtClean="0"/>
              <a:t>Charcoal packaging</a:t>
            </a:r>
          </a:p>
          <a:p>
            <a:endParaRPr lang="en-GB" sz="1100" dirty="0"/>
          </a:p>
          <a:p>
            <a:r>
              <a:rPr lang="en-GB" sz="1100" dirty="0" smtClean="0"/>
              <a:t>Collectors</a:t>
            </a:r>
          </a:p>
          <a:p>
            <a:endParaRPr lang="en-GB" sz="1100" dirty="0" smtClean="0"/>
          </a:p>
          <a:p>
            <a:r>
              <a:rPr lang="en-GB" sz="1100" dirty="0" smtClean="0"/>
              <a:t>Local and national distribution through  individual transport or SMEs</a:t>
            </a:r>
            <a:endParaRPr lang="en-GB" sz="1100" dirty="0"/>
          </a:p>
        </p:txBody>
      </p:sp>
      <p:sp>
        <p:nvSpPr>
          <p:cNvPr id="15" name="TextBox 14"/>
          <p:cNvSpPr txBox="1"/>
          <p:nvPr/>
        </p:nvSpPr>
        <p:spPr>
          <a:xfrm>
            <a:off x="5486400" y="3200400"/>
            <a:ext cx="785818" cy="646331"/>
          </a:xfrm>
          <a:prstGeom prst="rect">
            <a:avLst/>
          </a:prstGeom>
          <a:noFill/>
        </p:spPr>
        <p:txBody>
          <a:bodyPr wrap="square" rtlCol="0">
            <a:spAutoFit/>
          </a:bodyPr>
          <a:lstStyle/>
          <a:p>
            <a:r>
              <a:rPr lang="en-GB" sz="1200" dirty="0" smtClean="0"/>
              <a:t>Large scale retailers</a:t>
            </a:r>
            <a:endParaRPr lang="en-GB" sz="1200" dirty="0"/>
          </a:p>
        </p:txBody>
      </p:sp>
      <p:sp>
        <p:nvSpPr>
          <p:cNvPr id="16" name="TextBox 15"/>
          <p:cNvSpPr txBox="1"/>
          <p:nvPr/>
        </p:nvSpPr>
        <p:spPr>
          <a:xfrm>
            <a:off x="6705600" y="3200400"/>
            <a:ext cx="714380" cy="1869743"/>
          </a:xfrm>
          <a:prstGeom prst="rect">
            <a:avLst/>
          </a:prstGeom>
          <a:noFill/>
        </p:spPr>
        <p:txBody>
          <a:bodyPr wrap="square" rtlCol="0">
            <a:spAutoFit/>
          </a:bodyPr>
          <a:lstStyle/>
          <a:p>
            <a:r>
              <a:rPr lang="en-GB" sz="1050" dirty="0" smtClean="0"/>
              <a:t>Small shop owners.</a:t>
            </a:r>
          </a:p>
          <a:p>
            <a:endParaRPr lang="en-GB" sz="1050" dirty="0" smtClean="0"/>
          </a:p>
          <a:p>
            <a:r>
              <a:rPr lang="en-GB" sz="1050" dirty="0" smtClean="0"/>
              <a:t>Road side vendors</a:t>
            </a:r>
          </a:p>
          <a:p>
            <a:endParaRPr lang="en-GB" sz="1050" dirty="0"/>
          </a:p>
          <a:p>
            <a:r>
              <a:rPr lang="en-GB" sz="1050" dirty="0" smtClean="0"/>
              <a:t>Town and village vendors</a:t>
            </a:r>
            <a:endParaRPr lang="en-GB" sz="1050" dirty="0"/>
          </a:p>
        </p:txBody>
      </p:sp>
      <p:graphicFrame>
        <p:nvGraphicFramePr>
          <p:cNvPr id="18" name="Diagram 17"/>
          <p:cNvGraphicFramePr/>
          <p:nvPr/>
        </p:nvGraphicFramePr>
        <p:xfrm>
          <a:off x="838200" y="5029200"/>
          <a:ext cx="7772400" cy="7143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9" name="TextBox 18"/>
          <p:cNvSpPr txBox="1"/>
          <p:nvPr/>
        </p:nvSpPr>
        <p:spPr>
          <a:xfrm>
            <a:off x="0" y="2500306"/>
            <a:ext cx="685800" cy="646331"/>
          </a:xfrm>
          <a:prstGeom prst="rect">
            <a:avLst/>
          </a:prstGeom>
          <a:noFill/>
        </p:spPr>
        <p:txBody>
          <a:bodyPr wrap="square" rtlCol="0">
            <a:spAutoFit/>
          </a:bodyPr>
          <a:lstStyle/>
          <a:p>
            <a:r>
              <a:rPr lang="en-GB" sz="1200" b="1" dirty="0" smtClean="0"/>
              <a:t>Job split by gender</a:t>
            </a:r>
            <a:endParaRPr lang="en-GB" sz="1200" b="1" dirty="0"/>
          </a:p>
        </p:txBody>
      </p:sp>
      <p:sp>
        <p:nvSpPr>
          <p:cNvPr id="20" name="TextBox 19"/>
          <p:cNvSpPr txBox="1"/>
          <p:nvPr/>
        </p:nvSpPr>
        <p:spPr>
          <a:xfrm>
            <a:off x="0" y="3286124"/>
            <a:ext cx="714348" cy="261610"/>
          </a:xfrm>
          <a:prstGeom prst="rect">
            <a:avLst/>
          </a:prstGeom>
          <a:noFill/>
        </p:spPr>
        <p:txBody>
          <a:bodyPr wrap="square" rtlCol="0">
            <a:spAutoFit/>
          </a:bodyPr>
          <a:lstStyle/>
          <a:p>
            <a:r>
              <a:rPr lang="en-GB" sz="1100" b="1" dirty="0" smtClean="0"/>
              <a:t>Job type</a:t>
            </a:r>
            <a:endParaRPr lang="en-GB" sz="1100" b="1" dirty="0"/>
          </a:p>
        </p:txBody>
      </p:sp>
      <p:sp>
        <p:nvSpPr>
          <p:cNvPr id="21" name="TextBox 20"/>
          <p:cNvSpPr txBox="1"/>
          <p:nvPr/>
        </p:nvSpPr>
        <p:spPr>
          <a:xfrm>
            <a:off x="0" y="5500702"/>
            <a:ext cx="785818" cy="430887"/>
          </a:xfrm>
          <a:prstGeom prst="rect">
            <a:avLst/>
          </a:prstGeom>
          <a:noFill/>
        </p:spPr>
        <p:txBody>
          <a:bodyPr wrap="square" rtlCol="0">
            <a:spAutoFit/>
          </a:bodyPr>
          <a:lstStyle/>
          <a:p>
            <a:r>
              <a:rPr lang="en-GB" sz="1100" b="1" dirty="0" smtClean="0"/>
              <a:t>Full time / part time</a:t>
            </a:r>
            <a:endParaRPr lang="en-GB" sz="1100" b="1" dirty="0"/>
          </a:p>
        </p:txBody>
      </p:sp>
      <p:sp>
        <p:nvSpPr>
          <p:cNvPr id="17" name="TextBox 16"/>
          <p:cNvSpPr txBox="1"/>
          <p:nvPr/>
        </p:nvSpPr>
        <p:spPr>
          <a:xfrm>
            <a:off x="2971800" y="3200400"/>
            <a:ext cx="990600" cy="769441"/>
          </a:xfrm>
          <a:prstGeom prst="rect">
            <a:avLst/>
          </a:prstGeom>
          <a:noFill/>
        </p:spPr>
        <p:txBody>
          <a:bodyPr wrap="square" rtlCol="0">
            <a:spAutoFit/>
          </a:bodyPr>
          <a:lstStyle/>
          <a:p>
            <a:r>
              <a:rPr lang="en-GB" sz="1100" dirty="0" err="1" smtClean="0"/>
              <a:t>Charcoalers</a:t>
            </a:r>
            <a:endParaRPr lang="en-GB" sz="1100" dirty="0" smtClean="0"/>
          </a:p>
          <a:p>
            <a:endParaRPr lang="en-GB" sz="1100" dirty="0" smtClean="0"/>
          </a:p>
          <a:p>
            <a:r>
              <a:rPr lang="en-GB" sz="1100" dirty="0" smtClean="0"/>
              <a:t>Kiln construction</a:t>
            </a:r>
          </a:p>
        </p:txBody>
      </p:sp>
      <p:sp>
        <p:nvSpPr>
          <p:cNvPr id="22" name="Slide Number Placeholder 21"/>
          <p:cNvSpPr>
            <a:spLocks noGrp="1"/>
          </p:cNvSpPr>
          <p:nvPr>
            <p:ph type="sldNum" sz="quarter" idx="12"/>
          </p:nvPr>
        </p:nvSpPr>
        <p:spPr/>
        <p:txBody>
          <a:bodyPr/>
          <a:lstStyle/>
          <a:p>
            <a:fld id="{B6F15528-21DE-4FAA-801E-634DDDAF4B2B}" type="slidenum">
              <a:rPr lang="en-US" smtClean="0"/>
              <a:pPr/>
              <a:t>126</a:t>
            </a:fld>
            <a:endParaRPr lang="en-US"/>
          </a:p>
        </p:txBody>
      </p:sp>
    </p:spTree>
    <p:extLst>
      <p:ext uri="{BB962C8B-B14F-4D97-AF65-F5344CB8AC3E}">
        <p14:creationId xmlns:p14="http://schemas.microsoft.com/office/powerpoint/2010/main" val="10305699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Charcoal Value Chain</a:t>
            </a:r>
            <a:endParaRPr lang="en-TT" dirty="0"/>
          </a:p>
        </p:txBody>
      </p:sp>
      <p:graphicFrame>
        <p:nvGraphicFramePr>
          <p:cNvPr id="4" name="Table 3"/>
          <p:cNvGraphicFramePr>
            <a:graphicFrameLocks noGrp="1"/>
          </p:cNvGraphicFramePr>
          <p:nvPr/>
        </p:nvGraphicFramePr>
        <p:xfrm>
          <a:off x="762000" y="2362200"/>
          <a:ext cx="6960096" cy="3576320"/>
        </p:xfrm>
        <a:graphic>
          <a:graphicData uri="http://schemas.openxmlformats.org/drawingml/2006/table">
            <a:tbl>
              <a:tblPr firstRow="1" bandRow="1">
                <a:tableStyleId>{5FD0F851-EC5A-4D38-B0AD-8093EC10F338}</a:tableStyleId>
              </a:tblPr>
              <a:tblGrid>
                <a:gridCol w="1740024"/>
                <a:gridCol w="1740024"/>
                <a:gridCol w="1740024"/>
                <a:gridCol w="1740024"/>
              </a:tblGrid>
              <a:tr h="370840">
                <a:tc>
                  <a:txBody>
                    <a:bodyPr/>
                    <a:lstStyle/>
                    <a:p>
                      <a:r>
                        <a:rPr lang="en-TT" b="0" dirty="0" smtClean="0"/>
                        <a:t>Average Age</a:t>
                      </a:r>
                      <a:endParaRPr lang="en-TT" b="0" dirty="0"/>
                    </a:p>
                  </a:txBody>
                  <a:tcPr/>
                </a:tc>
                <a:tc>
                  <a:txBody>
                    <a:bodyPr/>
                    <a:lstStyle/>
                    <a:p>
                      <a:r>
                        <a:rPr lang="en-TT" b="0" dirty="0" smtClean="0"/>
                        <a:t>39</a:t>
                      </a:r>
                      <a:endParaRPr lang="en-TT" b="0" dirty="0"/>
                    </a:p>
                  </a:txBody>
                  <a:tcPr/>
                </a:tc>
                <a:tc>
                  <a:txBody>
                    <a:bodyPr/>
                    <a:lstStyle/>
                    <a:p>
                      <a:r>
                        <a:rPr lang="en-TT" b="0" dirty="0" smtClean="0"/>
                        <a:t>35</a:t>
                      </a:r>
                      <a:endParaRPr lang="en-TT" b="0" dirty="0"/>
                    </a:p>
                  </a:txBody>
                  <a:tcPr/>
                </a:tc>
                <a:tc>
                  <a:txBody>
                    <a:bodyPr/>
                    <a:lstStyle/>
                    <a:p>
                      <a:r>
                        <a:rPr lang="en-TT" b="0" dirty="0" smtClean="0"/>
                        <a:t>34</a:t>
                      </a:r>
                      <a:endParaRPr lang="en-TT" b="0" dirty="0"/>
                    </a:p>
                  </a:txBody>
                  <a:tcPr/>
                </a:tc>
              </a:tr>
              <a:tr h="370840">
                <a:tc>
                  <a:txBody>
                    <a:bodyPr/>
                    <a:lstStyle/>
                    <a:p>
                      <a:r>
                        <a:rPr lang="en-TT" dirty="0" smtClean="0"/>
                        <a:t>Share of Women</a:t>
                      </a:r>
                      <a:endParaRPr lang="en-TT" dirty="0"/>
                    </a:p>
                  </a:txBody>
                  <a:tcPr/>
                </a:tc>
                <a:tc>
                  <a:txBody>
                    <a:bodyPr/>
                    <a:lstStyle/>
                    <a:p>
                      <a:r>
                        <a:rPr lang="en-TT" dirty="0" smtClean="0"/>
                        <a:t>16%</a:t>
                      </a:r>
                      <a:endParaRPr lang="en-TT" dirty="0"/>
                    </a:p>
                  </a:txBody>
                  <a:tcPr/>
                </a:tc>
                <a:tc>
                  <a:txBody>
                    <a:bodyPr/>
                    <a:lstStyle/>
                    <a:p>
                      <a:r>
                        <a:rPr lang="en-TT" dirty="0" smtClean="0"/>
                        <a:t>14%</a:t>
                      </a:r>
                      <a:endParaRPr lang="en-TT" dirty="0"/>
                    </a:p>
                  </a:txBody>
                  <a:tcPr/>
                </a:tc>
                <a:tc>
                  <a:txBody>
                    <a:bodyPr/>
                    <a:lstStyle/>
                    <a:p>
                      <a:r>
                        <a:rPr lang="en-TT" dirty="0" smtClean="0"/>
                        <a:t>57%</a:t>
                      </a:r>
                      <a:endParaRPr lang="en-TT" dirty="0"/>
                    </a:p>
                  </a:txBody>
                  <a:tcPr/>
                </a:tc>
              </a:tr>
              <a:tr h="370840">
                <a:tc>
                  <a:txBody>
                    <a:bodyPr/>
                    <a:lstStyle/>
                    <a:p>
                      <a:r>
                        <a:rPr lang="en-TT" dirty="0" smtClean="0"/>
                        <a:t>Owning business</a:t>
                      </a:r>
                      <a:endParaRPr lang="en-TT" dirty="0"/>
                    </a:p>
                  </a:txBody>
                  <a:tcPr/>
                </a:tc>
                <a:tc>
                  <a:txBody>
                    <a:bodyPr/>
                    <a:lstStyle/>
                    <a:p>
                      <a:r>
                        <a:rPr lang="en-TT" dirty="0" smtClean="0"/>
                        <a:t>95%</a:t>
                      </a:r>
                      <a:endParaRPr lang="en-TT" dirty="0"/>
                    </a:p>
                  </a:txBody>
                  <a:tcPr/>
                </a:tc>
                <a:tc>
                  <a:txBody>
                    <a:bodyPr/>
                    <a:lstStyle/>
                    <a:p>
                      <a:r>
                        <a:rPr lang="en-TT" dirty="0" smtClean="0"/>
                        <a:t>88%</a:t>
                      </a:r>
                      <a:endParaRPr lang="en-TT" dirty="0"/>
                    </a:p>
                  </a:txBody>
                  <a:tcPr/>
                </a:tc>
                <a:tc>
                  <a:txBody>
                    <a:bodyPr/>
                    <a:lstStyle/>
                    <a:p>
                      <a:r>
                        <a:rPr lang="en-TT" dirty="0" smtClean="0"/>
                        <a:t>67%</a:t>
                      </a:r>
                      <a:endParaRPr lang="en-TT" dirty="0"/>
                    </a:p>
                  </a:txBody>
                  <a:tcPr/>
                </a:tc>
              </a:tr>
              <a:tr h="370840">
                <a:tc>
                  <a:txBody>
                    <a:bodyPr/>
                    <a:lstStyle/>
                    <a:p>
                      <a:r>
                        <a:rPr lang="en-TT" dirty="0" smtClean="0"/>
                        <a:t>Formal Education</a:t>
                      </a:r>
                      <a:endParaRPr lang="en-TT" dirty="0"/>
                    </a:p>
                  </a:txBody>
                  <a:tcPr/>
                </a:tc>
                <a:tc>
                  <a:txBody>
                    <a:bodyPr/>
                    <a:lstStyle/>
                    <a:p>
                      <a:endParaRPr lang="en-TT" dirty="0"/>
                    </a:p>
                  </a:txBody>
                  <a:tcPr/>
                </a:tc>
                <a:tc>
                  <a:txBody>
                    <a:bodyPr/>
                    <a:lstStyle/>
                    <a:p>
                      <a:r>
                        <a:rPr lang="en-TT" dirty="0" smtClean="0"/>
                        <a:t>Primary 58%; Secondary 30%; Tertiary 3.8%</a:t>
                      </a:r>
                      <a:endParaRPr lang="en-TT" dirty="0"/>
                    </a:p>
                  </a:txBody>
                  <a:tcPr/>
                </a:tc>
                <a:tc>
                  <a:txBody>
                    <a:bodyPr/>
                    <a:lstStyle/>
                    <a:p>
                      <a:r>
                        <a:rPr lang="en-TT" dirty="0" smtClean="0"/>
                        <a:t>Primary 50%; </a:t>
                      </a:r>
                    </a:p>
                    <a:p>
                      <a:r>
                        <a:rPr lang="en-TT" dirty="0" smtClean="0"/>
                        <a:t>Secondary 36%</a:t>
                      </a:r>
                    </a:p>
                    <a:p>
                      <a:r>
                        <a:rPr lang="en-TT" dirty="0" smtClean="0"/>
                        <a:t>Tertiary 4%</a:t>
                      </a:r>
                      <a:endParaRPr lang="en-TT" dirty="0"/>
                    </a:p>
                  </a:txBody>
                  <a:tcPr/>
                </a:tc>
              </a:tr>
              <a:tr h="370840">
                <a:tc>
                  <a:txBody>
                    <a:bodyPr/>
                    <a:lstStyle/>
                    <a:p>
                      <a:r>
                        <a:rPr lang="en-TT" dirty="0" smtClean="0"/>
                        <a:t>Av.</a:t>
                      </a:r>
                      <a:r>
                        <a:rPr lang="en-TT" baseline="0" dirty="0" smtClean="0"/>
                        <a:t> gross income per month</a:t>
                      </a:r>
                      <a:endParaRPr lang="en-TT" dirty="0"/>
                    </a:p>
                  </a:txBody>
                  <a:tcPr/>
                </a:tc>
                <a:tc>
                  <a:txBody>
                    <a:bodyPr/>
                    <a:lstStyle/>
                    <a:p>
                      <a:r>
                        <a:rPr lang="en-TT" dirty="0" err="1" smtClean="0"/>
                        <a:t>Kshs</a:t>
                      </a:r>
                      <a:r>
                        <a:rPr lang="en-TT" dirty="0" smtClean="0"/>
                        <a:t>. 4,496</a:t>
                      </a:r>
                      <a:endParaRPr lang="en-TT" dirty="0"/>
                    </a:p>
                  </a:txBody>
                  <a:tcPr/>
                </a:tc>
                <a:tc>
                  <a:txBody>
                    <a:bodyPr/>
                    <a:lstStyle/>
                    <a:p>
                      <a:r>
                        <a:rPr lang="en-TT" dirty="0" err="1" smtClean="0"/>
                        <a:t>Kshs</a:t>
                      </a:r>
                      <a:r>
                        <a:rPr lang="en-TT" dirty="0" smtClean="0"/>
                        <a:t>.</a:t>
                      </a:r>
                      <a:r>
                        <a:rPr lang="en-TT" baseline="0" dirty="0" smtClean="0"/>
                        <a:t> 11,298</a:t>
                      </a:r>
                      <a:endParaRPr lang="en-TT" dirty="0"/>
                    </a:p>
                  </a:txBody>
                  <a:tcPr/>
                </a:tc>
                <a:tc>
                  <a:txBody>
                    <a:bodyPr/>
                    <a:lstStyle/>
                    <a:p>
                      <a:r>
                        <a:rPr lang="en-TT" dirty="0" err="1" smtClean="0"/>
                        <a:t>Kshs</a:t>
                      </a:r>
                      <a:r>
                        <a:rPr lang="en-TT" dirty="0" smtClean="0"/>
                        <a:t>. 7,503</a:t>
                      </a:r>
                      <a:endParaRPr lang="en-TT" dirty="0"/>
                    </a:p>
                  </a:txBody>
                  <a:tcPr/>
                </a:tc>
              </a:tr>
              <a:tr h="506432">
                <a:tc>
                  <a:txBody>
                    <a:bodyPr/>
                    <a:lstStyle/>
                    <a:p>
                      <a:r>
                        <a:rPr lang="en-TT" dirty="0" smtClean="0"/>
                        <a:t>Full time business</a:t>
                      </a:r>
                      <a:endParaRPr lang="en-TT" dirty="0"/>
                    </a:p>
                  </a:txBody>
                  <a:tcPr/>
                </a:tc>
                <a:tc>
                  <a:txBody>
                    <a:bodyPr/>
                    <a:lstStyle/>
                    <a:p>
                      <a:r>
                        <a:rPr lang="en-TT" dirty="0" smtClean="0"/>
                        <a:t>51%</a:t>
                      </a:r>
                      <a:endParaRPr lang="en-TT" dirty="0"/>
                    </a:p>
                  </a:txBody>
                  <a:tcPr/>
                </a:tc>
                <a:tc>
                  <a:txBody>
                    <a:bodyPr/>
                    <a:lstStyle/>
                    <a:p>
                      <a:r>
                        <a:rPr lang="en-TT" dirty="0" smtClean="0"/>
                        <a:t>43%</a:t>
                      </a:r>
                      <a:endParaRPr lang="en-TT" dirty="0"/>
                    </a:p>
                  </a:txBody>
                  <a:tcPr/>
                </a:tc>
                <a:tc>
                  <a:txBody>
                    <a:bodyPr/>
                    <a:lstStyle/>
                    <a:p>
                      <a:r>
                        <a:rPr lang="en-TT" dirty="0" smtClean="0"/>
                        <a:t>74%</a:t>
                      </a:r>
                      <a:endParaRPr lang="en-TT" dirty="0"/>
                    </a:p>
                  </a:txBody>
                  <a:tcPr/>
                </a:tc>
              </a:tr>
            </a:tbl>
          </a:graphicData>
        </a:graphic>
      </p:graphicFrame>
      <p:graphicFrame>
        <p:nvGraphicFramePr>
          <p:cNvPr id="5" name="Diagram 4"/>
          <p:cNvGraphicFramePr/>
          <p:nvPr/>
        </p:nvGraphicFramePr>
        <p:xfrm>
          <a:off x="1828800" y="1295400"/>
          <a:ext cx="5904656"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257800" y="6096000"/>
            <a:ext cx="3200400" cy="246221"/>
          </a:xfrm>
          <a:prstGeom prst="rect">
            <a:avLst/>
          </a:prstGeom>
          <a:noFill/>
        </p:spPr>
        <p:txBody>
          <a:bodyPr wrap="square" rtlCol="0">
            <a:spAutoFit/>
          </a:bodyPr>
          <a:lstStyle/>
          <a:p>
            <a:r>
              <a:rPr lang="en-GB" sz="1000" dirty="0" smtClean="0"/>
              <a:t>Source: National Charcoal Survey</a:t>
            </a:r>
            <a:endParaRPr lang="en-GB" sz="10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127</a:t>
            </a:fld>
            <a:endParaRPr lang="en-US"/>
          </a:p>
        </p:txBody>
      </p:sp>
    </p:spTree>
    <p:extLst>
      <p:ext uri="{BB962C8B-B14F-4D97-AF65-F5344CB8AC3E}">
        <p14:creationId xmlns:p14="http://schemas.microsoft.com/office/powerpoint/2010/main" val="28701790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Charcoal Distribution</a:t>
            </a:r>
            <a:endParaRPr lang="en-TT" dirty="0"/>
          </a:p>
        </p:txBody>
      </p:sp>
      <p:sp>
        <p:nvSpPr>
          <p:cNvPr id="3" name="Content Placeholder 2"/>
          <p:cNvSpPr>
            <a:spLocks noGrp="1"/>
          </p:cNvSpPr>
          <p:nvPr>
            <p:ph idx="1"/>
          </p:nvPr>
        </p:nvSpPr>
        <p:spPr/>
        <p:txBody>
          <a:bodyPr>
            <a:normAutofit fontScale="85000" lnSpcReduction="10000"/>
          </a:bodyPr>
          <a:lstStyle/>
          <a:p>
            <a:pPr algn="just"/>
            <a:r>
              <a:rPr lang="en-GB" sz="2000" dirty="0" smtClean="0"/>
              <a:t>Women are primarily involved with tree seedling planting, watering, tending and selling. They also care for the tree as it grows on the land. Men also partake at this level; however they are much more heavily involved in tree cutting and tree burning. </a:t>
            </a:r>
            <a:endParaRPr lang="en-TT" sz="2000" dirty="0" smtClean="0"/>
          </a:p>
          <a:p>
            <a:pPr algn="just"/>
            <a:r>
              <a:rPr lang="en-TT" sz="2000" dirty="0" smtClean="0"/>
              <a:t>Wood harvesting is done by the Tree Cutters/</a:t>
            </a:r>
            <a:r>
              <a:rPr lang="en-TT" sz="2000" dirty="0" err="1" smtClean="0"/>
              <a:t>Charcoalers</a:t>
            </a:r>
            <a:r>
              <a:rPr lang="en-TT" sz="2000" dirty="0" smtClean="0"/>
              <a:t>, who cut the wood and stack it systematically in a pile into an earth mound kiln. The kiln is then fired and left for between 7 and 14 days.</a:t>
            </a:r>
          </a:p>
          <a:p>
            <a:pPr algn="just"/>
            <a:r>
              <a:rPr lang="en-TT" sz="2000" dirty="0" smtClean="0"/>
              <a:t>After cooling, the charcoal is offloaded from the kiln and packed into bags which range from 28 to 42 kilograms with 35kg being the average. The charcoaling process generally takes between ten to twenty one days.</a:t>
            </a:r>
          </a:p>
          <a:p>
            <a:pPr algn="just"/>
            <a:r>
              <a:rPr lang="en-GB" sz="2000" dirty="0" smtClean="0"/>
              <a:t>Women and men both take part in charcoal packaging. </a:t>
            </a:r>
            <a:r>
              <a:rPr lang="en-TT" sz="2000" dirty="0" smtClean="0"/>
              <a:t>Packed charcoal is sold to the transporters at the charcoaling site or transported to the roadside, mostly using human labour; awaiting customers who are either transporters to the urban centres or consumers who directly get their charcoal from the </a:t>
            </a:r>
            <a:r>
              <a:rPr lang="en-TT" sz="2000" dirty="0" err="1" smtClean="0"/>
              <a:t>charcoalers</a:t>
            </a:r>
            <a:r>
              <a:rPr lang="en-TT" sz="2000" dirty="0" smtClean="0"/>
              <a:t>. </a:t>
            </a:r>
          </a:p>
          <a:p>
            <a:pPr algn="just"/>
            <a:r>
              <a:rPr lang="en-TT" sz="2000" dirty="0" smtClean="0"/>
              <a:t>Transporting the charcoal to markets/end users can be challenging. Pick ups and LGVS are the most commonly used means of transport. Some rural areas still view charcoal production as illegal, even though there has been recent legislation to support sustainable charcoal production. May rural areas still pay bribes to law enforcement along transport routes. </a:t>
            </a:r>
            <a:endParaRPr lang="en-TT" sz="2000" dirty="0"/>
          </a:p>
        </p:txBody>
      </p:sp>
      <p:sp>
        <p:nvSpPr>
          <p:cNvPr id="4" name="TextBox 3"/>
          <p:cNvSpPr txBox="1"/>
          <p:nvPr/>
        </p:nvSpPr>
        <p:spPr>
          <a:xfrm>
            <a:off x="5105400" y="6172200"/>
            <a:ext cx="3733800" cy="553998"/>
          </a:xfrm>
          <a:prstGeom prst="rect">
            <a:avLst/>
          </a:prstGeom>
          <a:noFill/>
        </p:spPr>
        <p:txBody>
          <a:bodyPr wrap="square" rtlCol="0">
            <a:spAutoFit/>
          </a:bodyPr>
          <a:lstStyle/>
          <a:p>
            <a:r>
              <a:rPr lang="en-GB" sz="1000" i="1" dirty="0" smtClean="0"/>
              <a:t>Sources: PISCES (2010), Cologne University of Applied Sciences Institute for Technology and Resources Management in the Tropics and Subtropics (2010)</a:t>
            </a:r>
            <a:endParaRPr lang="en-GB" sz="1000"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128</a:t>
            </a:fld>
            <a:endParaRPr lang="en-US"/>
          </a:p>
        </p:txBody>
      </p:sp>
    </p:spTree>
    <p:extLst>
      <p:ext uri="{BB962C8B-B14F-4D97-AF65-F5344CB8AC3E}">
        <p14:creationId xmlns:p14="http://schemas.microsoft.com/office/powerpoint/2010/main" val="22563514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Fuel Wood Value Chain</a:t>
            </a:r>
            <a:endParaRPr lang="en-GB" dirty="0"/>
          </a:p>
        </p:txBody>
      </p:sp>
      <p:graphicFrame>
        <p:nvGraphicFramePr>
          <p:cNvPr id="4" name="Content Placeholder 3"/>
          <p:cNvGraphicFramePr>
            <a:graphicFrameLocks noGrp="1"/>
          </p:cNvGraphicFramePr>
          <p:nvPr>
            <p:ph idx="1"/>
          </p:nvPr>
        </p:nvGraphicFramePr>
        <p:xfrm>
          <a:off x="914400" y="1214422"/>
          <a:ext cx="8229600" cy="1042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1000100" y="2143116"/>
          <a:ext cx="7715304" cy="9286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6" name="Straight Arrow Connector 5"/>
          <p:cNvCxnSpPr/>
          <p:nvPr/>
        </p:nvCxnSpPr>
        <p:spPr>
          <a:xfrm>
            <a:off x="838200" y="6019800"/>
            <a:ext cx="7429552"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43200" y="6172200"/>
            <a:ext cx="4643470" cy="369332"/>
          </a:xfrm>
          <a:prstGeom prst="rect">
            <a:avLst/>
          </a:prstGeom>
          <a:noFill/>
        </p:spPr>
        <p:txBody>
          <a:bodyPr wrap="square" rtlCol="0">
            <a:spAutoFit/>
          </a:bodyPr>
          <a:lstStyle/>
          <a:p>
            <a:pPr algn="ctr"/>
            <a:r>
              <a:rPr lang="en-GB" dirty="0" smtClean="0"/>
              <a:t>Low Skill</a:t>
            </a:r>
            <a:endParaRPr lang="en-GB" dirty="0"/>
          </a:p>
        </p:txBody>
      </p:sp>
      <p:sp>
        <p:nvSpPr>
          <p:cNvPr id="8" name="TextBox 7"/>
          <p:cNvSpPr txBox="1"/>
          <p:nvPr/>
        </p:nvSpPr>
        <p:spPr>
          <a:xfrm>
            <a:off x="1071538" y="3143248"/>
            <a:ext cx="857256" cy="1107996"/>
          </a:xfrm>
          <a:prstGeom prst="rect">
            <a:avLst/>
          </a:prstGeom>
          <a:noFill/>
        </p:spPr>
        <p:txBody>
          <a:bodyPr wrap="square" rtlCol="0">
            <a:spAutoFit/>
          </a:bodyPr>
          <a:lstStyle/>
          <a:p>
            <a:r>
              <a:rPr lang="en-GB" sz="1100" dirty="0" smtClean="0"/>
              <a:t>Tree seeding</a:t>
            </a:r>
          </a:p>
          <a:p>
            <a:endParaRPr lang="en-GB" sz="1100" dirty="0" smtClean="0"/>
          </a:p>
          <a:p>
            <a:r>
              <a:rPr lang="en-GB" sz="1100" dirty="0" smtClean="0"/>
              <a:t>Tree planting</a:t>
            </a:r>
          </a:p>
          <a:p>
            <a:endParaRPr lang="en-GB" sz="1100" dirty="0" smtClean="0"/>
          </a:p>
        </p:txBody>
      </p:sp>
      <p:sp>
        <p:nvSpPr>
          <p:cNvPr id="9" name="TextBox 8"/>
          <p:cNvSpPr txBox="1"/>
          <p:nvPr/>
        </p:nvSpPr>
        <p:spPr>
          <a:xfrm>
            <a:off x="2362200" y="3124200"/>
            <a:ext cx="857256" cy="1107996"/>
          </a:xfrm>
          <a:prstGeom prst="rect">
            <a:avLst/>
          </a:prstGeom>
          <a:noFill/>
        </p:spPr>
        <p:txBody>
          <a:bodyPr wrap="square" rtlCol="0">
            <a:spAutoFit/>
          </a:bodyPr>
          <a:lstStyle/>
          <a:p>
            <a:r>
              <a:rPr lang="en-GB" sz="1100" dirty="0" smtClean="0"/>
              <a:t>Tree cutters / loggers</a:t>
            </a:r>
          </a:p>
          <a:p>
            <a:endParaRPr lang="en-GB" sz="1100" dirty="0"/>
          </a:p>
          <a:p>
            <a:endParaRPr lang="en-GB" sz="1100" dirty="0"/>
          </a:p>
          <a:p>
            <a:endParaRPr lang="en-GB" sz="1100" dirty="0"/>
          </a:p>
        </p:txBody>
      </p:sp>
      <p:sp>
        <p:nvSpPr>
          <p:cNvPr id="10" name="Rectangle 9"/>
          <p:cNvSpPr/>
          <p:nvPr/>
        </p:nvSpPr>
        <p:spPr>
          <a:xfrm>
            <a:off x="3643306" y="3214686"/>
            <a:ext cx="1071570" cy="2123658"/>
          </a:xfrm>
          <a:prstGeom prst="rect">
            <a:avLst/>
          </a:prstGeom>
        </p:spPr>
        <p:txBody>
          <a:bodyPr wrap="square">
            <a:spAutoFit/>
          </a:bodyPr>
          <a:lstStyle/>
          <a:p>
            <a:r>
              <a:rPr lang="en-GB" sz="1100" dirty="0" smtClean="0"/>
              <a:t>Wood packaging</a:t>
            </a:r>
          </a:p>
          <a:p>
            <a:endParaRPr lang="en-GB" sz="1100" dirty="0" smtClean="0"/>
          </a:p>
          <a:p>
            <a:r>
              <a:rPr lang="en-GB" sz="1100" dirty="0" smtClean="0"/>
              <a:t>Collectors</a:t>
            </a:r>
          </a:p>
          <a:p>
            <a:endParaRPr lang="en-GB" sz="1100" dirty="0" smtClean="0"/>
          </a:p>
          <a:p>
            <a:r>
              <a:rPr lang="en-GB" sz="1100" dirty="0" smtClean="0"/>
              <a:t>Local and national distribution through  individual transport or SMEs</a:t>
            </a:r>
            <a:endParaRPr lang="en-GB" sz="1100" dirty="0"/>
          </a:p>
        </p:txBody>
      </p:sp>
      <p:sp>
        <p:nvSpPr>
          <p:cNvPr id="11" name="TextBox 10"/>
          <p:cNvSpPr txBox="1"/>
          <p:nvPr/>
        </p:nvSpPr>
        <p:spPr>
          <a:xfrm>
            <a:off x="5143504" y="3214686"/>
            <a:ext cx="785818" cy="646331"/>
          </a:xfrm>
          <a:prstGeom prst="rect">
            <a:avLst/>
          </a:prstGeom>
          <a:noFill/>
        </p:spPr>
        <p:txBody>
          <a:bodyPr wrap="square" rtlCol="0">
            <a:spAutoFit/>
          </a:bodyPr>
          <a:lstStyle/>
          <a:p>
            <a:r>
              <a:rPr lang="en-GB" sz="1200" dirty="0" smtClean="0"/>
              <a:t>Large scale retailers</a:t>
            </a:r>
            <a:endParaRPr lang="en-GB" sz="1200" dirty="0"/>
          </a:p>
        </p:txBody>
      </p:sp>
      <p:sp>
        <p:nvSpPr>
          <p:cNvPr id="12" name="TextBox 11"/>
          <p:cNvSpPr txBox="1"/>
          <p:nvPr/>
        </p:nvSpPr>
        <p:spPr>
          <a:xfrm>
            <a:off x="6500826" y="3286124"/>
            <a:ext cx="714380" cy="1477328"/>
          </a:xfrm>
          <a:prstGeom prst="rect">
            <a:avLst/>
          </a:prstGeom>
          <a:noFill/>
        </p:spPr>
        <p:txBody>
          <a:bodyPr wrap="square" rtlCol="0">
            <a:spAutoFit/>
          </a:bodyPr>
          <a:lstStyle/>
          <a:p>
            <a:r>
              <a:rPr lang="en-GB" sz="1000" dirty="0" smtClean="0"/>
              <a:t>Small shop owners.</a:t>
            </a:r>
          </a:p>
          <a:p>
            <a:endParaRPr lang="en-GB" sz="1000" dirty="0" smtClean="0"/>
          </a:p>
          <a:p>
            <a:r>
              <a:rPr lang="en-GB" sz="1000" dirty="0" smtClean="0"/>
              <a:t>Road side vendors</a:t>
            </a:r>
          </a:p>
          <a:p>
            <a:endParaRPr lang="en-GB" sz="1000" dirty="0"/>
          </a:p>
          <a:p>
            <a:r>
              <a:rPr lang="en-GB" sz="1000" dirty="0" smtClean="0"/>
              <a:t>Village vendors</a:t>
            </a:r>
            <a:endParaRPr lang="en-GB" sz="1000" dirty="0"/>
          </a:p>
        </p:txBody>
      </p:sp>
      <p:graphicFrame>
        <p:nvGraphicFramePr>
          <p:cNvPr id="13" name="Diagram 12"/>
          <p:cNvGraphicFramePr/>
          <p:nvPr/>
        </p:nvGraphicFramePr>
        <p:xfrm>
          <a:off x="1066800" y="5181600"/>
          <a:ext cx="7429552" cy="7143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TextBox 13"/>
          <p:cNvSpPr txBox="1"/>
          <p:nvPr/>
        </p:nvSpPr>
        <p:spPr>
          <a:xfrm>
            <a:off x="0" y="2500306"/>
            <a:ext cx="857224" cy="461665"/>
          </a:xfrm>
          <a:prstGeom prst="rect">
            <a:avLst/>
          </a:prstGeom>
          <a:noFill/>
        </p:spPr>
        <p:txBody>
          <a:bodyPr wrap="square" rtlCol="0">
            <a:spAutoFit/>
          </a:bodyPr>
          <a:lstStyle/>
          <a:p>
            <a:r>
              <a:rPr lang="en-GB" sz="1200" b="1" dirty="0" smtClean="0"/>
              <a:t>Job split by gender</a:t>
            </a:r>
            <a:endParaRPr lang="en-GB" sz="1200" b="1" dirty="0"/>
          </a:p>
        </p:txBody>
      </p:sp>
      <p:sp>
        <p:nvSpPr>
          <p:cNvPr id="15" name="TextBox 14"/>
          <p:cNvSpPr txBox="1"/>
          <p:nvPr/>
        </p:nvSpPr>
        <p:spPr>
          <a:xfrm>
            <a:off x="0" y="3286124"/>
            <a:ext cx="714348" cy="261610"/>
          </a:xfrm>
          <a:prstGeom prst="rect">
            <a:avLst/>
          </a:prstGeom>
          <a:noFill/>
        </p:spPr>
        <p:txBody>
          <a:bodyPr wrap="square" rtlCol="0">
            <a:spAutoFit/>
          </a:bodyPr>
          <a:lstStyle/>
          <a:p>
            <a:r>
              <a:rPr lang="en-GB" sz="1100" b="1" dirty="0" smtClean="0"/>
              <a:t>Job type</a:t>
            </a:r>
            <a:endParaRPr lang="en-GB" sz="1100" b="1" dirty="0"/>
          </a:p>
        </p:txBody>
      </p:sp>
      <p:sp>
        <p:nvSpPr>
          <p:cNvPr id="16" name="TextBox 15"/>
          <p:cNvSpPr txBox="1"/>
          <p:nvPr/>
        </p:nvSpPr>
        <p:spPr>
          <a:xfrm>
            <a:off x="0" y="5500702"/>
            <a:ext cx="785818" cy="430887"/>
          </a:xfrm>
          <a:prstGeom prst="rect">
            <a:avLst/>
          </a:prstGeom>
          <a:noFill/>
        </p:spPr>
        <p:txBody>
          <a:bodyPr wrap="square" rtlCol="0">
            <a:spAutoFit/>
          </a:bodyPr>
          <a:lstStyle/>
          <a:p>
            <a:r>
              <a:rPr lang="en-GB" sz="1100" b="1" dirty="0" smtClean="0"/>
              <a:t>Full time / part time</a:t>
            </a:r>
            <a:endParaRPr lang="en-GB" sz="1100" b="1" dirty="0"/>
          </a:p>
        </p:txBody>
      </p:sp>
      <p:sp>
        <p:nvSpPr>
          <p:cNvPr id="17" name="Slide Number Placeholder 16"/>
          <p:cNvSpPr>
            <a:spLocks noGrp="1"/>
          </p:cNvSpPr>
          <p:nvPr>
            <p:ph type="sldNum" sz="quarter" idx="12"/>
          </p:nvPr>
        </p:nvSpPr>
        <p:spPr/>
        <p:txBody>
          <a:bodyPr/>
          <a:lstStyle/>
          <a:p>
            <a:fld id="{B6F15528-21DE-4FAA-801E-634DDDAF4B2B}" type="slidenum">
              <a:rPr lang="en-US" smtClean="0"/>
              <a:pPr/>
              <a:t>129</a:t>
            </a:fld>
            <a:endParaRPr lang="en-US"/>
          </a:p>
        </p:txBody>
      </p:sp>
    </p:spTree>
    <p:extLst>
      <p:ext uri="{BB962C8B-B14F-4D97-AF65-F5344CB8AC3E}">
        <p14:creationId xmlns:p14="http://schemas.microsoft.com/office/powerpoint/2010/main" val="311696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Macro Environment - Economy</a:t>
            </a:r>
            <a:endParaRPr lang="en-GB" sz="3200" dirty="0"/>
          </a:p>
        </p:txBody>
      </p:sp>
      <p:graphicFrame>
        <p:nvGraphicFramePr>
          <p:cNvPr id="4" name="Content Placeholder 3"/>
          <p:cNvGraphicFramePr>
            <a:graphicFrameLocks noGrp="1"/>
          </p:cNvGraphicFramePr>
          <p:nvPr>
            <p:ph idx="1"/>
          </p:nvPr>
        </p:nvGraphicFramePr>
        <p:xfrm>
          <a:off x="428596" y="2895601"/>
          <a:ext cx="8258204" cy="3298269"/>
        </p:xfrm>
        <a:graphic>
          <a:graphicData uri="http://schemas.openxmlformats.org/drawingml/2006/table">
            <a:tbl>
              <a:tblPr firstRow="1" bandRow="1">
                <a:tableStyleId>{5FD0F851-EC5A-4D38-B0AD-8093EC10F338}</a:tableStyleId>
              </a:tblPr>
              <a:tblGrid>
                <a:gridCol w="2057400"/>
                <a:gridCol w="2057400"/>
                <a:gridCol w="2071702"/>
                <a:gridCol w="2071702"/>
              </a:tblGrid>
              <a:tr h="571135">
                <a:tc>
                  <a:txBody>
                    <a:bodyPr/>
                    <a:lstStyle/>
                    <a:p>
                      <a:pPr>
                        <a:lnSpc>
                          <a:spcPct val="115000"/>
                        </a:lnSpc>
                        <a:spcAft>
                          <a:spcPts val="1000"/>
                        </a:spcAft>
                      </a:pPr>
                      <a:r>
                        <a:rPr lang="en-GB" sz="1100" b="0" dirty="0"/>
                        <a:t>GDP (purchasing power parity)</a:t>
                      </a:r>
                      <a:endParaRPr lang="en-GB" sz="1100" b="0" dirty="0">
                        <a:latin typeface="Calibri"/>
                        <a:ea typeface="Times New Roman"/>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100" b="0"/>
                        <a:t>$76.07 billion (2012 est.)</a:t>
                      </a:r>
                    </a:p>
                    <a:p>
                      <a:pPr marL="342900" lvl="0" indent="-342900">
                        <a:lnSpc>
                          <a:spcPct val="115000"/>
                        </a:lnSpc>
                        <a:spcAft>
                          <a:spcPts val="0"/>
                        </a:spcAft>
                        <a:buFont typeface="Symbol"/>
                        <a:buChar char=""/>
                      </a:pPr>
                      <a:r>
                        <a:rPr lang="en-GB" sz="1100" b="0"/>
                        <a:t>$72.37 billion (2011 est.)</a:t>
                      </a:r>
                    </a:p>
                    <a:p>
                      <a:pPr marL="342900" lvl="0" indent="-342900">
                        <a:lnSpc>
                          <a:spcPct val="115000"/>
                        </a:lnSpc>
                        <a:spcAft>
                          <a:spcPts val="1000"/>
                        </a:spcAft>
                        <a:buFont typeface="Symbol"/>
                        <a:buChar char=""/>
                      </a:pPr>
                      <a:r>
                        <a:rPr lang="en-GB" sz="1100" b="0"/>
                        <a:t>$69.33 billion (2010 est.)</a:t>
                      </a:r>
                      <a:endParaRPr lang="en-GB" sz="1100" b="0">
                        <a:latin typeface="Calibri"/>
                        <a:ea typeface="Calibri"/>
                        <a:cs typeface="Times New Roman"/>
                      </a:endParaRPr>
                    </a:p>
                  </a:txBody>
                  <a:tcPr marL="68580" marR="68580" marT="0" marB="0"/>
                </a:tc>
                <a:tc>
                  <a:txBody>
                    <a:bodyPr/>
                    <a:lstStyle/>
                    <a:p>
                      <a:pPr marL="457200">
                        <a:lnSpc>
                          <a:spcPct val="115000"/>
                        </a:lnSpc>
                        <a:spcAft>
                          <a:spcPts val="1000"/>
                        </a:spcAft>
                      </a:pPr>
                      <a:r>
                        <a:rPr lang="en-GB" sz="1100" b="0" dirty="0"/>
                        <a:t>Exports - commodities</a:t>
                      </a:r>
                      <a:endParaRPr lang="en-GB" sz="1100" b="0" dirty="0">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100" b="0" dirty="0" smtClean="0"/>
                        <a:t>Tea, horticultural products, coffee, petroleum products, fish, cement</a:t>
                      </a:r>
                      <a:endParaRPr lang="en-GB" sz="1100" b="0" dirty="0" smtClean="0">
                        <a:latin typeface="+mn-lt"/>
                        <a:ea typeface="Calibri"/>
                        <a:cs typeface="Times New Roman"/>
                      </a:endParaRPr>
                    </a:p>
                  </a:txBody>
                  <a:tcPr marL="68580" marR="68580" marT="0" marB="0"/>
                </a:tc>
              </a:tr>
              <a:tr h="844230">
                <a:tc>
                  <a:txBody>
                    <a:bodyPr/>
                    <a:lstStyle/>
                    <a:p>
                      <a:pPr>
                        <a:lnSpc>
                          <a:spcPct val="115000"/>
                        </a:lnSpc>
                        <a:spcAft>
                          <a:spcPts val="1000"/>
                        </a:spcAft>
                      </a:pPr>
                      <a:r>
                        <a:rPr lang="en-GB" sz="1100" dirty="0"/>
                        <a:t>GDP (official exchange rate)</a:t>
                      </a:r>
                      <a:endParaRPr lang="en-GB" sz="1100" b="1" dirty="0">
                        <a:latin typeface="Calibri"/>
                        <a:ea typeface="Times New Roman"/>
                        <a:cs typeface="Times New Roman"/>
                      </a:endParaRPr>
                    </a:p>
                  </a:txBody>
                  <a:tcPr marL="68580" marR="68580" marT="0" marB="0"/>
                </a:tc>
                <a:tc>
                  <a:txBody>
                    <a:bodyPr/>
                    <a:lstStyle/>
                    <a:p>
                      <a:pPr marL="342900" lvl="0" indent="-342900">
                        <a:lnSpc>
                          <a:spcPct val="115000"/>
                        </a:lnSpc>
                        <a:spcAft>
                          <a:spcPts val="1000"/>
                        </a:spcAft>
                        <a:buFont typeface="Symbol"/>
                        <a:buChar char=""/>
                      </a:pPr>
                      <a:r>
                        <a:rPr lang="en-GB" sz="1100"/>
                        <a:t>$41.84 billion (2012 est.)</a:t>
                      </a:r>
                      <a:endParaRPr lang="en-GB" sz="1100">
                        <a:latin typeface="Calibri"/>
                        <a:ea typeface="Calibri"/>
                        <a:cs typeface="Times New Roman"/>
                      </a:endParaRPr>
                    </a:p>
                  </a:txBody>
                  <a:tcPr marL="68580" marR="68580" marT="0" marB="0"/>
                </a:tc>
                <a:tc>
                  <a:txBody>
                    <a:bodyPr/>
                    <a:lstStyle/>
                    <a:p>
                      <a:pPr marL="457200">
                        <a:lnSpc>
                          <a:spcPct val="115000"/>
                        </a:lnSpc>
                        <a:spcAft>
                          <a:spcPts val="0"/>
                        </a:spcAft>
                      </a:pPr>
                      <a:r>
                        <a:rPr lang="en-GB" sz="1100" dirty="0"/>
                        <a:t>Exports - partners</a:t>
                      </a:r>
                      <a:endParaRPr lang="en-GB" sz="1100" b="1" dirty="0">
                        <a:latin typeface="Calibri"/>
                        <a:ea typeface="Calibri"/>
                        <a:cs typeface="Times New Roman"/>
                      </a:endParaRPr>
                    </a:p>
                  </a:txBody>
                  <a:tcPr marL="68580" marR="68580" marT="0" marB="0"/>
                </a:tc>
                <a:tc>
                  <a:txBody>
                    <a:bodyPr/>
                    <a:lstStyle/>
                    <a:p>
                      <a:pPr marL="0" lvl="0" algn="l">
                        <a:lnSpc>
                          <a:spcPct val="100000"/>
                        </a:lnSpc>
                        <a:spcAft>
                          <a:spcPts val="0"/>
                        </a:spcAft>
                        <a:buFont typeface="Arial" pitchFamily="34" charset="0"/>
                        <a:buNone/>
                      </a:pPr>
                      <a:r>
                        <a:rPr lang="en-GB" sz="1100" dirty="0"/>
                        <a:t>Uganda 9.9%, Tanzania 9.6%, Netherlands 8.4%, UK 8.1%, US 6.2%, Egypt 4.9%, Democratic Republic of the Congo 4.2% (2011)</a:t>
                      </a:r>
                      <a:endParaRPr lang="en-GB" sz="1100" dirty="0">
                        <a:latin typeface="Calibri"/>
                        <a:ea typeface="Calibri"/>
                        <a:cs typeface="Times New Roman"/>
                      </a:endParaRPr>
                    </a:p>
                  </a:txBody>
                  <a:tcPr marL="68580" marR="68580" marT="0" marB="0"/>
                </a:tc>
              </a:tr>
              <a:tr h="718966">
                <a:tc>
                  <a:txBody>
                    <a:bodyPr/>
                    <a:lstStyle/>
                    <a:p>
                      <a:pPr>
                        <a:lnSpc>
                          <a:spcPct val="115000"/>
                        </a:lnSpc>
                        <a:spcAft>
                          <a:spcPts val="1000"/>
                        </a:spcAft>
                      </a:pPr>
                      <a:r>
                        <a:rPr lang="en-GB" sz="1100"/>
                        <a:t>GDP - real growth rate</a:t>
                      </a:r>
                      <a:endParaRPr lang="en-GB" sz="1100" b="1">
                        <a:latin typeface="Calibri"/>
                        <a:ea typeface="Times New Roman"/>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100"/>
                        <a:t>5.1% (2012 est.)</a:t>
                      </a:r>
                    </a:p>
                    <a:p>
                      <a:pPr marL="342900" lvl="0" indent="-342900">
                        <a:lnSpc>
                          <a:spcPct val="115000"/>
                        </a:lnSpc>
                        <a:spcAft>
                          <a:spcPts val="0"/>
                        </a:spcAft>
                        <a:buFont typeface="Symbol"/>
                        <a:buChar char=""/>
                      </a:pPr>
                      <a:r>
                        <a:rPr lang="en-GB" sz="1100"/>
                        <a:t>4.4% (2011 est.)</a:t>
                      </a:r>
                    </a:p>
                    <a:p>
                      <a:pPr marL="342900" lvl="0" indent="-342900">
                        <a:lnSpc>
                          <a:spcPct val="115000"/>
                        </a:lnSpc>
                        <a:spcAft>
                          <a:spcPts val="1000"/>
                        </a:spcAft>
                        <a:buFont typeface="Symbol"/>
                        <a:buChar char=""/>
                      </a:pPr>
                      <a:r>
                        <a:rPr lang="en-GB" sz="1100"/>
                        <a:t>5.8% (2010 est.)</a:t>
                      </a:r>
                      <a:endParaRPr lang="en-GB" sz="1100">
                        <a:latin typeface="Calibri"/>
                        <a:ea typeface="Calibri"/>
                        <a:cs typeface="Times New Roman"/>
                      </a:endParaRPr>
                    </a:p>
                  </a:txBody>
                  <a:tcPr marL="68580" marR="68580" marT="0" marB="0"/>
                </a:tc>
                <a:tc>
                  <a:txBody>
                    <a:bodyPr/>
                    <a:lstStyle/>
                    <a:p>
                      <a:pPr marL="457200">
                        <a:lnSpc>
                          <a:spcPct val="115000"/>
                        </a:lnSpc>
                        <a:spcAft>
                          <a:spcPts val="1000"/>
                        </a:spcAft>
                      </a:pPr>
                      <a:r>
                        <a:rPr lang="en-GB" sz="1100" dirty="0"/>
                        <a:t>Imports</a:t>
                      </a:r>
                      <a:endParaRPr lang="en-GB" sz="1100" b="1" dirty="0">
                        <a:latin typeface="Calibri"/>
                        <a:ea typeface="Calibri"/>
                        <a:cs typeface="Times New Roman"/>
                      </a:endParaRPr>
                    </a:p>
                  </a:txBody>
                  <a:tcPr marL="68580" marR="68580" marT="0" marB="0"/>
                </a:tc>
                <a:tc>
                  <a:txBody>
                    <a:bodyPr/>
                    <a:lstStyle/>
                    <a:p>
                      <a:pPr marL="0" lvl="0" indent="-342900" algn="l">
                        <a:lnSpc>
                          <a:spcPct val="100000"/>
                        </a:lnSpc>
                        <a:spcAft>
                          <a:spcPts val="0"/>
                        </a:spcAft>
                        <a:buFont typeface="Arial" pitchFamily="34" charset="0"/>
                        <a:buNone/>
                      </a:pPr>
                      <a:r>
                        <a:rPr lang="en-GB" sz="1100" dirty="0" smtClean="0"/>
                        <a:t>Machinery </a:t>
                      </a:r>
                      <a:r>
                        <a:rPr lang="en-GB" sz="1100" dirty="0"/>
                        <a:t>and transportation equipment, petroleum products, motor vehicles, iron and steel, resins and plastics</a:t>
                      </a:r>
                      <a:endParaRPr lang="en-GB" sz="1100" dirty="0">
                        <a:latin typeface="Calibri"/>
                        <a:ea typeface="Calibri"/>
                        <a:cs typeface="Times New Roman"/>
                      </a:endParaRPr>
                    </a:p>
                  </a:txBody>
                  <a:tcPr marL="68580" marR="68580" marT="0" marB="0"/>
                </a:tc>
              </a:tr>
              <a:tr h="571135">
                <a:tc>
                  <a:txBody>
                    <a:bodyPr/>
                    <a:lstStyle/>
                    <a:p>
                      <a:pPr>
                        <a:lnSpc>
                          <a:spcPct val="115000"/>
                        </a:lnSpc>
                        <a:spcAft>
                          <a:spcPts val="1000"/>
                        </a:spcAft>
                      </a:pPr>
                      <a:r>
                        <a:rPr lang="en-GB" sz="1100"/>
                        <a:t>GDP - per capita (PPP)</a:t>
                      </a:r>
                      <a:endParaRPr lang="en-GB" sz="1100" b="1">
                        <a:latin typeface="Calibri"/>
                        <a:ea typeface="Times New Roman"/>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100" dirty="0"/>
                        <a:t>$1,800 (2012 est.)</a:t>
                      </a:r>
                    </a:p>
                    <a:p>
                      <a:pPr marL="342900" lvl="0" indent="-342900">
                        <a:lnSpc>
                          <a:spcPct val="115000"/>
                        </a:lnSpc>
                        <a:spcAft>
                          <a:spcPts val="0"/>
                        </a:spcAft>
                        <a:buFont typeface="Symbol"/>
                        <a:buChar char=""/>
                      </a:pPr>
                      <a:r>
                        <a:rPr lang="en-GB" sz="1100" dirty="0"/>
                        <a:t>$1,800 (2011 est.)</a:t>
                      </a:r>
                    </a:p>
                    <a:p>
                      <a:pPr marL="342900" lvl="0" indent="-342900">
                        <a:lnSpc>
                          <a:spcPct val="115000"/>
                        </a:lnSpc>
                        <a:spcAft>
                          <a:spcPts val="1000"/>
                        </a:spcAft>
                        <a:buFont typeface="Symbol"/>
                        <a:buChar char=""/>
                      </a:pPr>
                      <a:r>
                        <a:rPr lang="en-GB" sz="1100" dirty="0"/>
                        <a:t>$1,700 (2010 est.)</a:t>
                      </a:r>
                      <a:endParaRPr lang="en-GB" sz="1100" dirty="0">
                        <a:latin typeface="Calibri"/>
                        <a:ea typeface="Calibri"/>
                        <a:cs typeface="Times New Roman"/>
                      </a:endParaRPr>
                    </a:p>
                  </a:txBody>
                  <a:tcPr marL="68580" marR="68580" marT="0" marB="0"/>
                </a:tc>
                <a:tc>
                  <a:txBody>
                    <a:bodyPr/>
                    <a:lstStyle/>
                    <a:p>
                      <a:pPr marL="457200">
                        <a:lnSpc>
                          <a:spcPct val="115000"/>
                        </a:lnSpc>
                        <a:spcAft>
                          <a:spcPts val="1000"/>
                        </a:spcAft>
                      </a:pPr>
                      <a:r>
                        <a:rPr lang="en-GB" sz="1100" dirty="0"/>
                        <a:t>Imports - partners</a:t>
                      </a:r>
                      <a:endParaRPr lang="en-GB" sz="1100" b="1" dirty="0">
                        <a:latin typeface="Calibri"/>
                        <a:ea typeface="Calibri"/>
                        <a:cs typeface="Times New Roman"/>
                      </a:endParaRPr>
                    </a:p>
                  </a:txBody>
                  <a:tcPr marL="68580" marR="68580" marT="0" marB="0"/>
                </a:tc>
                <a:tc>
                  <a:txBody>
                    <a:bodyPr/>
                    <a:lstStyle/>
                    <a:p>
                      <a:pPr marL="0" lvl="0" algn="l">
                        <a:lnSpc>
                          <a:spcPct val="100000"/>
                        </a:lnSpc>
                        <a:spcAft>
                          <a:spcPts val="0"/>
                        </a:spcAft>
                        <a:buFont typeface="Arial" pitchFamily="34" charset="0"/>
                        <a:buNone/>
                      </a:pPr>
                      <a:r>
                        <a:rPr lang="en-GB" sz="1100" dirty="0"/>
                        <a:t>China 15.3%, India 13.8%, UAE 10.5%, Saudi Arabia 7.3%, South Africa 5.5%, Japan 4% (2011)</a:t>
                      </a:r>
                      <a:endParaRPr lang="en-GB" sz="1100" dirty="0">
                        <a:latin typeface="Calibri"/>
                        <a:ea typeface="Calibri"/>
                        <a:cs typeface="Times New Roman"/>
                      </a:endParaRPr>
                    </a:p>
                  </a:txBody>
                  <a:tcPr marL="68580" marR="68580" marT="0" marB="0"/>
                </a:tc>
              </a:tr>
              <a:tr h="571135">
                <a:tc>
                  <a:txBody>
                    <a:bodyPr/>
                    <a:lstStyle/>
                    <a:p>
                      <a:pPr>
                        <a:lnSpc>
                          <a:spcPct val="115000"/>
                        </a:lnSpc>
                        <a:spcAft>
                          <a:spcPts val="1000"/>
                        </a:spcAft>
                      </a:pPr>
                      <a:r>
                        <a:rPr lang="en-GB" sz="1100" dirty="0"/>
                        <a:t>GDP - composition by sector</a:t>
                      </a:r>
                      <a:endParaRPr lang="en-GB" sz="1100" b="1" dirty="0">
                        <a:latin typeface="Calibri"/>
                        <a:ea typeface="Times New Roman"/>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100" dirty="0"/>
                        <a:t>agriculture: 24.2%</a:t>
                      </a:r>
                    </a:p>
                    <a:p>
                      <a:pPr marL="342900" lvl="0" indent="-342900">
                        <a:lnSpc>
                          <a:spcPct val="115000"/>
                        </a:lnSpc>
                        <a:spcAft>
                          <a:spcPts val="0"/>
                        </a:spcAft>
                        <a:buFont typeface="Symbol"/>
                        <a:buChar char=""/>
                      </a:pPr>
                      <a:r>
                        <a:rPr lang="en-GB" sz="1100" dirty="0"/>
                        <a:t>industry: 14.8%</a:t>
                      </a:r>
                    </a:p>
                    <a:p>
                      <a:pPr marL="342900" lvl="0" indent="-342900">
                        <a:lnSpc>
                          <a:spcPct val="115000"/>
                        </a:lnSpc>
                        <a:spcAft>
                          <a:spcPts val="1000"/>
                        </a:spcAft>
                        <a:buFont typeface="Symbol"/>
                        <a:buChar char=""/>
                      </a:pPr>
                      <a:r>
                        <a:rPr lang="en-GB" sz="1100" dirty="0"/>
                        <a:t>services: 61% (2012 est.)</a:t>
                      </a:r>
                      <a:endParaRPr lang="en-GB" sz="1100" dirty="0">
                        <a:latin typeface="Calibri"/>
                        <a:ea typeface="Calibri"/>
                        <a:cs typeface="Times New Roman"/>
                      </a:endParaRPr>
                    </a:p>
                  </a:txBody>
                  <a:tcPr marL="68580" marR="68580" marT="0" marB="0"/>
                </a:tc>
                <a:tc>
                  <a:txBody>
                    <a:bodyPr/>
                    <a:lstStyle/>
                    <a:p>
                      <a:endParaRPr lang="en-GB"/>
                    </a:p>
                  </a:txBody>
                  <a:tcPr marL="68580" marR="68580" marT="0" marB="0"/>
                </a:tc>
                <a:tc>
                  <a:txBody>
                    <a:bodyPr/>
                    <a:lstStyle/>
                    <a:p>
                      <a:endParaRPr lang="en-GB" dirty="0"/>
                    </a:p>
                  </a:txBody>
                  <a:tcPr marL="68580" marR="68580" marT="0" marB="0"/>
                </a:tc>
              </a:tr>
            </a:tbl>
          </a:graphicData>
        </a:graphic>
      </p:graphicFrame>
      <p:sp>
        <p:nvSpPr>
          <p:cNvPr id="5" name="TextBox 4"/>
          <p:cNvSpPr txBox="1"/>
          <p:nvPr/>
        </p:nvSpPr>
        <p:spPr>
          <a:xfrm>
            <a:off x="428596" y="1295400"/>
            <a:ext cx="8358246" cy="1590898"/>
          </a:xfrm>
          <a:prstGeom prst="rect">
            <a:avLst/>
          </a:prstGeom>
          <a:noFill/>
        </p:spPr>
        <p:txBody>
          <a:bodyPr wrap="square" rtlCol="0">
            <a:spAutoFit/>
          </a:bodyPr>
          <a:lstStyle/>
          <a:p>
            <a:pPr algn="just"/>
            <a:r>
              <a:rPr lang="en-GB" sz="1400" dirty="0" smtClean="0"/>
              <a:t>Kenya’s economy is relatively strong, however, it has been plagued by corruption and by reliance upon several primary goods whose prices have remained relatively low. As a result of high food and fuel import prices, Kenya has experienced chronic budget deficits, inflationary pressures, and sharp currency depreciation. The discovery of oil in March 2012 has provided an opportunity for Kenya to balance its growing trade deficit if the deposits are found to be commercially viable and Kenya is able to develop a port and pipeline to export its oil. Following the elections held on March 4th, Kenyan economic performance in 2013 is now proving to be highly dependent on the capacity of the country to attract foreign investment and tourism.</a:t>
            </a:r>
            <a:endParaRPr lang="en-GB" sz="14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
        <p:nvSpPr>
          <p:cNvPr id="6" name="TextBox 5"/>
          <p:cNvSpPr txBox="1"/>
          <p:nvPr/>
        </p:nvSpPr>
        <p:spPr>
          <a:xfrm>
            <a:off x="6477000" y="6324600"/>
            <a:ext cx="1676400" cy="230832"/>
          </a:xfrm>
          <a:prstGeom prst="rect">
            <a:avLst/>
          </a:prstGeom>
          <a:noFill/>
        </p:spPr>
        <p:txBody>
          <a:bodyPr wrap="square" rtlCol="0">
            <a:spAutoFit/>
          </a:bodyPr>
          <a:lstStyle/>
          <a:p>
            <a:r>
              <a:rPr lang="en-GB" sz="900" i="1" dirty="0" smtClean="0"/>
              <a:t>Source: CIA World fact book</a:t>
            </a:r>
            <a:endParaRPr lang="en-GB" sz="900" i="1"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Fuel Wood Value Chain</a:t>
            </a:r>
            <a:endParaRPr lang="en-GB" dirty="0"/>
          </a:p>
        </p:txBody>
      </p:sp>
      <p:sp>
        <p:nvSpPr>
          <p:cNvPr id="3" name="Content Placeholder 2"/>
          <p:cNvSpPr>
            <a:spLocks noGrp="1"/>
          </p:cNvSpPr>
          <p:nvPr>
            <p:ph idx="1"/>
          </p:nvPr>
        </p:nvSpPr>
        <p:spPr/>
        <p:txBody>
          <a:bodyPr>
            <a:normAutofit/>
          </a:bodyPr>
          <a:lstStyle/>
          <a:p>
            <a:pPr algn="just"/>
            <a:r>
              <a:rPr lang="en-GB" sz="2400" dirty="0" smtClean="0"/>
              <a:t>Fuel value chain is characterized by a marked fragmentation of operators (producers, transporters and retailers) who tend to work in isolation on an individual or informal basis. </a:t>
            </a:r>
          </a:p>
          <a:p>
            <a:pPr algn="just"/>
            <a:r>
              <a:rPr lang="en-GB" sz="2400" dirty="0" smtClean="0"/>
              <a:t>Fuel wood and other biomass resources generate at least 20 times more local employment within the national economy of Kenya than other forms of energy, per unit consumed (UNEP 2012). This is due to the huge amount of manpower (unskilled </a:t>
            </a:r>
            <a:r>
              <a:rPr lang="en-GB" sz="2400" dirty="0" err="1" smtClean="0"/>
              <a:t>labor</a:t>
            </a:r>
            <a:r>
              <a:rPr lang="en-GB" sz="2400" dirty="0" smtClean="0"/>
              <a:t>) required for harvesting, processing, transporting and trading of the fuels.</a:t>
            </a:r>
            <a:endParaRPr lang="en-GB" sz="2400" dirty="0"/>
          </a:p>
        </p:txBody>
      </p:sp>
      <p:sp>
        <p:nvSpPr>
          <p:cNvPr id="4" name="TextBox 3"/>
          <p:cNvSpPr txBox="1"/>
          <p:nvPr/>
        </p:nvSpPr>
        <p:spPr>
          <a:xfrm>
            <a:off x="5072066" y="5786454"/>
            <a:ext cx="3733800" cy="861774"/>
          </a:xfrm>
          <a:prstGeom prst="rect">
            <a:avLst/>
          </a:prstGeom>
          <a:noFill/>
        </p:spPr>
        <p:txBody>
          <a:bodyPr wrap="square" rtlCol="0">
            <a:spAutoFit/>
          </a:bodyPr>
          <a:lstStyle/>
          <a:p>
            <a:r>
              <a:rPr lang="en-GB" sz="1000" i="1" dirty="0" smtClean="0"/>
              <a:t>Cologne University of Applied Sciences Institute for Technology and Resources Management in the Tropics and Subtropics (2010)</a:t>
            </a:r>
          </a:p>
          <a:p>
            <a:endParaRPr lang="en-GB" sz="1000" i="1" dirty="0" smtClean="0"/>
          </a:p>
          <a:p>
            <a:r>
              <a:rPr lang="en-GB" sz="1000" i="1" dirty="0" smtClean="0"/>
              <a:t>UNEP The Role and Contribution of </a:t>
            </a:r>
            <a:r>
              <a:rPr lang="en-GB" sz="1000" i="1" dirty="0" err="1" smtClean="0"/>
              <a:t>Montane</a:t>
            </a:r>
            <a:r>
              <a:rPr lang="en-GB" sz="1000" i="1" dirty="0" smtClean="0"/>
              <a:t> Forests and </a:t>
            </a:r>
          </a:p>
          <a:p>
            <a:r>
              <a:rPr lang="en-GB" sz="1000" i="1" dirty="0" smtClean="0"/>
              <a:t>Related Ecosystem Services to the Kenyan Economy (2012)</a:t>
            </a:r>
            <a:endParaRPr lang="en-GB" sz="1000" i="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130</a:t>
            </a:fld>
            <a:endParaRPr lang="en-US" dirty="0"/>
          </a:p>
        </p:txBody>
      </p:sp>
    </p:spTree>
    <p:extLst>
      <p:ext uri="{BB962C8B-B14F-4D97-AF65-F5344CB8AC3E}">
        <p14:creationId xmlns:p14="http://schemas.microsoft.com/office/powerpoint/2010/main" val="33992618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914400" y="1214422"/>
          <a:ext cx="8229600" cy="1285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p:txBody>
          <a:bodyPr/>
          <a:lstStyle/>
          <a:p>
            <a:r>
              <a:rPr lang="en-GB" dirty="0" smtClean="0"/>
              <a:t>LPG Value Chain</a:t>
            </a:r>
            <a:endParaRPr lang="en-GB" dirty="0"/>
          </a:p>
        </p:txBody>
      </p:sp>
      <p:graphicFrame>
        <p:nvGraphicFramePr>
          <p:cNvPr id="6" name="Diagram 5"/>
          <p:cNvGraphicFramePr/>
          <p:nvPr/>
        </p:nvGraphicFramePr>
        <p:xfrm>
          <a:off x="928662" y="1571612"/>
          <a:ext cx="3000396" cy="21748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nvGraphicFramePr>
        <p:xfrm>
          <a:off x="1000100" y="3357562"/>
          <a:ext cx="6643734" cy="150019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TextBox 7"/>
          <p:cNvSpPr txBox="1"/>
          <p:nvPr/>
        </p:nvSpPr>
        <p:spPr>
          <a:xfrm>
            <a:off x="0" y="3857628"/>
            <a:ext cx="785786" cy="261610"/>
          </a:xfrm>
          <a:prstGeom prst="rect">
            <a:avLst/>
          </a:prstGeom>
          <a:noFill/>
        </p:spPr>
        <p:txBody>
          <a:bodyPr wrap="square" rtlCol="0">
            <a:spAutoFit/>
          </a:bodyPr>
          <a:lstStyle/>
          <a:p>
            <a:r>
              <a:rPr lang="en-GB" sz="1100" b="1" dirty="0" smtClean="0"/>
              <a:t>Skill type</a:t>
            </a:r>
            <a:endParaRPr lang="en-GB" sz="1100" b="1"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131</a:t>
            </a:fld>
            <a:endParaRPr lang="en-US"/>
          </a:p>
        </p:txBody>
      </p:sp>
    </p:spTree>
    <p:extLst>
      <p:ext uri="{BB962C8B-B14F-4D97-AF65-F5344CB8AC3E}">
        <p14:creationId xmlns:p14="http://schemas.microsoft.com/office/powerpoint/2010/main" val="19481998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LPG Value Chain</a:t>
            </a:r>
            <a:endParaRPr lang="en-GB" sz="2800" dirty="0"/>
          </a:p>
        </p:txBody>
      </p:sp>
      <p:sp>
        <p:nvSpPr>
          <p:cNvPr id="3" name="Content Placeholder 2"/>
          <p:cNvSpPr>
            <a:spLocks noGrp="1"/>
          </p:cNvSpPr>
          <p:nvPr>
            <p:ph idx="1"/>
          </p:nvPr>
        </p:nvSpPr>
        <p:spPr>
          <a:xfrm>
            <a:off x="457200" y="2209800"/>
            <a:ext cx="8229600" cy="4068763"/>
          </a:xfrm>
        </p:spPr>
        <p:txBody>
          <a:bodyPr>
            <a:normAutofit lnSpcReduction="10000"/>
          </a:bodyPr>
          <a:lstStyle/>
          <a:p>
            <a:pPr algn="just">
              <a:buNone/>
            </a:pPr>
            <a:r>
              <a:rPr lang="en-GB" sz="1600" dirty="0" smtClean="0"/>
              <a:t>There are two state-owned enterprises relevant to the LPG industry in Kenya:</a:t>
            </a:r>
          </a:p>
          <a:p>
            <a:pPr algn="just"/>
            <a:r>
              <a:rPr lang="en-GB" sz="1600" dirty="0" smtClean="0"/>
              <a:t>Kenya Petroleum Refineries Limited, a joint venture owned on a 50/50 basis by the state and </a:t>
            </a:r>
            <a:r>
              <a:rPr lang="en-GB" sz="1600" dirty="0" err="1" smtClean="0"/>
              <a:t>Essar</a:t>
            </a:r>
            <a:r>
              <a:rPr lang="en-GB" sz="1600" dirty="0" smtClean="0"/>
              <a:t> Energy Overseas Limited, owns and operates a </a:t>
            </a:r>
            <a:r>
              <a:rPr lang="en-GB" sz="1600" dirty="0" err="1" smtClean="0"/>
              <a:t>hydroskimming</a:t>
            </a:r>
            <a:r>
              <a:rPr lang="en-GB" sz="1600" dirty="0" smtClean="0"/>
              <a:t> refinery with a throughput capacity of approximately 4.5 million tonnes per year. There’s an imbalance between refinery production and domestic market requirements for black oils (residual fuels such as heavy fuel oils and industrial diesel). This results in a maximum refinery production yield of LPG in the range of 28,000 to 30,000 tonnes per year. Demand for LPG in Kenya has increased in the last five years from 49,400 tonnes in 2005 to 87,800 tonnes in 2010, an increase of about 78 per cent.</a:t>
            </a:r>
          </a:p>
          <a:p>
            <a:pPr algn="just"/>
            <a:r>
              <a:rPr lang="en-GB" sz="1600" dirty="0" smtClean="0"/>
              <a:t>Kenya Railway Corporation (KRC) transports LPG in rail tankers from the Mombasa storage depots owned by the four LPG supply/distribution companies to their storage and bottling installations in Nairobi. The private industry operators in the LPG supply and distribution business are Caltex, Libya Oil Kenya Limited (branded </a:t>
            </a:r>
            <a:r>
              <a:rPr lang="en-GB" sz="1600" dirty="0" err="1" smtClean="0"/>
              <a:t>OiLibya</a:t>
            </a:r>
            <a:r>
              <a:rPr lang="en-GB" sz="1600" dirty="0" smtClean="0"/>
              <a:t>), Shell (a joint venture with BP), TOTAL (</a:t>
            </a:r>
            <a:r>
              <a:rPr lang="en-GB" sz="1600" dirty="0" err="1" smtClean="0"/>
              <a:t>TotalFinaElf</a:t>
            </a:r>
            <a:r>
              <a:rPr lang="en-GB" sz="1600" dirty="0" smtClean="0"/>
              <a:t>), </a:t>
            </a:r>
            <a:r>
              <a:rPr lang="en-GB" sz="1600" dirty="0" err="1" smtClean="0"/>
              <a:t>Kenol</a:t>
            </a:r>
            <a:r>
              <a:rPr lang="en-GB" sz="1600" dirty="0" smtClean="0"/>
              <a:t>/</a:t>
            </a:r>
            <a:r>
              <a:rPr lang="en-GB" sz="1600" dirty="0" err="1" smtClean="0"/>
              <a:t>Kobil</a:t>
            </a:r>
            <a:r>
              <a:rPr lang="en-GB" sz="1600" dirty="0" smtClean="0"/>
              <a:t> and some relatively new participants—</a:t>
            </a:r>
            <a:r>
              <a:rPr lang="en-GB" sz="1600" dirty="0" err="1" smtClean="0"/>
              <a:t>Hashi</a:t>
            </a:r>
            <a:r>
              <a:rPr lang="en-GB" sz="1600" dirty="0" smtClean="0"/>
              <a:t> Energy (</a:t>
            </a:r>
            <a:r>
              <a:rPr lang="en-GB" sz="1600" dirty="0" err="1" smtClean="0"/>
              <a:t>Hashi</a:t>
            </a:r>
            <a:r>
              <a:rPr lang="en-GB" sz="1600" dirty="0" smtClean="0"/>
              <a:t> Gas), BOC (</a:t>
            </a:r>
            <a:r>
              <a:rPr lang="en-GB" sz="1600" dirty="0" err="1" smtClean="0"/>
              <a:t>Handigas</a:t>
            </a:r>
            <a:r>
              <a:rPr lang="en-GB" sz="1600" dirty="0" smtClean="0"/>
              <a:t>) and </a:t>
            </a:r>
            <a:r>
              <a:rPr lang="en-GB" sz="1600" dirty="0" err="1" smtClean="0"/>
              <a:t>Hunkar</a:t>
            </a:r>
            <a:r>
              <a:rPr lang="en-GB" sz="1600" dirty="0" smtClean="0"/>
              <a:t> Gas. The National Oil Corporation of Kenya Limited also indicates that it has entered into LPG distribution.</a:t>
            </a:r>
            <a:endParaRPr lang="en-GB" sz="1600" dirty="0"/>
          </a:p>
        </p:txBody>
      </p:sp>
      <p:sp>
        <p:nvSpPr>
          <p:cNvPr id="4" name="TextBox 3"/>
          <p:cNvSpPr txBox="1"/>
          <p:nvPr/>
        </p:nvSpPr>
        <p:spPr>
          <a:xfrm>
            <a:off x="5410200" y="6019800"/>
            <a:ext cx="2590800" cy="553998"/>
          </a:xfrm>
          <a:prstGeom prst="rect">
            <a:avLst/>
          </a:prstGeom>
          <a:noFill/>
        </p:spPr>
        <p:txBody>
          <a:bodyPr wrap="square" rtlCol="0">
            <a:spAutoFit/>
          </a:bodyPr>
          <a:lstStyle/>
          <a:p>
            <a:r>
              <a:rPr lang="en-GB" sz="1000" dirty="0" smtClean="0"/>
              <a:t>Source: Houston International Business Corp (2011)</a:t>
            </a:r>
          </a:p>
          <a:p>
            <a:r>
              <a:rPr lang="en-GB" sz="1000" dirty="0" smtClean="0"/>
              <a:t>KNBS (2011)</a:t>
            </a:r>
            <a:endParaRPr lang="en-GB" sz="1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132</a:t>
            </a:fld>
            <a:endParaRPr lang="en-US"/>
          </a:p>
        </p:txBody>
      </p:sp>
      <p:graphicFrame>
        <p:nvGraphicFramePr>
          <p:cNvPr id="6" name="Content Placeholder 4"/>
          <p:cNvGraphicFramePr>
            <a:graphicFrameLocks/>
          </p:cNvGraphicFramePr>
          <p:nvPr/>
        </p:nvGraphicFramePr>
        <p:xfrm>
          <a:off x="533400" y="1066800"/>
          <a:ext cx="8229600" cy="1362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9100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LPG Value Chain</a:t>
            </a:r>
            <a:br>
              <a:rPr lang="en-GB" sz="3200" dirty="0" smtClean="0"/>
            </a:br>
            <a:endParaRPr lang="en-GB" sz="3200" dirty="0"/>
          </a:p>
        </p:txBody>
      </p:sp>
      <p:sp>
        <p:nvSpPr>
          <p:cNvPr id="3" name="Content Placeholder 2"/>
          <p:cNvSpPr>
            <a:spLocks noGrp="1"/>
          </p:cNvSpPr>
          <p:nvPr>
            <p:ph idx="1"/>
          </p:nvPr>
        </p:nvSpPr>
        <p:spPr>
          <a:xfrm>
            <a:off x="457200" y="2133600"/>
            <a:ext cx="8229600" cy="3992564"/>
          </a:xfrm>
        </p:spPr>
        <p:txBody>
          <a:bodyPr>
            <a:normAutofit/>
          </a:bodyPr>
          <a:lstStyle/>
          <a:p>
            <a:pPr algn="just">
              <a:buNone/>
            </a:pPr>
            <a:endParaRPr lang="en-GB" sz="1800" dirty="0" smtClean="0"/>
          </a:p>
          <a:p>
            <a:pPr algn="just"/>
            <a:r>
              <a:rPr lang="en-GB" sz="1800" dirty="0" smtClean="0"/>
              <a:t>The LPG companies import in a joint procurement operation. The joint cargoes are normally in the range of 1,200 to 1,300 tonnes each. </a:t>
            </a:r>
          </a:p>
          <a:p>
            <a:pPr algn="just"/>
            <a:r>
              <a:rPr lang="en-GB" sz="1800" dirty="0" smtClean="0"/>
              <a:t>Typical import sources are Aden (Yemen), South Africa (seasonal availability), and from as far away as.</a:t>
            </a:r>
          </a:p>
          <a:p>
            <a:pPr algn="just"/>
            <a:r>
              <a:rPr lang="en-GB" sz="1800" dirty="0" smtClean="0"/>
              <a:t>LPG </a:t>
            </a:r>
            <a:r>
              <a:rPr lang="en-GB" sz="1800" dirty="0"/>
              <a:t>terminal at </a:t>
            </a:r>
            <a:r>
              <a:rPr lang="en-GB" sz="1800" dirty="0" err="1"/>
              <a:t>Shimanzi</a:t>
            </a:r>
            <a:r>
              <a:rPr lang="en-GB" sz="1800" dirty="0"/>
              <a:t> in Mombasa </a:t>
            </a:r>
            <a:r>
              <a:rPr lang="en-GB" sz="1800" dirty="0" smtClean="0"/>
              <a:t>has a storage </a:t>
            </a:r>
            <a:r>
              <a:rPr lang="en-GB" sz="1800" dirty="0"/>
              <a:t>capacity of just 1,400 MT. Tankers carrying 2,500 tonnes of gas </a:t>
            </a:r>
            <a:r>
              <a:rPr lang="en-GB" sz="1800" dirty="0" smtClean="0"/>
              <a:t>have </a:t>
            </a:r>
            <a:r>
              <a:rPr lang="en-GB" sz="1800" dirty="0"/>
              <a:t>to off-load subject to availability of storage </a:t>
            </a:r>
            <a:r>
              <a:rPr lang="en-GB" sz="1800" dirty="0" smtClean="0"/>
              <a:t>space.</a:t>
            </a:r>
          </a:p>
          <a:p>
            <a:pPr algn="just"/>
            <a:r>
              <a:rPr lang="en-GB" sz="1800" dirty="0"/>
              <a:t>Africa Gas and Oil Ltd (AGOL) has completed building a bulk import handling and storage terminal </a:t>
            </a:r>
            <a:r>
              <a:rPr lang="en-GB" sz="1800" dirty="0" smtClean="0"/>
              <a:t>at Mombasa to </a:t>
            </a:r>
            <a:r>
              <a:rPr lang="en-GB" sz="1800" dirty="0"/>
              <a:t>ease the quick offloading of sea tankers ferrying over 5,000 tonnes of LPG from the Middle </a:t>
            </a:r>
            <a:r>
              <a:rPr lang="en-GB" sz="1800" dirty="0" smtClean="0"/>
              <a:t>East. The </a:t>
            </a:r>
            <a:r>
              <a:rPr lang="en-GB" sz="1800" dirty="0"/>
              <a:t>depot has a storage capacity of 14,000MT</a:t>
            </a:r>
          </a:p>
          <a:p>
            <a:endParaRPr lang="en-GB" sz="1800" dirty="0"/>
          </a:p>
        </p:txBody>
      </p:sp>
      <p:sp>
        <p:nvSpPr>
          <p:cNvPr id="4" name="Rectangle 3"/>
          <p:cNvSpPr/>
          <p:nvPr/>
        </p:nvSpPr>
        <p:spPr>
          <a:xfrm>
            <a:off x="4038600" y="6019800"/>
            <a:ext cx="4572000" cy="430887"/>
          </a:xfrm>
          <a:prstGeom prst="rect">
            <a:avLst/>
          </a:prstGeom>
        </p:spPr>
        <p:txBody>
          <a:bodyPr>
            <a:spAutoFit/>
          </a:bodyPr>
          <a:lstStyle/>
          <a:p>
            <a:r>
              <a:rPr lang="en-GB" sz="1100" dirty="0" smtClean="0"/>
              <a:t>Sources: Houston International Business Corp (2011). Ministry of Energy, KNBS 2011</a:t>
            </a:r>
            <a:endParaRPr lang="en-GB" sz="11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133</a:t>
            </a:fld>
            <a:endParaRPr lang="en-US"/>
          </a:p>
        </p:txBody>
      </p:sp>
      <p:graphicFrame>
        <p:nvGraphicFramePr>
          <p:cNvPr id="6" name="Diagram 5"/>
          <p:cNvGraphicFramePr/>
          <p:nvPr/>
        </p:nvGraphicFramePr>
        <p:xfrm>
          <a:off x="685800" y="914400"/>
          <a:ext cx="42672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784711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LPG Value Chain – Distribution Depots</a:t>
            </a:r>
            <a:endParaRPr lang="en-GB" sz="2800" dirty="0"/>
          </a:p>
        </p:txBody>
      </p:sp>
      <p:sp>
        <p:nvSpPr>
          <p:cNvPr id="3" name="Content Placeholder 2"/>
          <p:cNvSpPr>
            <a:spLocks noGrp="1"/>
          </p:cNvSpPr>
          <p:nvPr>
            <p:ph idx="1"/>
          </p:nvPr>
        </p:nvSpPr>
        <p:spPr>
          <a:xfrm>
            <a:off x="457200" y="1371600"/>
            <a:ext cx="8229600" cy="4373563"/>
          </a:xfrm>
        </p:spPr>
        <p:txBody>
          <a:bodyPr>
            <a:noAutofit/>
          </a:bodyPr>
          <a:lstStyle/>
          <a:p>
            <a:pPr algn="just"/>
            <a:endParaRPr lang="en-GB" sz="1400" dirty="0" smtClean="0"/>
          </a:p>
          <a:p>
            <a:pPr algn="just"/>
            <a:r>
              <a:rPr lang="en-GB" sz="1400" dirty="0" smtClean="0"/>
              <a:t>In Kenya, companies have between 75 and 220 service station outlets. Over two thirds of these outlets are located in major urban centres such as Nairobi, Mombasa, </a:t>
            </a:r>
            <a:r>
              <a:rPr lang="en-GB" sz="1400" dirty="0" err="1" smtClean="0"/>
              <a:t>Kisumu</a:t>
            </a:r>
            <a:r>
              <a:rPr lang="en-GB" sz="1400" dirty="0" smtClean="0"/>
              <a:t> or </a:t>
            </a:r>
            <a:r>
              <a:rPr lang="en-GB" sz="1400" dirty="0" err="1" smtClean="0"/>
              <a:t>Nakuru</a:t>
            </a:r>
            <a:r>
              <a:rPr lang="en-GB" sz="1400" dirty="0" smtClean="0"/>
              <a:t>. Stations are either owned by the company or franchised to local dealers with strict relationship rules.</a:t>
            </a:r>
          </a:p>
          <a:p>
            <a:pPr algn="just"/>
            <a:r>
              <a:rPr lang="en-GB" sz="1400" dirty="0" smtClean="0"/>
              <a:t>Caltex, </a:t>
            </a:r>
            <a:r>
              <a:rPr lang="en-GB" sz="1400" dirty="0" err="1" smtClean="0"/>
              <a:t>OiLibya</a:t>
            </a:r>
            <a:r>
              <a:rPr lang="en-GB" sz="1400" dirty="0" smtClean="0"/>
              <a:t>, Shell and TOTAL each have small bottling plants in Mombasa as well as larger plants in Nairobi.</a:t>
            </a:r>
          </a:p>
          <a:p>
            <a:pPr algn="just"/>
            <a:r>
              <a:rPr lang="en-GB" sz="1400" dirty="0" smtClean="0"/>
              <a:t>BOC also has a bottling plant in Nairobi which provides hospitality to </a:t>
            </a:r>
            <a:r>
              <a:rPr lang="en-GB" sz="1400" dirty="0" err="1" smtClean="0"/>
              <a:t>Kenol</a:t>
            </a:r>
            <a:r>
              <a:rPr lang="en-GB" sz="1400" dirty="0" smtClean="0"/>
              <a:t>/</a:t>
            </a:r>
            <a:r>
              <a:rPr lang="en-GB" sz="1400" dirty="0" err="1" smtClean="0"/>
              <a:t>Kobil</a:t>
            </a:r>
            <a:r>
              <a:rPr lang="en-GB" sz="1400" dirty="0" smtClean="0"/>
              <a:t>. In addition </a:t>
            </a:r>
            <a:r>
              <a:rPr lang="en-GB" sz="1400" dirty="0" err="1" smtClean="0"/>
              <a:t>OiLibya</a:t>
            </a:r>
            <a:r>
              <a:rPr lang="en-GB" sz="1400" dirty="0" smtClean="0"/>
              <a:t> has a small plant in </a:t>
            </a:r>
            <a:r>
              <a:rPr lang="en-GB" sz="1400" dirty="0" err="1" smtClean="0"/>
              <a:t>Eldoret</a:t>
            </a:r>
            <a:r>
              <a:rPr lang="en-GB" sz="1400" dirty="0" smtClean="0"/>
              <a:t>, which also bottles TOTAL cylinders under a hospitality arrangement.</a:t>
            </a:r>
          </a:p>
          <a:p>
            <a:pPr algn="just"/>
            <a:r>
              <a:rPr lang="en-GB" sz="1400" dirty="0" err="1" smtClean="0"/>
              <a:t>Hashi</a:t>
            </a:r>
            <a:r>
              <a:rPr lang="en-GB" sz="1400" dirty="0" smtClean="0"/>
              <a:t> Energy (</a:t>
            </a:r>
            <a:r>
              <a:rPr lang="en-GB" sz="1400" dirty="0" err="1" smtClean="0"/>
              <a:t>Hashi</a:t>
            </a:r>
            <a:r>
              <a:rPr lang="en-GB" sz="1400" dirty="0" smtClean="0"/>
              <a:t> Gas), BOC (</a:t>
            </a:r>
            <a:r>
              <a:rPr lang="en-GB" sz="1400" dirty="0" err="1" smtClean="0"/>
              <a:t>Handigas</a:t>
            </a:r>
            <a:r>
              <a:rPr lang="en-GB" sz="1400" dirty="0" smtClean="0"/>
              <a:t>) and </a:t>
            </a:r>
            <a:r>
              <a:rPr lang="en-GB" sz="1400" dirty="0" err="1" smtClean="0"/>
              <a:t>Hunkar</a:t>
            </a:r>
            <a:r>
              <a:rPr lang="en-GB" sz="1400" dirty="0" smtClean="0"/>
              <a:t> Gas also have filling facilities. </a:t>
            </a:r>
          </a:p>
          <a:p>
            <a:pPr algn="just"/>
            <a:r>
              <a:rPr lang="en-GB" sz="1400" dirty="0" smtClean="0"/>
              <a:t>The LPG cylinder sizes have been regulated and harmonized by The Energy (Liquefied Petroleum Gas) Regulations, 2009, to four allowable sizes for household use: 1 kg, 3 kg, 6 kg and 13 kg. The valves and regulators have also been standardized (unified) to facilitate market competition and ensure safe practices. </a:t>
            </a:r>
          </a:p>
          <a:p>
            <a:pPr algn="just"/>
            <a:r>
              <a:rPr lang="en-GB" sz="1400" dirty="0" smtClean="0"/>
              <a:t>The operators also have larger cylinder sizes such as 22.5 kg, 35 kg and 50 kg to serve commercial and light industrial consumers, as well as bulk distribution operations serving stationary bulk tanks installed at industrial/commercial sites.</a:t>
            </a:r>
            <a:endParaRPr lang="en-GB" sz="1400" dirty="0"/>
          </a:p>
        </p:txBody>
      </p:sp>
      <p:sp>
        <p:nvSpPr>
          <p:cNvPr id="4" name="Rectangle 3"/>
          <p:cNvSpPr/>
          <p:nvPr/>
        </p:nvSpPr>
        <p:spPr>
          <a:xfrm>
            <a:off x="4343400" y="6172200"/>
            <a:ext cx="4572000" cy="261610"/>
          </a:xfrm>
          <a:prstGeom prst="rect">
            <a:avLst/>
          </a:prstGeom>
        </p:spPr>
        <p:txBody>
          <a:bodyPr>
            <a:spAutoFit/>
          </a:bodyPr>
          <a:lstStyle/>
          <a:p>
            <a:r>
              <a:rPr lang="en-GB" sz="1100" dirty="0" smtClean="0"/>
              <a:t>Source: Houston International Business Corp (2011)</a:t>
            </a:r>
            <a:endParaRPr lang="en-GB" sz="11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134</a:t>
            </a:fld>
            <a:endParaRPr lang="en-US"/>
          </a:p>
        </p:txBody>
      </p:sp>
    </p:spTree>
    <p:extLst>
      <p:ext uri="{BB962C8B-B14F-4D97-AF65-F5344CB8AC3E}">
        <p14:creationId xmlns:p14="http://schemas.microsoft.com/office/powerpoint/2010/main" val="40828975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LPG Value Chain – End Users</a:t>
            </a:r>
            <a:endParaRPr lang="en-GB" sz="3200" dirty="0"/>
          </a:p>
        </p:txBody>
      </p:sp>
      <p:sp>
        <p:nvSpPr>
          <p:cNvPr id="3" name="Content Placeholder 2"/>
          <p:cNvSpPr>
            <a:spLocks noGrp="1"/>
          </p:cNvSpPr>
          <p:nvPr>
            <p:ph idx="1"/>
          </p:nvPr>
        </p:nvSpPr>
        <p:spPr/>
        <p:txBody>
          <a:bodyPr>
            <a:normAutofit fontScale="92500"/>
          </a:bodyPr>
          <a:lstStyle/>
          <a:p>
            <a:pPr algn="just"/>
            <a:r>
              <a:rPr lang="en-GB" sz="2000" dirty="0" smtClean="0"/>
              <a:t>The distribution companies in Kenya are owners of their entire cylinder stocks. The end users use them on the basis of having paid an initial deposit and the companies are readily disposed to returning the original deposit to any end-user who wishes to return cylinders belonging to their respective companies.</a:t>
            </a:r>
          </a:p>
          <a:p>
            <a:pPr algn="just"/>
            <a:r>
              <a:rPr lang="en-GB" sz="2000" dirty="0" smtClean="0"/>
              <a:t>The Energy (Liquefied Petroleum Gas) Regulations, 2009 established minimum cylinder ownership provisions of the companies in order to be licensed as well as provisions for an LPG Cylinder Exchange Pool which restricts the filling of cylinders owned by others to members of the Pool.</a:t>
            </a:r>
          </a:p>
          <a:p>
            <a:pPr algn="just"/>
            <a:r>
              <a:rPr lang="en-GB" sz="2000" dirty="0" smtClean="0"/>
              <a:t>The Kenyan government wants to encourage the use of LPG as a measure to counter deforestation, and to this end the government has laid out several policy initiatives that it hopes will reduce the price of LPG for consumers</a:t>
            </a:r>
            <a:r>
              <a:rPr lang="en-GB" sz="2000" dirty="0" smtClean="0">
                <a:solidFill>
                  <a:srgbClr val="FF0000"/>
                </a:solidFill>
              </a:rPr>
              <a:t>.</a:t>
            </a:r>
          </a:p>
          <a:p>
            <a:pPr lvl="1" algn="just"/>
            <a:r>
              <a:rPr lang="en-GB" sz="1600" dirty="0" smtClean="0"/>
              <a:t>One important measure is the standardization of LPG cylinders and valves which allow consumers to choose their LPG supplier based on the cost alone. This measure will encourage cost competition among the LPG suppliers thus reducing the consumer LPG prices</a:t>
            </a:r>
            <a:r>
              <a:rPr lang="en-GB" sz="1600" dirty="0" smtClean="0">
                <a:solidFill>
                  <a:srgbClr val="FF0000"/>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135</a:t>
            </a:fld>
            <a:endParaRPr lang="en-US"/>
          </a:p>
        </p:txBody>
      </p:sp>
    </p:spTree>
    <p:extLst>
      <p:ext uri="{BB962C8B-B14F-4D97-AF65-F5344CB8AC3E}">
        <p14:creationId xmlns:p14="http://schemas.microsoft.com/office/powerpoint/2010/main" val="41260846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algn="l"/>
            <a:r>
              <a:rPr lang="en-GB" dirty="0" smtClean="0"/>
              <a:t>Value Chain – Improved cook stoves</a:t>
            </a:r>
            <a:endParaRPr lang="en-GB" dirty="0"/>
          </a:p>
        </p:txBody>
      </p:sp>
      <p:sp>
        <p:nvSpPr>
          <p:cNvPr id="5" name="Rectangle 4"/>
          <p:cNvSpPr/>
          <p:nvPr/>
        </p:nvSpPr>
        <p:spPr>
          <a:xfrm>
            <a:off x="2999187" y="3929256"/>
            <a:ext cx="824428" cy="74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Artisanal Assemblers</a:t>
            </a:r>
            <a:endParaRPr lang="en-GB" sz="1050" dirty="0"/>
          </a:p>
        </p:txBody>
      </p:sp>
      <p:sp>
        <p:nvSpPr>
          <p:cNvPr id="6" name="Rectangle 5"/>
          <p:cNvSpPr/>
          <p:nvPr/>
        </p:nvSpPr>
        <p:spPr>
          <a:xfrm>
            <a:off x="2999187" y="2847909"/>
            <a:ext cx="834947" cy="74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Local Manufacturer / Assemblers</a:t>
            </a:r>
          </a:p>
          <a:p>
            <a:pPr algn="ctr"/>
            <a:endParaRPr lang="en-GB" sz="900" dirty="0"/>
          </a:p>
        </p:txBody>
      </p:sp>
      <p:sp>
        <p:nvSpPr>
          <p:cNvPr id="7" name="Rectangle 6"/>
          <p:cNvSpPr/>
          <p:nvPr/>
        </p:nvSpPr>
        <p:spPr>
          <a:xfrm>
            <a:off x="2999186" y="1766561"/>
            <a:ext cx="929872" cy="74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Overseas Manufacturer/ Assemblers</a:t>
            </a:r>
            <a:endParaRPr lang="en-GB" sz="1000" dirty="0"/>
          </a:p>
        </p:txBody>
      </p:sp>
      <p:sp>
        <p:nvSpPr>
          <p:cNvPr id="8" name="Rectangle 7"/>
          <p:cNvSpPr/>
          <p:nvPr/>
        </p:nvSpPr>
        <p:spPr>
          <a:xfrm>
            <a:off x="1785918" y="2847909"/>
            <a:ext cx="869757" cy="74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Transport of  components/Materials</a:t>
            </a:r>
            <a:endParaRPr lang="en-GB" sz="1050" dirty="0"/>
          </a:p>
        </p:txBody>
      </p:sp>
      <p:sp>
        <p:nvSpPr>
          <p:cNvPr id="9" name="Rectangle 8"/>
          <p:cNvSpPr/>
          <p:nvPr/>
        </p:nvSpPr>
        <p:spPr>
          <a:xfrm>
            <a:off x="4235830" y="3929256"/>
            <a:ext cx="907674" cy="74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Intermediary Broker</a:t>
            </a:r>
            <a:endParaRPr lang="en-GB" sz="1000" dirty="0"/>
          </a:p>
        </p:txBody>
      </p:sp>
      <p:sp>
        <p:nvSpPr>
          <p:cNvPr id="10" name="Rectangle 9"/>
          <p:cNvSpPr/>
          <p:nvPr/>
        </p:nvSpPr>
        <p:spPr>
          <a:xfrm>
            <a:off x="6640412" y="2847909"/>
            <a:ext cx="931983" cy="74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Stockists, </a:t>
            </a:r>
          </a:p>
          <a:p>
            <a:pPr algn="ctr"/>
            <a:r>
              <a:rPr lang="en-GB" sz="1050" dirty="0" smtClean="0"/>
              <a:t>Vendors, </a:t>
            </a:r>
          </a:p>
          <a:p>
            <a:pPr algn="ctr"/>
            <a:r>
              <a:rPr lang="en-GB" sz="1050" dirty="0" smtClean="0"/>
              <a:t>Retail</a:t>
            </a:r>
            <a:endParaRPr lang="en-GB" sz="1050" dirty="0"/>
          </a:p>
        </p:txBody>
      </p:sp>
      <p:sp>
        <p:nvSpPr>
          <p:cNvPr id="11" name="Rectangle 10"/>
          <p:cNvSpPr/>
          <p:nvPr/>
        </p:nvSpPr>
        <p:spPr>
          <a:xfrm>
            <a:off x="6640413" y="1849742"/>
            <a:ext cx="937904" cy="74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Organisations Promoting Stoves</a:t>
            </a:r>
            <a:endParaRPr lang="en-GB" sz="1000" dirty="0"/>
          </a:p>
        </p:txBody>
      </p:sp>
      <p:sp>
        <p:nvSpPr>
          <p:cNvPr id="12" name="Rectangle 11"/>
          <p:cNvSpPr/>
          <p:nvPr/>
        </p:nvSpPr>
        <p:spPr>
          <a:xfrm>
            <a:off x="7739650" y="2847909"/>
            <a:ext cx="824428" cy="74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End Users</a:t>
            </a:r>
            <a:endParaRPr lang="en-GB" sz="1050" dirty="0"/>
          </a:p>
        </p:txBody>
      </p:sp>
      <p:sp>
        <p:nvSpPr>
          <p:cNvPr id="13" name="Rectangle 12"/>
          <p:cNvSpPr/>
          <p:nvPr/>
        </p:nvSpPr>
        <p:spPr>
          <a:xfrm>
            <a:off x="594605" y="2847909"/>
            <a:ext cx="824428" cy="74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Onsite Material/</a:t>
            </a:r>
          </a:p>
          <a:p>
            <a:pPr algn="ctr"/>
            <a:r>
              <a:rPr lang="en-GB" sz="900" dirty="0" smtClean="0"/>
              <a:t>Component Producers</a:t>
            </a:r>
            <a:endParaRPr lang="en-GB" sz="900" dirty="0"/>
          </a:p>
        </p:txBody>
      </p:sp>
      <p:sp>
        <p:nvSpPr>
          <p:cNvPr id="14" name="Rectangle 13"/>
          <p:cNvSpPr/>
          <p:nvPr/>
        </p:nvSpPr>
        <p:spPr>
          <a:xfrm>
            <a:off x="4235830" y="1766561"/>
            <a:ext cx="824428" cy="74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Shipping</a:t>
            </a:r>
            <a:endParaRPr lang="en-GB" sz="1050" dirty="0"/>
          </a:p>
        </p:txBody>
      </p:sp>
      <p:sp>
        <p:nvSpPr>
          <p:cNvPr id="15" name="Rectangle 14"/>
          <p:cNvSpPr/>
          <p:nvPr/>
        </p:nvSpPr>
        <p:spPr>
          <a:xfrm>
            <a:off x="4235830" y="2847909"/>
            <a:ext cx="907674" cy="74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Storage / Warehousing</a:t>
            </a:r>
            <a:endParaRPr lang="en-GB" sz="1050" dirty="0"/>
          </a:p>
        </p:txBody>
      </p:sp>
      <p:sp>
        <p:nvSpPr>
          <p:cNvPr id="16" name="Rectangle 15"/>
          <p:cNvSpPr/>
          <p:nvPr/>
        </p:nvSpPr>
        <p:spPr>
          <a:xfrm>
            <a:off x="5403770" y="2847909"/>
            <a:ext cx="824428" cy="74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t>Local </a:t>
            </a:r>
            <a:r>
              <a:rPr lang="en-GB" sz="1050" dirty="0"/>
              <a:t> </a:t>
            </a:r>
            <a:r>
              <a:rPr lang="en-GB" sz="1050" dirty="0" smtClean="0"/>
              <a:t>Distribution </a:t>
            </a:r>
          </a:p>
          <a:p>
            <a:pPr algn="ctr"/>
            <a:r>
              <a:rPr lang="en-GB" sz="1050" dirty="0" smtClean="0"/>
              <a:t>(CBOs, NGOs)</a:t>
            </a:r>
            <a:endParaRPr lang="en-GB" sz="1050" dirty="0"/>
          </a:p>
        </p:txBody>
      </p:sp>
      <p:cxnSp>
        <p:nvCxnSpPr>
          <p:cNvPr id="17" name="Elbow Connector 31"/>
          <p:cNvCxnSpPr>
            <a:endCxn id="8" idx="1"/>
          </p:cNvCxnSpPr>
          <p:nvPr/>
        </p:nvCxnSpPr>
        <p:spPr>
          <a:xfrm flipV="1">
            <a:off x="1006819" y="3222222"/>
            <a:ext cx="779099" cy="2079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38"/>
          <p:cNvCxnSpPr>
            <a:stCxn id="8" idx="0"/>
            <a:endCxn id="7" idx="1"/>
          </p:cNvCxnSpPr>
          <p:nvPr/>
        </p:nvCxnSpPr>
        <p:spPr>
          <a:xfrm rot="5400000" flipH="1" flipV="1">
            <a:off x="2256474" y="2105198"/>
            <a:ext cx="707035" cy="77838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6" idx="1"/>
          </p:cNvCxnSpPr>
          <p:nvPr/>
        </p:nvCxnSpPr>
        <p:spPr>
          <a:xfrm>
            <a:off x="2655675" y="3222222"/>
            <a:ext cx="3435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44"/>
          <p:cNvCxnSpPr>
            <a:stCxn id="13" idx="2"/>
            <a:endCxn id="5" idx="1"/>
          </p:cNvCxnSpPr>
          <p:nvPr/>
        </p:nvCxnSpPr>
        <p:spPr>
          <a:xfrm rot="16200000" flipH="1">
            <a:off x="1649486" y="2953867"/>
            <a:ext cx="707035" cy="19923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a:endCxn id="14" idx="1"/>
          </p:cNvCxnSpPr>
          <p:nvPr/>
        </p:nvCxnSpPr>
        <p:spPr>
          <a:xfrm>
            <a:off x="3929058" y="2140874"/>
            <a:ext cx="30677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2"/>
            <a:endCxn id="15" idx="0"/>
          </p:cNvCxnSpPr>
          <p:nvPr/>
        </p:nvCxnSpPr>
        <p:spPr>
          <a:xfrm rot="16200000" flipH="1">
            <a:off x="4502494" y="2660735"/>
            <a:ext cx="332723" cy="41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3"/>
            <a:endCxn id="16" idx="1"/>
          </p:cNvCxnSpPr>
          <p:nvPr/>
        </p:nvCxnSpPr>
        <p:spPr>
          <a:xfrm>
            <a:off x="5143504" y="3222222"/>
            <a:ext cx="2602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a:endCxn id="9" idx="1"/>
          </p:cNvCxnSpPr>
          <p:nvPr/>
        </p:nvCxnSpPr>
        <p:spPr>
          <a:xfrm>
            <a:off x="3823615" y="4303569"/>
            <a:ext cx="41221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62"/>
          <p:cNvCxnSpPr>
            <a:stCxn id="9" idx="3"/>
            <a:endCxn id="10" idx="2"/>
          </p:cNvCxnSpPr>
          <p:nvPr/>
        </p:nvCxnSpPr>
        <p:spPr>
          <a:xfrm flipV="1">
            <a:off x="5143504" y="3596534"/>
            <a:ext cx="1962900" cy="70703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3"/>
            <a:endCxn id="10" idx="1"/>
          </p:cNvCxnSpPr>
          <p:nvPr/>
        </p:nvCxnSpPr>
        <p:spPr>
          <a:xfrm>
            <a:off x="6228198" y="3222222"/>
            <a:ext cx="4122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3"/>
            <a:endCxn id="15" idx="1"/>
          </p:cNvCxnSpPr>
          <p:nvPr/>
        </p:nvCxnSpPr>
        <p:spPr>
          <a:xfrm>
            <a:off x="3834134" y="3222222"/>
            <a:ext cx="4016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3"/>
            <a:endCxn id="12" idx="1"/>
          </p:cNvCxnSpPr>
          <p:nvPr/>
        </p:nvCxnSpPr>
        <p:spPr>
          <a:xfrm>
            <a:off x="7572395" y="3222222"/>
            <a:ext cx="16725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5" idx="2"/>
            <a:endCxn id="12" idx="2"/>
          </p:cNvCxnSpPr>
          <p:nvPr/>
        </p:nvCxnSpPr>
        <p:spPr>
          <a:xfrm rot="5400000" flipH="1" flipV="1">
            <a:off x="5240958" y="1766976"/>
            <a:ext cx="1081347" cy="4740463"/>
          </a:xfrm>
          <a:prstGeom prst="bentConnector3">
            <a:avLst>
              <a:gd name="adj1" fmla="val -2114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2"/>
          </p:cNvCxnSpPr>
          <p:nvPr/>
        </p:nvCxnSpPr>
        <p:spPr>
          <a:xfrm rot="5400000">
            <a:off x="1837092" y="3973989"/>
            <a:ext cx="761160" cy="6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6" idx="2"/>
          </p:cNvCxnSpPr>
          <p:nvPr/>
        </p:nvCxnSpPr>
        <p:spPr>
          <a:xfrm rot="5400000" flipH="1" flipV="1">
            <a:off x="5456354" y="3926626"/>
            <a:ext cx="689722" cy="29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28596" y="1643050"/>
            <a:ext cx="2428892" cy="3909487"/>
          </a:xfrm>
          <a:prstGeom prst="rect">
            <a:avLst/>
          </a:prstGeom>
          <a:solidFill>
            <a:srgbClr val="0070C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2857488" y="1643050"/>
            <a:ext cx="1143008" cy="3962400"/>
          </a:xfrm>
          <a:prstGeom prst="rect">
            <a:avLst/>
          </a:pr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4000496" y="1643050"/>
            <a:ext cx="2428892" cy="3909487"/>
          </a:xfrm>
          <a:prstGeom prst="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6429388" y="1643050"/>
            <a:ext cx="2267178" cy="3878540"/>
          </a:xfrm>
          <a:prstGeom prst="rect">
            <a:avLst/>
          </a:prstGeom>
          <a:solidFill>
            <a:schemeClr val="accent4">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1144224" y="5509687"/>
            <a:ext cx="1167940" cy="461665"/>
          </a:xfrm>
          <a:prstGeom prst="rect">
            <a:avLst/>
          </a:prstGeom>
          <a:noFill/>
        </p:spPr>
        <p:txBody>
          <a:bodyPr wrap="square" rtlCol="0">
            <a:spAutoFit/>
          </a:bodyPr>
          <a:lstStyle/>
          <a:p>
            <a:r>
              <a:rPr lang="en-GB" sz="1200" b="1" dirty="0" smtClean="0"/>
              <a:t>In bound Logistics</a:t>
            </a:r>
            <a:endParaRPr lang="en-GB" sz="1200" b="1" dirty="0"/>
          </a:p>
        </p:txBody>
      </p:sp>
      <p:sp>
        <p:nvSpPr>
          <p:cNvPr id="37" name="TextBox 36"/>
          <p:cNvSpPr txBox="1"/>
          <p:nvPr/>
        </p:nvSpPr>
        <p:spPr>
          <a:xfrm>
            <a:off x="3067890" y="5592867"/>
            <a:ext cx="1167940" cy="276999"/>
          </a:xfrm>
          <a:prstGeom prst="rect">
            <a:avLst/>
          </a:prstGeom>
          <a:noFill/>
        </p:spPr>
        <p:txBody>
          <a:bodyPr wrap="square" rtlCol="0">
            <a:spAutoFit/>
          </a:bodyPr>
          <a:lstStyle/>
          <a:p>
            <a:r>
              <a:rPr lang="en-GB" sz="1200" b="1" dirty="0" smtClean="0"/>
              <a:t>Operations</a:t>
            </a:r>
            <a:endParaRPr lang="en-GB" sz="1200" b="1" dirty="0"/>
          </a:p>
        </p:txBody>
      </p:sp>
      <p:sp>
        <p:nvSpPr>
          <p:cNvPr id="38" name="TextBox 37"/>
          <p:cNvSpPr txBox="1"/>
          <p:nvPr/>
        </p:nvSpPr>
        <p:spPr>
          <a:xfrm>
            <a:off x="4785449" y="5558655"/>
            <a:ext cx="1167940" cy="461665"/>
          </a:xfrm>
          <a:prstGeom prst="rect">
            <a:avLst/>
          </a:prstGeom>
          <a:noFill/>
        </p:spPr>
        <p:txBody>
          <a:bodyPr wrap="square" rtlCol="0">
            <a:spAutoFit/>
          </a:bodyPr>
          <a:lstStyle/>
          <a:p>
            <a:r>
              <a:rPr lang="en-GB" sz="1200" b="1" dirty="0" smtClean="0"/>
              <a:t>Outbound Logistics</a:t>
            </a:r>
            <a:endParaRPr lang="en-GB" sz="1200" b="1" dirty="0"/>
          </a:p>
        </p:txBody>
      </p:sp>
      <p:sp>
        <p:nvSpPr>
          <p:cNvPr id="39" name="TextBox 38"/>
          <p:cNvSpPr txBox="1"/>
          <p:nvPr/>
        </p:nvSpPr>
        <p:spPr>
          <a:xfrm>
            <a:off x="7052626" y="5592867"/>
            <a:ext cx="1591340" cy="461665"/>
          </a:xfrm>
          <a:prstGeom prst="rect">
            <a:avLst/>
          </a:prstGeom>
          <a:noFill/>
        </p:spPr>
        <p:txBody>
          <a:bodyPr wrap="square" rtlCol="0">
            <a:spAutoFit/>
          </a:bodyPr>
          <a:lstStyle/>
          <a:p>
            <a:r>
              <a:rPr lang="en-GB" sz="1200" b="1" dirty="0" smtClean="0"/>
              <a:t>Marketing, Sales,</a:t>
            </a:r>
          </a:p>
          <a:p>
            <a:r>
              <a:rPr lang="en-GB" sz="1200" b="1" dirty="0" smtClean="0"/>
              <a:t> Service</a:t>
            </a:r>
            <a:endParaRPr lang="en-GB" sz="1200" b="1" dirty="0"/>
          </a:p>
        </p:txBody>
      </p:sp>
      <p:cxnSp>
        <p:nvCxnSpPr>
          <p:cNvPr id="41" name="Straight Arrow Connector 40"/>
          <p:cNvCxnSpPr>
            <a:stCxn id="11" idx="2"/>
            <a:endCxn id="10" idx="0"/>
          </p:cNvCxnSpPr>
          <p:nvPr/>
        </p:nvCxnSpPr>
        <p:spPr>
          <a:xfrm rot="5400000">
            <a:off x="6983114" y="2721658"/>
            <a:ext cx="249542" cy="2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hape 42"/>
          <p:cNvCxnSpPr>
            <a:stCxn id="11" idx="3"/>
            <a:endCxn id="12" idx="0"/>
          </p:cNvCxnSpPr>
          <p:nvPr/>
        </p:nvCxnSpPr>
        <p:spPr>
          <a:xfrm>
            <a:off x="7578317" y="2224055"/>
            <a:ext cx="573547" cy="62385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Slide Number Placeholder 39"/>
          <p:cNvSpPr>
            <a:spLocks noGrp="1"/>
          </p:cNvSpPr>
          <p:nvPr>
            <p:ph type="sldNum" sz="quarter" idx="12"/>
          </p:nvPr>
        </p:nvSpPr>
        <p:spPr/>
        <p:txBody>
          <a:bodyPr/>
          <a:lstStyle/>
          <a:p>
            <a:fld id="{B6F15528-21DE-4FAA-801E-634DDDAF4B2B}" type="slidenum">
              <a:rPr lang="en-US" smtClean="0"/>
              <a:pPr/>
              <a:t>136</a:t>
            </a:fld>
            <a:endParaRPr lang="en-US"/>
          </a:p>
        </p:txBody>
      </p:sp>
    </p:spTree>
    <p:extLst>
      <p:ext uri="{BB962C8B-B14F-4D97-AF65-F5344CB8AC3E}">
        <p14:creationId xmlns:p14="http://schemas.microsoft.com/office/powerpoint/2010/main" val="25724663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l"/>
            <a:r>
              <a:rPr lang="en-TT" sz="2800" dirty="0" smtClean="0"/>
              <a:t>Distribution Channels</a:t>
            </a:r>
            <a:endParaRPr lang="en-TT" sz="2800" dirty="0"/>
          </a:p>
        </p:txBody>
      </p:sp>
      <p:graphicFrame>
        <p:nvGraphicFramePr>
          <p:cNvPr id="4" name="Table 3"/>
          <p:cNvGraphicFramePr>
            <a:graphicFrameLocks noGrp="1"/>
          </p:cNvGraphicFramePr>
          <p:nvPr/>
        </p:nvGraphicFramePr>
        <p:xfrm>
          <a:off x="395536" y="1196752"/>
          <a:ext cx="8496944" cy="4729228"/>
        </p:xfrm>
        <a:graphic>
          <a:graphicData uri="http://schemas.openxmlformats.org/drawingml/2006/table">
            <a:tbl>
              <a:tblPr firstRow="1" bandRow="1">
                <a:tableStyleId>{7DF18680-E054-41AD-8BC1-D1AEF772440D}</a:tableStyleId>
              </a:tblPr>
              <a:tblGrid>
                <a:gridCol w="1907006"/>
                <a:gridCol w="6589938"/>
              </a:tblGrid>
              <a:tr h="324868">
                <a:tc>
                  <a:txBody>
                    <a:bodyPr/>
                    <a:lstStyle/>
                    <a:p>
                      <a:r>
                        <a:rPr lang="en-TT" sz="1200" dirty="0" smtClean="0"/>
                        <a:t>Value chain</a:t>
                      </a:r>
                      <a:endParaRPr lang="en-TT" sz="1200" dirty="0"/>
                    </a:p>
                  </a:txBody>
                  <a:tcPr/>
                </a:tc>
                <a:tc>
                  <a:txBody>
                    <a:bodyPr/>
                    <a:lstStyle/>
                    <a:p>
                      <a:r>
                        <a:rPr lang="en-TT" sz="1200" dirty="0" smtClean="0"/>
                        <a:t>Distribution</a:t>
                      </a:r>
                      <a:endParaRPr lang="en-TT" sz="1200" dirty="0"/>
                    </a:p>
                  </a:txBody>
                  <a:tcPr/>
                </a:tc>
              </a:tr>
              <a:tr h="2219031">
                <a:tc>
                  <a:txBody>
                    <a:bodyPr/>
                    <a:lstStyle/>
                    <a:p>
                      <a:r>
                        <a:rPr lang="en-TT" sz="1100" dirty="0" smtClean="0"/>
                        <a:t>Onsite Material/Component Producers</a:t>
                      </a:r>
                      <a:endParaRPr lang="en-TT"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T" sz="1100" dirty="0" smtClean="0"/>
                        <a:t>Coastal - </a:t>
                      </a:r>
                      <a:r>
                        <a:rPr lang="en-GB" sz="1100" kern="1200" dirty="0" smtClean="0"/>
                        <a:t>Local materials available - New steel sheet, Recycled steel sheet (oil drums etc.), Wire mesh, Bricks, Pottery clay, Stone, 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TT" sz="1100" kern="1200" dirty="0" smtClean="0"/>
                    </a:p>
                    <a:p>
                      <a:r>
                        <a:rPr lang="en-TT" sz="1100" dirty="0" smtClean="0"/>
                        <a:t>Central and Western – High availability</a:t>
                      </a:r>
                      <a:r>
                        <a:rPr lang="en-TT" sz="1100" baseline="0" dirty="0" smtClean="0"/>
                        <a:t> of potter clay in both regions. </a:t>
                      </a:r>
                      <a:r>
                        <a:rPr lang="en-GB" sz="1100" dirty="0" smtClean="0"/>
                        <a:t>Clay required for stove liners is sourced locally .</a:t>
                      </a:r>
                      <a:r>
                        <a:rPr lang="en-GB" sz="1100" baseline="0" dirty="0" smtClean="0"/>
                        <a:t> </a:t>
                      </a:r>
                      <a:r>
                        <a:rPr lang="en-GB" sz="1100" dirty="0" smtClean="0"/>
                        <a:t>Therefore, all components are sourced, made, and distributed locally.</a:t>
                      </a:r>
                    </a:p>
                    <a:p>
                      <a:endParaRPr lang="en-GB" sz="1100" dirty="0" smtClean="0"/>
                    </a:p>
                    <a:p>
                      <a:r>
                        <a:rPr lang="en-GB" sz="1100" dirty="0" smtClean="0"/>
                        <a:t>Raw material collection is</a:t>
                      </a:r>
                      <a:r>
                        <a:rPr lang="en-GB" sz="1100" baseline="0" dirty="0" smtClean="0"/>
                        <a:t> generally contracted by large scale distributors or purchased from fragmented sources by small scale contractors. </a:t>
                      </a:r>
                    </a:p>
                    <a:p>
                      <a:endParaRPr lang="en-GB" sz="1100" baseline="0" dirty="0" smtClean="0"/>
                    </a:p>
                    <a:p>
                      <a:r>
                        <a:rPr lang="en-GB" sz="1100" baseline="0" dirty="0" err="1" smtClean="0"/>
                        <a:t>Myclimate</a:t>
                      </a:r>
                      <a:r>
                        <a:rPr lang="en-GB" sz="1100" baseline="0" dirty="0" smtClean="0"/>
                        <a:t> and Practical action </a:t>
                      </a:r>
                      <a:r>
                        <a:rPr lang="en-GB" sz="1100" baseline="0" dirty="0" err="1" smtClean="0"/>
                        <a:t>Upesi</a:t>
                      </a:r>
                      <a:r>
                        <a:rPr lang="en-GB" sz="1100" baseline="0" dirty="0" smtClean="0"/>
                        <a:t> stoves generally produced by locally available material in Central and Western regions.</a:t>
                      </a:r>
                    </a:p>
                    <a:p>
                      <a:endParaRPr lang="en-GB" sz="1100" baseline="0" dirty="0" smtClean="0"/>
                    </a:p>
                    <a:p>
                      <a:r>
                        <a:rPr lang="en-GB" sz="1100" kern="1200" dirty="0" smtClean="0"/>
                        <a:t>Challenges</a:t>
                      </a:r>
                    </a:p>
                    <a:p>
                      <a:r>
                        <a:rPr lang="en-GB" sz="1100" kern="1200" dirty="0" smtClean="0"/>
                        <a:t>Clay as a raw material is in decline following introduction of concrete.</a:t>
                      </a:r>
                    </a:p>
                    <a:p>
                      <a:r>
                        <a:rPr lang="en-GB" sz="1100" kern="1200" dirty="0" smtClean="0"/>
                        <a:t>Obtaining environmental licence can be vulnerable to corruption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Quality control</a:t>
                      </a:r>
                      <a:r>
                        <a:rPr lang="en-GB" sz="1100" baseline="0" dirty="0" smtClean="0"/>
                        <a:t> on materials can increase administrative costs.</a:t>
                      </a:r>
                    </a:p>
                    <a:p>
                      <a:endParaRPr lang="en-TT" sz="1100" b="0" dirty="0"/>
                    </a:p>
                  </a:txBody>
                  <a:tcPr/>
                </a:tc>
              </a:tr>
              <a:tr h="998564">
                <a:tc>
                  <a:txBody>
                    <a:bodyPr/>
                    <a:lstStyle/>
                    <a:p>
                      <a:r>
                        <a:rPr lang="en-TT" sz="1100" dirty="0" smtClean="0"/>
                        <a:t>Transport</a:t>
                      </a:r>
                      <a:r>
                        <a:rPr lang="en-TT" sz="1100" baseline="0" dirty="0" smtClean="0"/>
                        <a:t> of components / raw materials</a:t>
                      </a:r>
                      <a:endParaRPr lang="en-TT" sz="1100" dirty="0"/>
                    </a:p>
                  </a:txBody>
                  <a:tcPr/>
                </a:tc>
                <a:tc>
                  <a:txBody>
                    <a:bodyPr/>
                    <a:lstStyle/>
                    <a:p>
                      <a:r>
                        <a:rPr lang="en-TT" sz="1200" dirty="0" smtClean="0"/>
                        <a:t>Usually</a:t>
                      </a:r>
                      <a:r>
                        <a:rPr lang="en-TT" sz="1200" baseline="0" dirty="0" smtClean="0"/>
                        <a:t> contracted out to local businesses.</a:t>
                      </a:r>
                      <a:r>
                        <a:rPr lang="en-GB" sz="1200" kern="1200" dirty="0" smtClean="0"/>
                        <a:t>  Transported by  locally/nationally hired LGVs/HGVs</a:t>
                      </a:r>
                      <a:r>
                        <a:rPr lang="en-GB" sz="1200" kern="1200" baseline="0" dirty="0" smtClean="0"/>
                        <a:t>.</a:t>
                      </a:r>
                    </a:p>
                    <a:p>
                      <a:endParaRPr lang="en-GB" sz="1200" kern="1200" baseline="0" dirty="0" smtClean="0"/>
                    </a:p>
                    <a:p>
                      <a:r>
                        <a:rPr lang="en-GB" sz="1200" kern="1200" dirty="0" smtClean="0"/>
                        <a:t>Dilapidated road networks</a:t>
                      </a:r>
                      <a:r>
                        <a:rPr lang="en-GB" sz="1200" kern="1200" baseline="0" dirty="0" smtClean="0"/>
                        <a:t> and s</a:t>
                      </a:r>
                      <a:r>
                        <a:rPr lang="en-GB" sz="1200" kern="1200" dirty="0" smtClean="0"/>
                        <a:t>easonality of material supply can cause delays. </a:t>
                      </a:r>
                      <a:r>
                        <a:rPr lang="en-GB" sz="1200" kern="1200" baseline="0" dirty="0" smtClean="0"/>
                        <a:t> </a:t>
                      </a:r>
                      <a:r>
                        <a:rPr lang="en-GB" sz="1200" kern="1200" dirty="0" smtClean="0"/>
                        <a:t>Access to materials dictated by location (rural</a:t>
                      </a:r>
                      <a:r>
                        <a:rPr lang="en-GB" sz="1200" kern="1200" baseline="0" dirty="0" smtClean="0"/>
                        <a:t> areas can be difficult to access).</a:t>
                      </a:r>
                    </a:p>
                    <a:p>
                      <a:endParaRPr lang="en-GB" sz="1200" kern="1200" baseline="0" dirty="0" smtClean="0"/>
                    </a:p>
                    <a:p>
                      <a:r>
                        <a:rPr lang="en-GB" sz="1200" kern="1200" baseline="0" dirty="0" smtClean="0"/>
                        <a:t>Road infrastructure in Western Kenya better than Central and Coastal.</a:t>
                      </a:r>
                      <a:endParaRPr lang="en-GB" sz="1200" kern="1200" dirty="0" smtClean="0"/>
                    </a:p>
                    <a:p>
                      <a:endParaRPr lang="en-TT"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137</a:t>
            </a:fld>
            <a:endParaRPr lang="en-US"/>
          </a:p>
        </p:txBody>
      </p:sp>
    </p:spTree>
    <p:extLst>
      <p:ext uri="{BB962C8B-B14F-4D97-AF65-F5344CB8AC3E}">
        <p14:creationId xmlns:p14="http://schemas.microsoft.com/office/powerpoint/2010/main" val="17795298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79512" y="1556792"/>
          <a:ext cx="8496944" cy="4199712"/>
        </p:xfrm>
        <a:graphic>
          <a:graphicData uri="http://schemas.openxmlformats.org/drawingml/2006/table">
            <a:tbl>
              <a:tblPr firstRow="1" bandRow="1">
                <a:tableStyleId>{7DF18680-E054-41AD-8BC1-D1AEF772440D}</a:tableStyleId>
              </a:tblPr>
              <a:tblGrid>
                <a:gridCol w="1907006"/>
                <a:gridCol w="6589938"/>
              </a:tblGrid>
              <a:tr h="412439">
                <a:tc>
                  <a:txBody>
                    <a:bodyPr/>
                    <a:lstStyle/>
                    <a:p>
                      <a:r>
                        <a:rPr lang="en-TT" sz="1200" dirty="0" smtClean="0"/>
                        <a:t>Value chain</a:t>
                      </a:r>
                      <a:endParaRPr lang="en-TT" sz="1200" dirty="0"/>
                    </a:p>
                  </a:txBody>
                  <a:tcPr/>
                </a:tc>
                <a:tc>
                  <a:txBody>
                    <a:bodyPr/>
                    <a:lstStyle/>
                    <a:p>
                      <a:r>
                        <a:rPr lang="en-TT" sz="1200" dirty="0" smtClean="0"/>
                        <a:t>Distribution</a:t>
                      </a:r>
                      <a:endParaRPr lang="en-TT" sz="1200" dirty="0"/>
                    </a:p>
                  </a:txBody>
                  <a:tcPr/>
                </a:tc>
              </a:tr>
              <a:tr h="1161184">
                <a:tc>
                  <a:txBody>
                    <a:bodyPr/>
                    <a:lstStyle/>
                    <a:p>
                      <a:r>
                        <a:rPr lang="en-TT" sz="1100" dirty="0" smtClean="0"/>
                        <a:t>Overseas manufacturers / Assemblers</a:t>
                      </a:r>
                      <a:endParaRPr lang="en-TT" sz="1100" dirty="0"/>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100" dirty="0" smtClean="0"/>
                        <a:t>High administration costs</a:t>
                      </a:r>
                      <a:r>
                        <a:rPr lang="en-GB" sz="1100" baseline="0" dirty="0" smtClean="0"/>
                        <a:t> for overseas manufactures. Raw materials for stove production may not be locally available. Income and general business of small scale local operators can be adversely affected by  overseas companies.</a:t>
                      </a:r>
                    </a:p>
                    <a:p>
                      <a:pPr marL="0" marR="0" indent="0" algn="l" defTabSz="914400" rtl="0" eaLnBrk="1" fontAlgn="auto" latinLnBrk="0" hangingPunct="1">
                        <a:lnSpc>
                          <a:spcPct val="115000"/>
                        </a:lnSpc>
                        <a:spcBef>
                          <a:spcPts val="0"/>
                        </a:spcBef>
                        <a:spcAft>
                          <a:spcPts val="0"/>
                        </a:spcAft>
                        <a:buClrTx/>
                        <a:buSzTx/>
                        <a:buFontTx/>
                        <a:buNone/>
                        <a:tabLst/>
                        <a:defRPr/>
                      </a:pPr>
                      <a:endParaRPr lang="en-GB" sz="1100" baseline="0" dirty="0" smtClean="0"/>
                    </a:p>
                    <a:p>
                      <a:pPr marL="0" marR="0" indent="0" algn="l" defTabSz="914400" rtl="0" eaLnBrk="1" fontAlgn="auto" latinLnBrk="0" hangingPunct="1">
                        <a:lnSpc>
                          <a:spcPct val="115000"/>
                        </a:lnSpc>
                        <a:spcBef>
                          <a:spcPts val="0"/>
                        </a:spcBef>
                        <a:spcAft>
                          <a:spcPts val="0"/>
                        </a:spcAft>
                        <a:buClrTx/>
                        <a:buSzTx/>
                        <a:buFontTx/>
                        <a:buNone/>
                        <a:tabLst/>
                        <a:defRPr/>
                      </a:pPr>
                      <a:r>
                        <a:rPr lang="en-GB" sz="1100" baseline="0" dirty="0" smtClean="0"/>
                        <a:t>Paradigm project imports </a:t>
                      </a:r>
                      <a:r>
                        <a:rPr lang="en-GB" sz="1100" baseline="0" dirty="0" err="1" smtClean="0"/>
                        <a:t>Envirofit</a:t>
                      </a:r>
                      <a:r>
                        <a:rPr lang="en-GB" sz="1100" baseline="0" dirty="0" smtClean="0"/>
                        <a:t> stoves from the USA and distributes them through retail or NGO partners. </a:t>
                      </a:r>
                      <a:r>
                        <a:rPr lang="en-GB" sz="1100" baseline="0" dirty="0" err="1" smtClean="0"/>
                        <a:t>Envirofit</a:t>
                      </a:r>
                      <a:r>
                        <a:rPr lang="en-GB" sz="1100" baseline="0" dirty="0" smtClean="0"/>
                        <a:t> also has a manufacturing plant in Nairobi</a:t>
                      </a:r>
                    </a:p>
                  </a:txBody>
                  <a:tcPr/>
                </a:tc>
              </a:tr>
              <a:tr h="847477">
                <a:tc>
                  <a:txBody>
                    <a:bodyPr/>
                    <a:lstStyle/>
                    <a:p>
                      <a:r>
                        <a:rPr lang="en-TT" sz="1100" dirty="0" smtClean="0"/>
                        <a:t>Local Manufacturers / Artisanal Assemblers</a:t>
                      </a:r>
                      <a:endParaRPr lang="en-TT"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sz="1100" dirty="0" smtClean="0"/>
                        <a:t>Done by men/women through NGO/CBO</a:t>
                      </a:r>
                      <a:r>
                        <a:rPr lang="en-TT" sz="1100" baseline="0" dirty="0" smtClean="0"/>
                        <a:t> groups. Women are mainly involve in  liners production and stove </a:t>
                      </a:r>
                    </a:p>
                    <a:p>
                      <a:pPr marL="0" marR="0" indent="0" algn="l" defTabSz="914400" rtl="0" eaLnBrk="1" fontAlgn="auto" latinLnBrk="0" hangingPunct="1">
                        <a:lnSpc>
                          <a:spcPct val="100000"/>
                        </a:lnSpc>
                        <a:spcBef>
                          <a:spcPts val="0"/>
                        </a:spcBef>
                        <a:spcAft>
                          <a:spcPts val="0"/>
                        </a:spcAft>
                        <a:buClrTx/>
                        <a:buSzTx/>
                        <a:buFontTx/>
                        <a:buNone/>
                        <a:tabLst/>
                        <a:defRPr/>
                      </a:pPr>
                      <a:r>
                        <a:rPr lang="en-TT" sz="1100" baseline="0" dirty="0" smtClean="0"/>
                        <a:t>assembly whereas metal work is dominated by men.</a:t>
                      </a:r>
                    </a:p>
                    <a:p>
                      <a:pPr marL="0" marR="0" indent="0" algn="l" defTabSz="914400" rtl="0" eaLnBrk="1" fontAlgn="auto" latinLnBrk="0" hangingPunct="1">
                        <a:lnSpc>
                          <a:spcPct val="100000"/>
                        </a:lnSpc>
                        <a:spcBef>
                          <a:spcPts val="0"/>
                        </a:spcBef>
                        <a:spcAft>
                          <a:spcPts val="0"/>
                        </a:spcAft>
                        <a:buClrTx/>
                        <a:buSzTx/>
                        <a:buFontTx/>
                        <a:buNone/>
                        <a:tabLst/>
                        <a:defRPr/>
                      </a:pPr>
                      <a:endParaRPr lang="en-TT"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TT" sz="1100" baseline="0" dirty="0" smtClean="0"/>
                    </a:p>
                  </a:txBody>
                  <a:tcPr/>
                </a:tc>
              </a:tr>
              <a:tr h="661032">
                <a:tc>
                  <a:txBody>
                    <a:bodyPr/>
                    <a:lstStyle/>
                    <a:p>
                      <a:r>
                        <a:rPr lang="en-TT" sz="1100" dirty="0" smtClean="0"/>
                        <a:t>Logistics</a:t>
                      </a:r>
                      <a:endParaRPr lang="en-TT" sz="1100" dirty="0"/>
                    </a:p>
                  </a:txBody>
                  <a:tcPr/>
                </a:tc>
                <a:tc>
                  <a:txBody>
                    <a:bodyPr/>
                    <a:lstStyle/>
                    <a:p>
                      <a:r>
                        <a:rPr lang="en-TT" sz="1100" dirty="0" smtClean="0"/>
                        <a:t>Stoves that are manufactured</a:t>
                      </a:r>
                      <a:r>
                        <a:rPr lang="en-TT" sz="1100" baseline="0" dirty="0" smtClean="0"/>
                        <a:t> on site are transported to warehouses via hired HGVs, LGVs.</a:t>
                      </a:r>
                    </a:p>
                    <a:p>
                      <a:endParaRPr lang="en-TT" sz="1100" baseline="0" dirty="0" smtClean="0"/>
                    </a:p>
                    <a:p>
                      <a:r>
                        <a:rPr lang="en-TT" sz="1100" baseline="0" dirty="0" smtClean="0"/>
                        <a:t>co2balance’s stoves are manufactured at Coast Clay and transported stoves from the main Mombasa factory to warehouses at  the project location.</a:t>
                      </a:r>
                      <a:endParaRPr lang="en-TT" sz="1100" dirty="0"/>
                    </a:p>
                  </a:txBody>
                  <a:tcPr/>
                </a:tc>
              </a:tr>
              <a:tr h="847477">
                <a:tc>
                  <a:txBody>
                    <a:bodyPr/>
                    <a:lstStyle/>
                    <a:p>
                      <a:r>
                        <a:rPr lang="en-TT" sz="1100" dirty="0" smtClean="0"/>
                        <a:t>Storage</a:t>
                      </a:r>
                      <a:endParaRPr lang="en-TT" sz="1100" dirty="0"/>
                    </a:p>
                  </a:txBody>
                  <a:tcPr/>
                </a:tc>
                <a:tc>
                  <a:txBody>
                    <a:bodyPr/>
                    <a:lstStyle/>
                    <a:p>
                      <a:r>
                        <a:rPr lang="en-TT" sz="1100" dirty="0" smtClean="0"/>
                        <a:t>ICS are stored in warehouses</a:t>
                      </a:r>
                      <a:r>
                        <a:rPr lang="en-TT" sz="1100" baseline="0" dirty="0" smtClean="0"/>
                        <a:t> in close proximity to or in project area. This can be up to one week before distribution </a:t>
                      </a:r>
                    </a:p>
                    <a:p>
                      <a:endParaRPr lang="en-TT" sz="1100" baseline="0" dirty="0" smtClean="0"/>
                    </a:p>
                    <a:p>
                      <a:r>
                        <a:rPr lang="en-TT" sz="1100" baseline="0" dirty="0" smtClean="0"/>
                        <a:t>co2balance negotiates short term renting contracts with community businesses to generate local employment in project area. </a:t>
                      </a:r>
                      <a:endParaRPr lang="en-TT" sz="1100" dirty="0"/>
                    </a:p>
                  </a:txBody>
                  <a:tcPr/>
                </a:tc>
              </a:tr>
            </a:tbl>
          </a:graphicData>
        </a:graphic>
      </p:graphicFrame>
      <p:sp>
        <p:nvSpPr>
          <p:cNvPr id="5" name="Title 1"/>
          <p:cNvSpPr>
            <a:spLocks noGrp="1"/>
          </p:cNvSpPr>
          <p:nvPr>
            <p:ph type="title"/>
          </p:nvPr>
        </p:nvSpPr>
        <p:spPr>
          <a:xfrm>
            <a:off x="457200" y="274638"/>
            <a:ext cx="6779096" cy="706090"/>
          </a:xfrm>
        </p:spPr>
        <p:txBody>
          <a:bodyPr>
            <a:normAutofit/>
          </a:bodyPr>
          <a:lstStyle/>
          <a:p>
            <a:pPr algn="l"/>
            <a:r>
              <a:rPr lang="en-TT" sz="2800" dirty="0" smtClean="0"/>
              <a:t>Distribution Channels</a:t>
            </a:r>
            <a:endParaRPr lang="en-TT" sz="28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138</a:t>
            </a:fld>
            <a:endParaRPr lang="en-US"/>
          </a:p>
        </p:txBody>
      </p:sp>
    </p:spTree>
    <p:extLst>
      <p:ext uri="{BB962C8B-B14F-4D97-AF65-F5344CB8AC3E}">
        <p14:creationId xmlns:p14="http://schemas.microsoft.com/office/powerpoint/2010/main" val="33076868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67544" y="1124744"/>
          <a:ext cx="8496944" cy="4722168"/>
        </p:xfrm>
        <a:graphic>
          <a:graphicData uri="http://schemas.openxmlformats.org/drawingml/2006/table">
            <a:tbl>
              <a:tblPr firstRow="1" bandRow="1">
                <a:tableStyleId>{7DF18680-E054-41AD-8BC1-D1AEF772440D}</a:tableStyleId>
              </a:tblPr>
              <a:tblGrid>
                <a:gridCol w="1907006"/>
                <a:gridCol w="6589938"/>
              </a:tblGrid>
              <a:tr h="401099">
                <a:tc>
                  <a:txBody>
                    <a:bodyPr/>
                    <a:lstStyle/>
                    <a:p>
                      <a:r>
                        <a:rPr lang="en-TT" sz="1200" dirty="0" smtClean="0"/>
                        <a:t>Value chain</a:t>
                      </a:r>
                      <a:endParaRPr lang="en-TT" sz="1200" dirty="0"/>
                    </a:p>
                  </a:txBody>
                  <a:tcPr/>
                </a:tc>
                <a:tc>
                  <a:txBody>
                    <a:bodyPr/>
                    <a:lstStyle/>
                    <a:p>
                      <a:r>
                        <a:rPr lang="en-TT" sz="1200" dirty="0" smtClean="0"/>
                        <a:t>Distribution</a:t>
                      </a:r>
                      <a:endParaRPr lang="en-TT" sz="1200" dirty="0"/>
                    </a:p>
                  </a:txBody>
                  <a:tcPr/>
                </a:tc>
              </a:tr>
              <a:tr h="1114286">
                <a:tc>
                  <a:txBody>
                    <a:bodyPr/>
                    <a:lstStyle/>
                    <a:p>
                      <a:r>
                        <a:rPr lang="en-TT" sz="1100" dirty="0" smtClean="0"/>
                        <a:t>Local distribution CBOs,</a:t>
                      </a:r>
                      <a:r>
                        <a:rPr lang="en-TT" sz="1100" baseline="0" dirty="0" smtClean="0"/>
                        <a:t> NGOs</a:t>
                      </a:r>
                      <a:endParaRPr lang="en-TT" sz="1100" dirty="0"/>
                    </a:p>
                  </a:txBody>
                  <a:tcPr/>
                </a:tc>
                <a:tc>
                  <a:txBody>
                    <a:bodyPr/>
                    <a:lstStyle/>
                    <a:p>
                      <a:pPr>
                        <a:lnSpc>
                          <a:spcPct val="115000"/>
                        </a:lnSpc>
                        <a:spcAft>
                          <a:spcPts val="0"/>
                        </a:spcAft>
                      </a:pPr>
                      <a:r>
                        <a:rPr lang="en-GB" sz="1100" dirty="0" smtClean="0"/>
                        <a:t>Poor infrastructure and road networks</a:t>
                      </a:r>
                      <a:r>
                        <a:rPr lang="en-GB" sz="1100" baseline="0" dirty="0" smtClean="0"/>
                        <a:t> can cause delays. </a:t>
                      </a:r>
                      <a:r>
                        <a:rPr lang="en-GB" sz="1100" dirty="0" smtClean="0"/>
                        <a:t>Distribution costs can be high depending on location. </a:t>
                      </a:r>
                    </a:p>
                    <a:p>
                      <a:pPr>
                        <a:lnSpc>
                          <a:spcPct val="115000"/>
                        </a:lnSpc>
                        <a:spcAft>
                          <a:spcPts val="0"/>
                        </a:spcAft>
                      </a:pPr>
                      <a:endParaRPr lang="en-GB" sz="1100" dirty="0" smtClean="0"/>
                    </a:p>
                    <a:p>
                      <a:pPr>
                        <a:lnSpc>
                          <a:spcPct val="115000"/>
                        </a:lnSpc>
                        <a:spcAft>
                          <a:spcPts val="0"/>
                        </a:spcAft>
                      </a:pPr>
                      <a:r>
                        <a:rPr lang="en-GB" sz="1100" dirty="0" smtClean="0"/>
                        <a:t>Carbon offset practitioners may choose areas with high baseline consumption (which tends to be areas of lesser need for ICS projects).</a:t>
                      </a:r>
                    </a:p>
                    <a:p>
                      <a:pPr>
                        <a:lnSpc>
                          <a:spcPct val="115000"/>
                        </a:lnSpc>
                        <a:spcAft>
                          <a:spcPts val="0"/>
                        </a:spcAft>
                      </a:pPr>
                      <a:endParaRPr lang="en-GB" sz="1100" dirty="0" smtClean="0"/>
                    </a:p>
                    <a:p>
                      <a:r>
                        <a:rPr lang="en-TT" sz="1100" dirty="0" smtClean="0"/>
                        <a:t>Micro</a:t>
                      </a:r>
                      <a:r>
                        <a:rPr lang="en-TT" sz="1100" baseline="0" dirty="0" smtClean="0"/>
                        <a:t> finance schemes may be needed in low income rural areas.</a:t>
                      </a:r>
                      <a:endParaRPr lang="en-TT" sz="1100" dirty="0"/>
                    </a:p>
                  </a:txBody>
                  <a:tcPr/>
                </a:tc>
              </a:tr>
              <a:tr h="461539">
                <a:tc>
                  <a:txBody>
                    <a:bodyPr/>
                    <a:lstStyle/>
                    <a:p>
                      <a:r>
                        <a:rPr lang="en-TT" sz="1100" dirty="0" smtClean="0"/>
                        <a:t>Organisations</a:t>
                      </a:r>
                      <a:r>
                        <a:rPr lang="en-TT" sz="1100" baseline="0" dirty="0" smtClean="0"/>
                        <a:t> promoting stoves</a:t>
                      </a:r>
                      <a:endParaRPr lang="en-TT" sz="1100" dirty="0"/>
                    </a:p>
                  </a:txBody>
                  <a:tcPr/>
                </a:tc>
                <a:tc>
                  <a:txBody>
                    <a:bodyPr/>
                    <a:lstStyle/>
                    <a:p>
                      <a:r>
                        <a:rPr lang="en-TT" sz="1100" dirty="0" smtClean="0"/>
                        <a:t>My climate, Practical Action and Scode work</a:t>
                      </a:r>
                      <a:r>
                        <a:rPr lang="en-TT" sz="1100" baseline="0" dirty="0" smtClean="0"/>
                        <a:t> closely </a:t>
                      </a:r>
                      <a:r>
                        <a:rPr lang="en-TT" sz="1100" dirty="0" smtClean="0"/>
                        <a:t>with women groups.</a:t>
                      </a:r>
                      <a:r>
                        <a:rPr lang="en-TT" sz="1100" baseline="0" dirty="0" smtClean="0"/>
                        <a:t> Radio  and news paper adverts most effective in reaching large scale target market. </a:t>
                      </a:r>
                      <a:endParaRPr lang="en-TT" sz="1100" dirty="0"/>
                    </a:p>
                  </a:txBody>
                  <a:tcPr/>
                </a:tc>
              </a:tr>
              <a:tr h="903396">
                <a:tc>
                  <a:txBody>
                    <a:bodyPr/>
                    <a:lstStyle/>
                    <a:p>
                      <a:r>
                        <a:rPr lang="en-TT" sz="1100" dirty="0" smtClean="0"/>
                        <a:t>Vendors/ Retail</a:t>
                      </a:r>
                      <a:endParaRPr lang="en-TT" sz="11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100" dirty="0" smtClean="0"/>
                        <a:t>Groups sell at open markets and to big and small retailers on demand.  Most retailers arrange for their own transportation. </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1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GB" sz="1100" dirty="0" smtClean="0"/>
                        <a:t>Retailers and Govt/ NGOs arrange for their own transportation to pick up the finished products and distribute them appropriately.</a:t>
                      </a:r>
                    </a:p>
                    <a:p>
                      <a:endParaRPr lang="en-TT" dirty="0" smtClean="0"/>
                    </a:p>
                    <a:p>
                      <a:pPr algn="just"/>
                      <a:r>
                        <a:rPr lang="en-TT" sz="1100" dirty="0" smtClean="0"/>
                        <a:t>GVEP scheduled to work with Women Enterprise Development Institute (WEDI) - </a:t>
                      </a:r>
                      <a:r>
                        <a:rPr lang="en-TT" sz="1100" kern="1200" dirty="0" smtClean="0"/>
                        <a:t>fund manager with a portfolio of 800 women’s savings and credit groups operating in the larger Central Province of Kenya.</a:t>
                      </a:r>
                      <a:endParaRPr lang="en-TT" sz="1100" dirty="0"/>
                    </a:p>
                  </a:txBody>
                  <a:tcPr/>
                </a:tc>
              </a:tr>
              <a:tr h="401099">
                <a:tc>
                  <a:txBody>
                    <a:bodyPr/>
                    <a:lstStyle/>
                    <a:p>
                      <a:r>
                        <a:rPr lang="en-TT" sz="1100" dirty="0" smtClean="0"/>
                        <a:t>End Users</a:t>
                      </a:r>
                      <a:endParaRPr lang="en-TT" sz="1100" dirty="0"/>
                    </a:p>
                  </a:txBody>
                  <a:tcPr/>
                </a:tc>
                <a:tc>
                  <a:txBody>
                    <a:bodyPr/>
                    <a:lstStyle/>
                    <a:p>
                      <a:r>
                        <a:rPr lang="en-TT" sz="1100" dirty="0" smtClean="0"/>
                        <a:t>Purchase</a:t>
                      </a:r>
                      <a:r>
                        <a:rPr lang="en-TT" sz="1100" baseline="0" dirty="0" smtClean="0"/>
                        <a:t> ICS  from retail or NGO/CBO group; through savings or microfinance scheme.</a:t>
                      </a:r>
                    </a:p>
                    <a:p>
                      <a:endParaRPr lang="en-TT" sz="1100" baseline="0" dirty="0" smtClean="0"/>
                    </a:p>
                    <a:p>
                      <a:r>
                        <a:rPr lang="en-TT" sz="1100" baseline="0" dirty="0" smtClean="0"/>
                        <a:t>Purchase liners, raw materials from local small scale businesses to manufacture stoves (Firewood </a:t>
                      </a:r>
                      <a:r>
                        <a:rPr lang="en-TT" sz="1100" baseline="0" dirty="0" err="1" smtClean="0"/>
                        <a:t>jiko</a:t>
                      </a:r>
                      <a:r>
                        <a:rPr lang="en-TT" sz="1100" baseline="0" dirty="0" smtClean="0"/>
                        <a:t>, </a:t>
                      </a:r>
                      <a:r>
                        <a:rPr lang="en-TT" sz="1100" baseline="0" dirty="0" err="1" smtClean="0"/>
                        <a:t>upesi</a:t>
                      </a:r>
                      <a:r>
                        <a:rPr lang="en-TT" sz="1100" baseline="0" dirty="0" smtClean="0"/>
                        <a:t> stove, Rocket mud stoves).</a:t>
                      </a:r>
                    </a:p>
                    <a:p>
                      <a:endParaRPr lang="en-TT" sz="1100" baseline="0" dirty="0" smtClean="0"/>
                    </a:p>
                    <a:p>
                      <a:r>
                        <a:rPr lang="en-TT" sz="1100" baseline="0" dirty="0" smtClean="0"/>
                        <a:t>Usually sign carbon transfer forms from project developers in carbon financing projects - subsidized ICS.</a:t>
                      </a:r>
                      <a:endParaRPr lang="en-TT" sz="1100" dirty="0"/>
                    </a:p>
                  </a:txBody>
                  <a:tcPr/>
                </a:tc>
              </a:tr>
            </a:tbl>
          </a:graphicData>
        </a:graphic>
      </p:graphicFrame>
      <p:sp>
        <p:nvSpPr>
          <p:cNvPr id="5" name="Title 1"/>
          <p:cNvSpPr>
            <a:spLocks noGrp="1"/>
          </p:cNvSpPr>
          <p:nvPr>
            <p:ph type="title"/>
          </p:nvPr>
        </p:nvSpPr>
        <p:spPr>
          <a:xfrm>
            <a:off x="457200" y="274638"/>
            <a:ext cx="8229600" cy="778098"/>
          </a:xfrm>
        </p:spPr>
        <p:txBody>
          <a:bodyPr>
            <a:normAutofit/>
          </a:bodyPr>
          <a:lstStyle/>
          <a:p>
            <a:pPr algn="l"/>
            <a:r>
              <a:rPr lang="en-TT" sz="2800" dirty="0" smtClean="0"/>
              <a:t>Distribution Channels</a:t>
            </a:r>
            <a:endParaRPr lang="en-TT" sz="28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139</a:t>
            </a:fld>
            <a:endParaRPr lang="en-US"/>
          </a:p>
        </p:txBody>
      </p:sp>
    </p:spTree>
    <p:extLst>
      <p:ext uri="{BB962C8B-B14F-4D97-AF65-F5344CB8AC3E}">
        <p14:creationId xmlns:p14="http://schemas.microsoft.com/office/powerpoint/2010/main" val="345874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Economic Indicators – Food Items</a:t>
            </a:r>
            <a:endParaRPr lang="en-GB" sz="3200" dirty="0"/>
          </a:p>
        </p:txBody>
      </p:sp>
      <p:graphicFrame>
        <p:nvGraphicFramePr>
          <p:cNvPr id="4" name="Content Placeholder 3"/>
          <p:cNvGraphicFramePr>
            <a:graphicFrameLocks noGrp="1"/>
          </p:cNvGraphicFramePr>
          <p:nvPr>
            <p:ph idx="1"/>
          </p:nvPr>
        </p:nvGraphicFramePr>
        <p:xfrm>
          <a:off x="428596" y="1500168"/>
          <a:ext cx="8286808" cy="4643478"/>
        </p:xfrm>
        <a:graphic>
          <a:graphicData uri="http://schemas.openxmlformats.org/drawingml/2006/table">
            <a:tbl>
              <a:tblPr firstRow="1" bandRow="1">
                <a:tableStyleId>{7DF18680-E054-41AD-8BC1-D1AEF772440D}</a:tableStyleId>
              </a:tblPr>
              <a:tblGrid>
                <a:gridCol w="3000940"/>
                <a:gridCol w="1534607"/>
                <a:gridCol w="2216654"/>
                <a:gridCol w="1534607"/>
              </a:tblGrid>
              <a:tr h="257971">
                <a:tc>
                  <a:txBody>
                    <a:bodyPr/>
                    <a:lstStyle/>
                    <a:p>
                      <a:pPr algn="l" fontAlgn="b"/>
                      <a:r>
                        <a:rPr lang="en-GB" sz="1400" u="none" strike="noStrike" dirty="0"/>
                        <a:t>Region</a:t>
                      </a:r>
                      <a:endParaRPr lang="en-GB" sz="1400" b="1" i="0" u="none" strike="noStrike" dirty="0">
                        <a:solidFill>
                          <a:schemeClr val="bg1"/>
                        </a:solidFill>
                        <a:latin typeface="Calibri"/>
                      </a:endParaRPr>
                    </a:p>
                  </a:txBody>
                  <a:tcPr marL="9525" marR="9525" marT="9525" marB="0" anchor="b"/>
                </a:tc>
                <a:tc>
                  <a:txBody>
                    <a:bodyPr/>
                    <a:lstStyle/>
                    <a:p>
                      <a:pPr algn="l" fontAlgn="b"/>
                      <a:r>
                        <a:rPr lang="en-GB" sz="1400" u="none" strike="noStrike" dirty="0"/>
                        <a:t>Kenya</a:t>
                      </a:r>
                      <a:endParaRPr lang="en-GB" sz="1400" b="1" i="0" u="none" strike="noStrike" dirty="0">
                        <a:solidFill>
                          <a:schemeClr val="bg1"/>
                        </a:solidFill>
                        <a:latin typeface="Calibri"/>
                      </a:endParaRPr>
                    </a:p>
                  </a:txBody>
                  <a:tcPr marL="9525" marR="9525" marT="9525" marB="0" anchor="b"/>
                </a:tc>
                <a:tc>
                  <a:txBody>
                    <a:bodyPr/>
                    <a:lstStyle/>
                    <a:p>
                      <a:pPr algn="l" fontAlgn="b"/>
                      <a:r>
                        <a:rPr lang="en-GB" sz="1400" u="none" strike="noStrike"/>
                        <a:t>Rural</a:t>
                      </a:r>
                      <a:endParaRPr lang="en-GB" sz="1400" b="1" i="0" u="none" strike="noStrike">
                        <a:solidFill>
                          <a:schemeClr val="bg1"/>
                        </a:solidFill>
                        <a:latin typeface="Calibri"/>
                      </a:endParaRPr>
                    </a:p>
                  </a:txBody>
                  <a:tcPr marL="9525" marR="9525" marT="9525" marB="0" anchor="b"/>
                </a:tc>
                <a:tc>
                  <a:txBody>
                    <a:bodyPr/>
                    <a:lstStyle/>
                    <a:p>
                      <a:pPr algn="l" fontAlgn="b"/>
                      <a:r>
                        <a:rPr lang="en-GB" sz="1400" u="none" strike="noStrike" dirty="0"/>
                        <a:t>Urban</a:t>
                      </a:r>
                      <a:endParaRPr lang="en-GB" sz="1400" b="1" i="0" u="none" strike="noStrike" dirty="0">
                        <a:solidFill>
                          <a:schemeClr val="bg1"/>
                        </a:solidFill>
                        <a:latin typeface="Calibri"/>
                      </a:endParaRPr>
                    </a:p>
                  </a:txBody>
                  <a:tcPr marL="9525" marR="9525" marT="9525" marB="0" anchor="b"/>
                </a:tc>
              </a:tr>
              <a:tr h="257971">
                <a:tc>
                  <a:txBody>
                    <a:bodyPr/>
                    <a:lstStyle/>
                    <a:p>
                      <a:pPr algn="l" fontAlgn="b"/>
                      <a:r>
                        <a:rPr lang="en-GB" sz="1200" u="none" strike="noStrike" dirty="0"/>
                        <a:t>Food</a:t>
                      </a:r>
                      <a:endParaRPr lang="en-GB" sz="1200" b="1" i="0" u="none" strike="noStrike" dirty="0">
                        <a:solidFill>
                          <a:srgbClr val="000000"/>
                        </a:solidFill>
                        <a:latin typeface="Calibri"/>
                      </a:endParaRPr>
                    </a:p>
                  </a:txBody>
                  <a:tcPr marL="9525" marR="9525" marT="9525" marB="0" anchor="b"/>
                </a:tc>
                <a:tc>
                  <a:txBody>
                    <a:bodyPr/>
                    <a:lstStyle/>
                    <a:p>
                      <a:pPr algn="r" fontAlgn="b"/>
                      <a:r>
                        <a:rPr lang="en-GB" sz="1200" u="none" strike="noStrike"/>
                        <a:t>1754</a:t>
                      </a:r>
                      <a:endParaRPr lang="en-GB" sz="1200" b="1" i="0" u="none" strike="noStrike">
                        <a:solidFill>
                          <a:srgbClr val="000000"/>
                        </a:solidFill>
                        <a:latin typeface="Calibri"/>
                      </a:endParaRPr>
                    </a:p>
                  </a:txBody>
                  <a:tcPr marL="9525" marR="9525" marT="9525" marB="0" anchor="b"/>
                </a:tc>
                <a:tc>
                  <a:txBody>
                    <a:bodyPr/>
                    <a:lstStyle/>
                    <a:p>
                      <a:pPr algn="r" fontAlgn="b"/>
                      <a:r>
                        <a:rPr lang="en-GB" sz="1200" u="none" strike="noStrike" dirty="0"/>
                        <a:t>1453</a:t>
                      </a:r>
                      <a:endParaRPr lang="en-GB" sz="1200" b="1" i="0" u="none" strike="noStrike" dirty="0">
                        <a:solidFill>
                          <a:srgbClr val="000000"/>
                        </a:solidFill>
                        <a:latin typeface="Calibri"/>
                      </a:endParaRPr>
                    </a:p>
                  </a:txBody>
                  <a:tcPr marL="9525" marR="9525" marT="9525" marB="0" anchor="b"/>
                </a:tc>
                <a:tc>
                  <a:txBody>
                    <a:bodyPr/>
                    <a:lstStyle/>
                    <a:p>
                      <a:pPr algn="r" fontAlgn="b"/>
                      <a:r>
                        <a:rPr lang="en-GB" sz="1200" u="none" strike="noStrike" dirty="0"/>
                        <a:t>2642</a:t>
                      </a:r>
                      <a:endParaRPr lang="en-GB" sz="1200" b="1" i="0" u="none" strike="noStrike" dirty="0">
                        <a:solidFill>
                          <a:srgbClr val="000000"/>
                        </a:solidFill>
                        <a:latin typeface="Calibri"/>
                      </a:endParaRPr>
                    </a:p>
                  </a:txBody>
                  <a:tcPr marL="9525" marR="9525" marT="9525" marB="0" anchor="b"/>
                </a:tc>
              </a:tr>
              <a:tr h="257971">
                <a:tc>
                  <a:txBody>
                    <a:bodyPr/>
                    <a:lstStyle/>
                    <a:p>
                      <a:pPr algn="l" fontAlgn="b"/>
                      <a:r>
                        <a:rPr lang="en-GB" sz="1200" u="none" strike="noStrike" dirty="0"/>
                        <a:t>Cereals</a:t>
                      </a:r>
                      <a:endParaRPr lang="en-GB" sz="1200" b="0" i="0" u="none" strike="noStrike" dirty="0">
                        <a:solidFill>
                          <a:srgbClr val="000000"/>
                        </a:solidFill>
                        <a:latin typeface="Calibri"/>
                      </a:endParaRPr>
                    </a:p>
                  </a:txBody>
                  <a:tcPr marL="9525" marR="9525" marT="9525" marB="0" anchor="b"/>
                </a:tc>
                <a:tc>
                  <a:txBody>
                    <a:bodyPr/>
                    <a:lstStyle/>
                    <a:p>
                      <a:pPr algn="r" fontAlgn="b"/>
                      <a:r>
                        <a:rPr lang="en-GB" sz="1200" u="none" strike="noStrike" dirty="0"/>
                        <a:t>359</a:t>
                      </a:r>
                      <a:endParaRPr lang="en-GB" sz="1200" b="0" i="0" u="none" strike="noStrike" dirty="0">
                        <a:solidFill>
                          <a:srgbClr val="000000"/>
                        </a:solidFill>
                        <a:latin typeface="Calibri"/>
                      </a:endParaRPr>
                    </a:p>
                  </a:txBody>
                  <a:tcPr marL="9525" marR="9525" marT="9525" marB="0" anchor="b"/>
                </a:tc>
                <a:tc>
                  <a:txBody>
                    <a:bodyPr/>
                    <a:lstStyle/>
                    <a:p>
                      <a:pPr algn="r" fontAlgn="b"/>
                      <a:r>
                        <a:rPr lang="en-GB" sz="1200" u="none" strike="noStrike"/>
                        <a:t>360</a:t>
                      </a:r>
                      <a:endParaRPr lang="en-GB" sz="1200" b="0" i="0" u="none" strike="noStrike">
                        <a:solidFill>
                          <a:srgbClr val="000000"/>
                        </a:solidFill>
                        <a:latin typeface="Calibri"/>
                      </a:endParaRPr>
                    </a:p>
                  </a:txBody>
                  <a:tcPr marL="9525" marR="9525" marT="9525" marB="0" anchor="b"/>
                </a:tc>
                <a:tc>
                  <a:txBody>
                    <a:bodyPr/>
                    <a:lstStyle/>
                    <a:p>
                      <a:pPr algn="r" fontAlgn="b"/>
                      <a:r>
                        <a:rPr lang="en-GB" sz="1200" u="none" strike="noStrike"/>
                        <a:t>355</a:t>
                      </a:r>
                      <a:endParaRPr lang="en-GB" sz="12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dirty="0"/>
                        <a:t>Bread</a:t>
                      </a:r>
                      <a:endParaRPr lang="en-GB" sz="1200" b="0" i="0" u="none" strike="noStrike" dirty="0">
                        <a:solidFill>
                          <a:srgbClr val="000000"/>
                        </a:solidFill>
                        <a:latin typeface="Calibri"/>
                      </a:endParaRPr>
                    </a:p>
                  </a:txBody>
                  <a:tcPr marL="9525" marR="9525" marT="9525" marB="0" anchor="b"/>
                </a:tc>
                <a:tc>
                  <a:txBody>
                    <a:bodyPr/>
                    <a:lstStyle/>
                    <a:p>
                      <a:pPr algn="r" fontAlgn="b"/>
                      <a:r>
                        <a:rPr lang="en-GB" sz="1200" u="none" strike="noStrike"/>
                        <a:t>72</a:t>
                      </a:r>
                      <a:endParaRPr lang="en-GB" sz="1200" b="0" i="0" u="none" strike="noStrike">
                        <a:solidFill>
                          <a:srgbClr val="000000"/>
                        </a:solidFill>
                        <a:latin typeface="Calibri"/>
                      </a:endParaRPr>
                    </a:p>
                  </a:txBody>
                  <a:tcPr marL="9525" marR="9525" marT="9525" marB="0" anchor="b"/>
                </a:tc>
                <a:tc>
                  <a:txBody>
                    <a:bodyPr/>
                    <a:lstStyle/>
                    <a:p>
                      <a:pPr algn="r" fontAlgn="b"/>
                      <a:r>
                        <a:rPr lang="en-GB" sz="1200" u="none" strike="noStrike"/>
                        <a:t>43</a:t>
                      </a:r>
                      <a:endParaRPr lang="en-GB" sz="1200" b="0" i="0" u="none" strike="noStrike">
                        <a:solidFill>
                          <a:srgbClr val="000000"/>
                        </a:solidFill>
                        <a:latin typeface="Calibri"/>
                      </a:endParaRPr>
                    </a:p>
                  </a:txBody>
                  <a:tcPr marL="9525" marR="9525" marT="9525" marB="0" anchor="b"/>
                </a:tc>
                <a:tc>
                  <a:txBody>
                    <a:bodyPr/>
                    <a:lstStyle/>
                    <a:p>
                      <a:pPr algn="r" fontAlgn="b"/>
                      <a:r>
                        <a:rPr lang="en-GB" sz="1200" u="none" strike="noStrike"/>
                        <a:t>156</a:t>
                      </a:r>
                      <a:endParaRPr lang="en-GB" sz="12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a:t>Tubers</a:t>
                      </a:r>
                      <a:endParaRPr lang="en-GB" sz="1200" b="0" i="0" u="none" strike="noStrike">
                        <a:solidFill>
                          <a:srgbClr val="000000"/>
                        </a:solidFill>
                        <a:latin typeface="Calibri"/>
                      </a:endParaRPr>
                    </a:p>
                  </a:txBody>
                  <a:tcPr marL="9525" marR="9525" marT="9525" marB="0" anchor="b"/>
                </a:tc>
                <a:tc>
                  <a:txBody>
                    <a:bodyPr/>
                    <a:lstStyle/>
                    <a:p>
                      <a:pPr algn="r" fontAlgn="b"/>
                      <a:r>
                        <a:rPr lang="en-GB" sz="1200" u="none" strike="noStrike" dirty="0"/>
                        <a:t>106</a:t>
                      </a:r>
                      <a:endParaRPr lang="en-GB" sz="1200" b="0" i="0" u="none" strike="noStrike" dirty="0">
                        <a:solidFill>
                          <a:srgbClr val="000000"/>
                        </a:solidFill>
                        <a:latin typeface="Calibri"/>
                      </a:endParaRPr>
                    </a:p>
                  </a:txBody>
                  <a:tcPr marL="9525" marR="9525" marT="9525" marB="0" anchor="b"/>
                </a:tc>
                <a:tc>
                  <a:txBody>
                    <a:bodyPr/>
                    <a:lstStyle/>
                    <a:p>
                      <a:pPr algn="r" fontAlgn="b"/>
                      <a:r>
                        <a:rPr lang="en-GB" sz="1200" u="none" strike="noStrike"/>
                        <a:t>108</a:t>
                      </a:r>
                      <a:endParaRPr lang="en-GB" sz="1200" b="0" i="0" u="none" strike="noStrike">
                        <a:solidFill>
                          <a:srgbClr val="000000"/>
                        </a:solidFill>
                        <a:latin typeface="Calibri"/>
                      </a:endParaRPr>
                    </a:p>
                  </a:txBody>
                  <a:tcPr marL="9525" marR="9525" marT="9525" marB="0" anchor="b"/>
                </a:tc>
                <a:tc>
                  <a:txBody>
                    <a:bodyPr/>
                    <a:lstStyle/>
                    <a:p>
                      <a:pPr algn="r" fontAlgn="b"/>
                      <a:r>
                        <a:rPr lang="en-GB" sz="1200" u="none" strike="noStrike"/>
                        <a:t>99</a:t>
                      </a:r>
                      <a:endParaRPr lang="en-GB" sz="12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a:t>Poultry</a:t>
                      </a:r>
                      <a:endParaRPr lang="en-GB" sz="1200" b="0" i="0" u="none" strike="noStrike">
                        <a:solidFill>
                          <a:srgbClr val="000000"/>
                        </a:solidFill>
                        <a:latin typeface="Calibri"/>
                      </a:endParaRPr>
                    </a:p>
                  </a:txBody>
                  <a:tcPr marL="9525" marR="9525" marT="9525" marB="0" anchor="b"/>
                </a:tc>
                <a:tc>
                  <a:txBody>
                    <a:bodyPr/>
                    <a:lstStyle/>
                    <a:p>
                      <a:pPr algn="r" fontAlgn="b"/>
                      <a:r>
                        <a:rPr lang="en-GB" sz="1200" u="none" strike="noStrike" dirty="0"/>
                        <a:t>38</a:t>
                      </a:r>
                      <a:endParaRPr lang="en-GB" sz="1200" b="0" i="0" u="none" strike="noStrike" dirty="0">
                        <a:solidFill>
                          <a:srgbClr val="000000"/>
                        </a:solidFill>
                        <a:latin typeface="Calibri"/>
                      </a:endParaRPr>
                    </a:p>
                  </a:txBody>
                  <a:tcPr marL="9525" marR="9525" marT="9525" marB="0" anchor="b"/>
                </a:tc>
                <a:tc>
                  <a:txBody>
                    <a:bodyPr/>
                    <a:lstStyle/>
                    <a:p>
                      <a:pPr algn="r" fontAlgn="b"/>
                      <a:r>
                        <a:rPr lang="en-GB" sz="1200" u="none" strike="noStrike"/>
                        <a:t>33</a:t>
                      </a:r>
                      <a:endParaRPr lang="en-GB" sz="1200" b="0" i="0" u="none" strike="noStrike">
                        <a:solidFill>
                          <a:srgbClr val="000000"/>
                        </a:solidFill>
                        <a:latin typeface="Calibri"/>
                      </a:endParaRPr>
                    </a:p>
                  </a:txBody>
                  <a:tcPr marL="9525" marR="9525" marT="9525" marB="0" anchor="b"/>
                </a:tc>
                <a:tc>
                  <a:txBody>
                    <a:bodyPr/>
                    <a:lstStyle/>
                    <a:p>
                      <a:pPr algn="r" fontAlgn="b"/>
                      <a:r>
                        <a:rPr lang="en-GB" sz="1200" u="none" strike="noStrike"/>
                        <a:t>53</a:t>
                      </a:r>
                      <a:endParaRPr lang="en-GB" sz="12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a:t>Meat</a:t>
                      </a:r>
                      <a:endParaRPr lang="en-GB" sz="1200" b="0" i="0" u="none" strike="noStrike">
                        <a:solidFill>
                          <a:srgbClr val="000000"/>
                        </a:solidFill>
                        <a:latin typeface="Calibri"/>
                      </a:endParaRPr>
                    </a:p>
                  </a:txBody>
                  <a:tcPr marL="9525" marR="9525" marT="9525" marB="0" anchor="b"/>
                </a:tc>
                <a:tc>
                  <a:txBody>
                    <a:bodyPr/>
                    <a:lstStyle/>
                    <a:p>
                      <a:pPr algn="r" fontAlgn="b"/>
                      <a:r>
                        <a:rPr lang="en-GB" sz="1200" u="none" strike="noStrike" dirty="0"/>
                        <a:t>158</a:t>
                      </a:r>
                      <a:endParaRPr lang="en-GB" sz="1200" b="0" i="0" u="none" strike="noStrike" dirty="0">
                        <a:solidFill>
                          <a:srgbClr val="000000"/>
                        </a:solidFill>
                        <a:latin typeface="Calibri"/>
                      </a:endParaRPr>
                    </a:p>
                  </a:txBody>
                  <a:tcPr marL="9525" marR="9525" marT="9525" marB="0" anchor="b"/>
                </a:tc>
                <a:tc>
                  <a:txBody>
                    <a:bodyPr/>
                    <a:lstStyle/>
                    <a:p>
                      <a:pPr algn="r" fontAlgn="b"/>
                      <a:r>
                        <a:rPr lang="en-GB" sz="1200" u="none" strike="noStrike" dirty="0"/>
                        <a:t>110</a:t>
                      </a:r>
                      <a:endParaRPr lang="en-GB" sz="1200" b="0" i="0" u="none" strike="noStrike" dirty="0">
                        <a:solidFill>
                          <a:srgbClr val="000000"/>
                        </a:solidFill>
                        <a:latin typeface="Calibri"/>
                      </a:endParaRPr>
                    </a:p>
                  </a:txBody>
                  <a:tcPr marL="9525" marR="9525" marT="9525" marB="0" anchor="b"/>
                </a:tc>
                <a:tc>
                  <a:txBody>
                    <a:bodyPr/>
                    <a:lstStyle/>
                    <a:p>
                      <a:pPr algn="r" fontAlgn="b"/>
                      <a:r>
                        <a:rPr lang="en-GB" sz="1200" u="none" strike="noStrike"/>
                        <a:t>301</a:t>
                      </a:r>
                      <a:endParaRPr lang="en-GB" sz="12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a:t>Fish</a:t>
                      </a:r>
                      <a:endParaRPr lang="en-GB" sz="1200" b="0" i="0" u="none" strike="noStrike">
                        <a:solidFill>
                          <a:srgbClr val="000000"/>
                        </a:solidFill>
                        <a:latin typeface="Calibri"/>
                      </a:endParaRPr>
                    </a:p>
                  </a:txBody>
                  <a:tcPr marL="9525" marR="9525" marT="9525" marB="0" anchor="b"/>
                </a:tc>
                <a:tc>
                  <a:txBody>
                    <a:bodyPr/>
                    <a:lstStyle/>
                    <a:p>
                      <a:pPr algn="r" fontAlgn="b"/>
                      <a:r>
                        <a:rPr lang="en-GB" sz="1200" u="none" strike="noStrike" dirty="0"/>
                        <a:t>39</a:t>
                      </a:r>
                      <a:endParaRPr lang="en-GB" sz="1200" b="0" i="0" u="none" strike="noStrike" dirty="0">
                        <a:solidFill>
                          <a:srgbClr val="000000"/>
                        </a:solidFill>
                        <a:latin typeface="Calibri"/>
                      </a:endParaRPr>
                    </a:p>
                  </a:txBody>
                  <a:tcPr marL="9525" marR="9525" marT="9525" marB="0" anchor="b"/>
                </a:tc>
                <a:tc>
                  <a:txBody>
                    <a:bodyPr/>
                    <a:lstStyle/>
                    <a:p>
                      <a:pPr algn="r" fontAlgn="b"/>
                      <a:r>
                        <a:rPr lang="en-GB" sz="1200" u="none" strike="noStrike" dirty="0"/>
                        <a:t>28</a:t>
                      </a:r>
                      <a:endParaRPr lang="en-GB" sz="1200" b="0" i="0" u="none" strike="noStrike" dirty="0">
                        <a:solidFill>
                          <a:srgbClr val="000000"/>
                        </a:solidFill>
                        <a:latin typeface="Calibri"/>
                      </a:endParaRPr>
                    </a:p>
                  </a:txBody>
                  <a:tcPr marL="9525" marR="9525" marT="9525" marB="0" anchor="b"/>
                </a:tc>
                <a:tc>
                  <a:txBody>
                    <a:bodyPr/>
                    <a:lstStyle/>
                    <a:p>
                      <a:pPr algn="r" fontAlgn="b"/>
                      <a:r>
                        <a:rPr lang="en-GB" sz="1200" u="none" strike="noStrike"/>
                        <a:t>72</a:t>
                      </a:r>
                      <a:endParaRPr lang="en-GB" sz="12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a:t>Milk, Eggs</a:t>
                      </a:r>
                      <a:endParaRPr lang="en-GB" sz="1200" b="0" i="0" u="none" strike="noStrike">
                        <a:solidFill>
                          <a:srgbClr val="000000"/>
                        </a:solidFill>
                        <a:latin typeface="Calibri"/>
                      </a:endParaRPr>
                    </a:p>
                  </a:txBody>
                  <a:tcPr marL="9525" marR="9525" marT="9525" marB="0" anchor="b"/>
                </a:tc>
                <a:tc>
                  <a:txBody>
                    <a:bodyPr/>
                    <a:lstStyle/>
                    <a:p>
                      <a:pPr algn="r" fontAlgn="b"/>
                      <a:r>
                        <a:rPr lang="en-GB" sz="1200" u="none" strike="noStrike" dirty="0"/>
                        <a:t>196</a:t>
                      </a:r>
                      <a:endParaRPr lang="en-GB" sz="1200" b="0" i="0" u="none" strike="noStrike" dirty="0">
                        <a:solidFill>
                          <a:srgbClr val="000000"/>
                        </a:solidFill>
                        <a:latin typeface="Calibri"/>
                      </a:endParaRPr>
                    </a:p>
                  </a:txBody>
                  <a:tcPr marL="9525" marR="9525" marT="9525" marB="0" anchor="b"/>
                </a:tc>
                <a:tc>
                  <a:txBody>
                    <a:bodyPr/>
                    <a:lstStyle/>
                    <a:p>
                      <a:pPr algn="r" fontAlgn="b"/>
                      <a:r>
                        <a:rPr lang="en-GB" sz="1200" u="none" strike="noStrike" dirty="0"/>
                        <a:t>163</a:t>
                      </a:r>
                      <a:endParaRPr lang="en-GB" sz="1200" b="0" i="0" u="none" strike="noStrike" dirty="0">
                        <a:solidFill>
                          <a:srgbClr val="000000"/>
                        </a:solidFill>
                        <a:latin typeface="Calibri"/>
                      </a:endParaRPr>
                    </a:p>
                  </a:txBody>
                  <a:tcPr marL="9525" marR="9525" marT="9525" marB="0" anchor="b"/>
                </a:tc>
                <a:tc>
                  <a:txBody>
                    <a:bodyPr/>
                    <a:lstStyle/>
                    <a:p>
                      <a:pPr algn="r" fontAlgn="b"/>
                      <a:r>
                        <a:rPr lang="en-GB" sz="1200" u="none" strike="noStrike"/>
                        <a:t>291</a:t>
                      </a:r>
                      <a:endParaRPr lang="en-GB" sz="12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a:t>Oils</a:t>
                      </a:r>
                      <a:endParaRPr lang="en-GB" sz="1200" b="0" i="0" u="none" strike="noStrike">
                        <a:solidFill>
                          <a:srgbClr val="000000"/>
                        </a:solidFill>
                        <a:latin typeface="Calibri"/>
                      </a:endParaRPr>
                    </a:p>
                  </a:txBody>
                  <a:tcPr marL="9525" marR="9525" marT="9525" marB="0" anchor="b"/>
                </a:tc>
                <a:tc>
                  <a:txBody>
                    <a:bodyPr/>
                    <a:lstStyle/>
                    <a:p>
                      <a:pPr algn="r" fontAlgn="b"/>
                      <a:r>
                        <a:rPr lang="en-GB" sz="1100" u="none" strike="noStrike" dirty="0"/>
                        <a:t>71</a:t>
                      </a:r>
                      <a:endParaRPr lang="en-GB" sz="1100" b="0" i="0" u="none" strike="noStrike" dirty="0">
                        <a:solidFill>
                          <a:srgbClr val="000000"/>
                        </a:solidFill>
                        <a:latin typeface="Calibri"/>
                      </a:endParaRPr>
                    </a:p>
                  </a:txBody>
                  <a:tcPr marL="9525" marR="9525" marT="9525" marB="0" anchor="b"/>
                </a:tc>
                <a:tc>
                  <a:txBody>
                    <a:bodyPr/>
                    <a:lstStyle/>
                    <a:p>
                      <a:pPr algn="r" fontAlgn="b"/>
                      <a:r>
                        <a:rPr lang="en-GB" sz="1100" u="none" strike="noStrike"/>
                        <a:t>62</a:t>
                      </a:r>
                      <a:endParaRPr lang="en-GB" sz="1100" b="0" i="0" u="none" strike="noStrike">
                        <a:solidFill>
                          <a:srgbClr val="000000"/>
                        </a:solidFill>
                        <a:latin typeface="Calibri"/>
                      </a:endParaRPr>
                    </a:p>
                  </a:txBody>
                  <a:tcPr marL="9525" marR="9525" marT="9525" marB="0" anchor="b"/>
                </a:tc>
                <a:tc>
                  <a:txBody>
                    <a:bodyPr/>
                    <a:lstStyle/>
                    <a:p>
                      <a:pPr algn="r" fontAlgn="b"/>
                      <a:r>
                        <a:rPr lang="en-GB" sz="1100" u="none" strike="noStrike"/>
                        <a:t>97</a:t>
                      </a:r>
                      <a:endParaRPr lang="en-GB" sz="11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a:t>Fruits</a:t>
                      </a:r>
                      <a:endParaRPr lang="en-GB" sz="1200" b="0" i="0" u="none" strike="noStrike">
                        <a:solidFill>
                          <a:srgbClr val="000000"/>
                        </a:solidFill>
                        <a:latin typeface="Calibri"/>
                      </a:endParaRPr>
                    </a:p>
                  </a:txBody>
                  <a:tcPr marL="9525" marR="9525" marT="9525" marB="0" anchor="b"/>
                </a:tc>
                <a:tc>
                  <a:txBody>
                    <a:bodyPr/>
                    <a:lstStyle/>
                    <a:p>
                      <a:pPr algn="r" fontAlgn="b"/>
                      <a:r>
                        <a:rPr lang="en-GB" sz="1100" u="none" strike="noStrike"/>
                        <a:t>89</a:t>
                      </a:r>
                      <a:endParaRPr lang="en-GB" sz="1100" b="0" i="0" u="none" strike="noStrike">
                        <a:solidFill>
                          <a:srgbClr val="000000"/>
                        </a:solidFill>
                        <a:latin typeface="Calibri"/>
                      </a:endParaRPr>
                    </a:p>
                  </a:txBody>
                  <a:tcPr marL="9525" marR="9525" marT="9525" marB="0" anchor="b"/>
                </a:tc>
                <a:tc>
                  <a:txBody>
                    <a:bodyPr/>
                    <a:lstStyle/>
                    <a:p>
                      <a:pPr algn="r" fontAlgn="b"/>
                      <a:r>
                        <a:rPr lang="en-GB" sz="1100" u="none" strike="noStrike"/>
                        <a:t>68</a:t>
                      </a:r>
                      <a:endParaRPr lang="en-GB" sz="1100" b="0" i="0" u="none" strike="noStrike">
                        <a:solidFill>
                          <a:srgbClr val="000000"/>
                        </a:solidFill>
                        <a:latin typeface="Calibri"/>
                      </a:endParaRPr>
                    </a:p>
                  </a:txBody>
                  <a:tcPr marL="9525" marR="9525" marT="9525" marB="0" anchor="b"/>
                </a:tc>
                <a:tc>
                  <a:txBody>
                    <a:bodyPr/>
                    <a:lstStyle/>
                    <a:p>
                      <a:pPr algn="r" fontAlgn="b"/>
                      <a:r>
                        <a:rPr lang="en-GB" sz="1100" u="none" strike="noStrike"/>
                        <a:t>150</a:t>
                      </a:r>
                      <a:endParaRPr lang="en-GB" sz="11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a:t>Vegetables</a:t>
                      </a:r>
                      <a:endParaRPr lang="en-GB" sz="1200" b="0" i="0" u="none" strike="noStrike">
                        <a:solidFill>
                          <a:srgbClr val="000000"/>
                        </a:solidFill>
                        <a:latin typeface="Calibri"/>
                      </a:endParaRPr>
                    </a:p>
                  </a:txBody>
                  <a:tcPr marL="9525" marR="9525" marT="9525" marB="0" anchor="b"/>
                </a:tc>
                <a:tc>
                  <a:txBody>
                    <a:bodyPr/>
                    <a:lstStyle/>
                    <a:p>
                      <a:pPr algn="r" fontAlgn="b"/>
                      <a:r>
                        <a:rPr lang="en-GB" sz="1100" u="none" strike="noStrike" dirty="0"/>
                        <a:t>160</a:t>
                      </a:r>
                      <a:endParaRPr lang="en-GB" sz="1100" b="0" i="0" u="none" strike="noStrike" dirty="0">
                        <a:solidFill>
                          <a:srgbClr val="000000"/>
                        </a:solidFill>
                        <a:latin typeface="Calibri"/>
                      </a:endParaRPr>
                    </a:p>
                  </a:txBody>
                  <a:tcPr marL="9525" marR="9525" marT="9525" marB="0" anchor="b"/>
                </a:tc>
                <a:tc>
                  <a:txBody>
                    <a:bodyPr/>
                    <a:lstStyle/>
                    <a:p>
                      <a:pPr algn="r" fontAlgn="b"/>
                      <a:r>
                        <a:rPr lang="en-GB" sz="1100" u="none" strike="noStrike"/>
                        <a:t>130</a:t>
                      </a:r>
                      <a:endParaRPr lang="en-GB" sz="1100" b="0" i="0" u="none" strike="noStrike">
                        <a:solidFill>
                          <a:srgbClr val="000000"/>
                        </a:solidFill>
                        <a:latin typeface="Calibri"/>
                      </a:endParaRPr>
                    </a:p>
                  </a:txBody>
                  <a:tcPr marL="9525" marR="9525" marT="9525" marB="0" anchor="b"/>
                </a:tc>
                <a:tc>
                  <a:txBody>
                    <a:bodyPr/>
                    <a:lstStyle/>
                    <a:p>
                      <a:pPr algn="r" fontAlgn="b"/>
                      <a:r>
                        <a:rPr lang="en-GB" sz="1100" u="none" strike="noStrike"/>
                        <a:t>249</a:t>
                      </a:r>
                      <a:endParaRPr lang="en-GB" sz="11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a:t>Pulses</a:t>
                      </a:r>
                      <a:endParaRPr lang="en-GB" sz="1200" b="0" i="0" u="none" strike="noStrike">
                        <a:solidFill>
                          <a:srgbClr val="000000"/>
                        </a:solidFill>
                        <a:latin typeface="Calibri"/>
                      </a:endParaRPr>
                    </a:p>
                  </a:txBody>
                  <a:tcPr marL="9525" marR="9525" marT="9525" marB="0" anchor="b"/>
                </a:tc>
                <a:tc>
                  <a:txBody>
                    <a:bodyPr/>
                    <a:lstStyle/>
                    <a:p>
                      <a:pPr algn="r" fontAlgn="b"/>
                      <a:r>
                        <a:rPr lang="en-GB" sz="1100" u="none" strike="noStrike" dirty="0"/>
                        <a:t>103</a:t>
                      </a:r>
                      <a:endParaRPr lang="en-GB" sz="1100" b="0" i="0" u="none" strike="noStrike" dirty="0">
                        <a:solidFill>
                          <a:srgbClr val="000000"/>
                        </a:solidFill>
                        <a:latin typeface="Calibri"/>
                      </a:endParaRPr>
                    </a:p>
                  </a:txBody>
                  <a:tcPr marL="9525" marR="9525" marT="9525" marB="0" anchor="b"/>
                </a:tc>
                <a:tc>
                  <a:txBody>
                    <a:bodyPr/>
                    <a:lstStyle/>
                    <a:p>
                      <a:pPr algn="r" fontAlgn="b"/>
                      <a:r>
                        <a:rPr lang="en-GB" sz="1100" u="none" strike="noStrike"/>
                        <a:t>108</a:t>
                      </a:r>
                      <a:endParaRPr lang="en-GB" sz="1100" b="0" i="0" u="none" strike="noStrike">
                        <a:solidFill>
                          <a:srgbClr val="000000"/>
                        </a:solidFill>
                        <a:latin typeface="Calibri"/>
                      </a:endParaRPr>
                    </a:p>
                  </a:txBody>
                  <a:tcPr marL="9525" marR="9525" marT="9525" marB="0" anchor="b"/>
                </a:tc>
                <a:tc>
                  <a:txBody>
                    <a:bodyPr/>
                    <a:lstStyle/>
                    <a:p>
                      <a:pPr algn="r" fontAlgn="b"/>
                      <a:r>
                        <a:rPr lang="en-GB" sz="1100" u="none" strike="noStrike"/>
                        <a:t>85</a:t>
                      </a:r>
                      <a:endParaRPr lang="en-GB" sz="11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a:t>Sugar</a:t>
                      </a:r>
                      <a:endParaRPr lang="en-GB" sz="1200" b="0" i="0" u="none" strike="noStrike">
                        <a:solidFill>
                          <a:srgbClr val="000000"/>
                        </a:solidFill>
                        <a:latin typeface="Calibri"/>
                      </a:endParaRPr>
                    </a:p>
                  </a:txBody>
                  <a:tcPr marL="9525" marR="9525" marT="9525" marB="0" anchor="b"/>
                </a:tc>
                <a:tc>
                  <a:txBody>
                    <a:bodyPr/>
                    <a:lstStyle/>
                    <a:p>
                      <a:pPr algn="r" fontAlgn="b"/>
                      <a:r>
                        <a:rPr lang="en-GB" sz="1100" u="none" strike="noStrike" dirty="0"/>
                        <a:t>111</a:t>
                      </a:r>
                      <a:endParaRPr lang="en-GB" sz="1100" b="0" i="0" u="none" strike="noStrike" dirty="0">
                        <a:solidFill>
                          <a:srgbClr val="000000"/>
                        </a:solidFill>
                        <a:latin typeface="Calibri"/>
                      </a:endParaRPr>
                    </a:p>
                  </a:txBody>
                  <a:tcPr marL="9525" marR="9525" marT="9525" marB="0" anchor="b"/>
                </a:tc>
                <a:tc>
                  <a:txBody>
                    <a:bodyPr/>
                    <a:lstStyle/>
                    <a:p>
                      <a:pPr algn="r" fontAlgn="b"/>
                      <a:r>
                        <a:rPr lang="en-GB" sz="1100" u="none" strike="noStrike"/>
                        <a:t>106</a:t>
                      </a:r>
                      <a:endParaRPr lang="en-GB" sz="1100" b="0" i="0" u="none" strike="noStrike">
                        <a:solidFill>
                          <a:srgbClr val="000000"/>
                        </a:solidFill>
                        <a:latin typeface="Calibri"/>
                      </a:endParaRPr>
                    </a:p>
                  </a:txBody>
                  <a:tcPr marL="9525" marR="9525" marT="9525" marB="0" anchor="b"/>
                </a:tc>
                <a:tc>
                  <a:txBody>
                    <a:bodyPr/>
                    <a:lstStyle/>
                    <a:p>
                      <a:pPr algn="r" fontAlgn="b"/>
                      <a:r>
                        <a:rPr lang="en-GB" sz="1100" u="none" strike="noStrike"/>
                        <a:t>125</a:t>
                      </a:r>
                      <a:endParaRPr lang="en-GB" sz="11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a:t>Non-alcoholic beverages</a:t>
                      </a:r>
                      <a:endParaRPr lang="en-GB" sz="1200" b="0" i="0" u="none" strike="noStrike">
                        <a:solidFill>
                          <a:srgbClr val="000000"/>
                        </a:solidFill>
                        <a:latin typeface="Calibri"/>
                      </a:endParaRPr>
                    </a:p>
                  </a:txBody>
                  <a:tcPr marL="9525" marR="9525" marT="9525" marB="0" anchor="b"/>
                </a:tc>
                <a:tc>
                  <a:txBody>
                    <a:bodyPr/>
                    <a:lstStyle/>
                    <a:p>
                      <a:pPr algn="r" fontAlgn="b"/>
                      <a:r>
                        <a:rPr lang="en-GB" sz="1100" u="none" strike="noStrike" dirty="0"/>
                        <a:t>68</a:t>
                      </a:r>
                      <a:endParaRPr lang="en-GB" sz="1100" b="0" i="0" u="none" strike="noStrike" dirty="0">
                        <a:solidFill>
                          <a:srgbClr val="000000"/>
                        </a:solidFill>
                        <a:latin typeface="Calibri"/>
                      </a:endParaRPr>
                    </a:p>
                  </a:txBody>
                  <a:tcPr marL="9525" marR="9525" marT="9525" marB="0" anchor="b"/>
                </a:tc>
                <a:tc>
                  <a:txBody>
                    <a:bodyPr/>
                    <a:lstStyle/>
                    <a:p>
                      <a:pPr algn="r" fontAlgn="b"/>
                      <a:r>
                        <a:rPr lang="en-GB" sz="1100" u="none" strike="noStrike"/>
                        <a:t>47</a:t>
                      </a:r>
                      <a:endParaRPr lang="en-GB" sz="1100" b="0" i="0" u="none" strike="noStrike">
                        <a:solidFill>
                          <a:srgbClr val="000000"/>
                        </a:solidFill>
                        <a:latin typeface="Calibri"/>
                      </a:endParaRPr>
                    </a:p>
                  </a:txBody>
                  <a:tcPr marL="9525" marR="9525" marT="9525" marB="0" anchor="b"/>
                </a:tc>
                <a:tc>
                  <a:txBody>
                    <a:bodyPr/>
                    <a:lstStyle/>
                    <a:p>
                      <a:pPr algn="r" fontAlgn="b"/>
                      <a:r>
                        <a:rPr lang="en-GB" sz="1100" u="none" strike="noStrike"/>
                        <a:t>130</a:t>
                      </a:r>
                      <a:endParaRPr lang="en-GB" sz="11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a:t>Alcohol</a:t>
                      </a:r>
                      <a:endParaRPr lang="en-GB" sz="1200" b="0" i="0" u="none" strike="noStrike">
                        <a:solidFill>
                          <a:srgbClr val="000000"/>
                        </a:solidFill>
                        <a:latin typeface="Calibri"/>
                      </a:endParaRPr>
                    </a:p>
                  </a:txBody>
                  <a:tcPr marL="9525" marR="9525" marT="9525" marB="0" anchor="b"/>
                </a:tc>
                <a:tc>
                  <a:txBody>
                    <a:bodyPr/>
                    <a:lstStyle/>
                    <a:p>
                      <a:pPr algn="r" fontAlgn="b"/>
                      <a:r>
                        <a:rPr lang="en-GB" sz="1100" u="none" strike="noStrike" dirty="0"/>
                        <a:t>58</a:t>
                      </a:r>
                      <a:endParaRPr lang="en-GB" sz="1100" b="0" i="0" u="none" strike="noStrike" dirty="0">
                        <a:solidFill>
                          <a:srgbClr val="000000"/>
                        </a:solidFill>
                        <a:latin typeface="Calibri"/>
                      </a:endParaRPr>
                    </a:p>
                  </a:txBody>
                  <a:tcPr marL="9525" marR="9525" marT="9525" marB="0" anchor="b"/>
                </a:tc>
                <a:tc>
                  <a:txBody>
                    <a:bodyPr/>
                    <a:lstStyle/>
                    <a:p>
                      <a:pPr algn="r" fontAlgn="b"/>
                      <a:r>
                        <a:rPr lang="en-GB" sz="1100" u="none" strike="noStrike"/>
                        <a:t>37</a:t>
                      </a:r>
                      <a:endParaRPr lang="en-GB" sz="1100" b="0" i="0" u="none" strike="noStrike">
                        <a:solidFill>
                          <a:srgbClr val="000000"/>
                        </a:solidFill>
                        <a:latin typeface="Calibri"/>
                      </a:endParaRPr>
                    </a:p>
                  </a:txBody>
                  <a:tcPr marL="9525" marR="9525" marT="9525" marB="0" anchor="b"/>
                </a:tc>
                <a:tc>
                  <a:txBody>
                    <a:bodyPr/>
                    <a:lstStyle/>
                    <a:p>
                      <a:pPr algn="r" fontAlgn="b"/>
                      <a:r>
                        <a:rPr lang="en-GB" sz="1100" u="none" strike="noStrike"/>
                        <a:t>120</a:t>
                      </a:r>
                      <a:endParaRPr lang="en-GB" sz="11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a:t>Restaurants</a:t>
                      </a:r>
                      <a:endParaRPr lang="en-GB" sz="1200" b="0" i="0" u="none" strike="noStrike">
                        <a:solidFill>
                          <a:srgbClr val="000000"/>
                        </a:solidFill>
                        <a:latin typeface="Calibri"/>
                      </a:endParaRPr>
                    </a:p>
                  </a:txBody>
                  <a:tcPr marL="9525" marR="9525" marT="9525" marB="0" anchor="b"/>
                </a:tc>
                <a:tc>
                  <a:txBody>
                    <a:bodyPr/>
                    <a:lstStyle/>
                    <a:p>
                      <a:pPr algn="r" fontAlgn="b"/>
                      <a:r>
                        <a:rPr lang="en-GB" sz="1100" u="none" strike="noStrike" dirty="0"/>
                        <a:t>113</a:t>
                      </a:r>
                      <a:endParaRPr lang="en-GB" sz="1100" b="0" i="0" u="none" strike="noStrike" dirty="0">
                        <a:solidFill>
                          <a:srgbClr val="000000"/>
                        </a:solidFill>
                        <a:latin typeface="Calibri"/>
                      </a:endParaRPr>
                    </a:p>
                  </a:txBody>
                  <a:tcPr marL="9525" marR="9525" marT="9525" marB="0" anchor="b"/>
                </a:tc>
                <a:tc>
                  <a:txBody>
                    <a:bodyPr/>
                    <a:lstStyle/>
                    <a:p>
                      <a:pPr algn="r" fontAlgn="b"/>
                      <a:r>
                        <a:rPr lang="en-GB" sz="1100" u="none" strike="noStrike"/>
                        <a:t>37</a:t>
                      </a:r>
                      <a:endParaRPr lang="en-GB" sz="1100" b="0" i="0" u="none" strike="noStrike">
                        <a:solidFill>
                          <a:srgbClr val="000000"/>
                        </a:solidFill>
                        <a:latin typeface="Calibri"/>
                      </a:endParaRPr>
                    </a:p>
                  </a:txBody>
                  <a:tcPr marL="9525" marR="9525" marT="9525" marB="0" anchor="b"/>
                </a:tc>
                <a:tc>
                  <a:txBody>
                    <a:bodyPr/>
                    <a:lstStyle/>
                    <a:p>
                      <a:pPr algn="r" fontAlgn="b"/>
                      <a:r>
                        <a:rPr lang="en-GB" sz="1100" u="none" strike="noStrike"/>
                        <a:t>335</a:t>
                      </a:r>
                      <a:endParaRPr lang="en-GB" sz="1100" b="0" i="0" u="none" strike="noStrike">
                        <a:solidFill>
                          <a:srgbClr val="000000"/>
                        </a:solidFill>
                        <a:latin typeface="Calibri"/>
                      </a:endParaRPr>
                    </a:p>
                  </a:txBody>
                  <a:tcPr marL="9525" marR="9525" marT="9525" marB="0" anchor="b"/>
                </a:tc>
              </a:tr>
              <a:tr h="257971">
                <a:tc>
                  <a:txBody>
                    <a:bodyPr/>
                    <a:lstStyle/>
                    <a:p>
                      <a:pPr algn="l" fontAlgn="b"/>
                      <a:r>
                        <a:rPr lang="en-GB" sz="1200" u="none" strike="noStrike" dirty="0"/>
                        <a:t>Spices and condiments</a:t>
                      </a:r>
                      <a:endParaRPr lang="en-GB" sz="1200" b="0" i="0" u="none" strike="noStrike" dirty="0">
                        <a:solidFill>
                          <a:srgbClr val="000000"/>
                        </a:solidFill>
                        <a:latin typeface="Calibri"/>
                      </a:endParaRPr>
                    </a:p>
                  </a:txBody>
                  <a:tcPr marL="9525" marR="9525" marT="9525" marB="0" anchor="b"/>
                </a:tc>
                <a:tc>
                  <a:txBody>
                    <a:bodyPr/>
                    <a:lstStyle/>
                    <a:p>
                      <a:pPr algn="r" fontAlgn="b"/>
                      <a:r>
                        <a:rPr lang="en-GB" sz="1100" u="none" strike="noStrike" dirty="0"/>
                        <a:t>15</a:t>
                      </a:r>
                      <a:endParaRPr lang="en-GB" sz="1100" b="0" i="0" u="none" strike="noStrike" dirty="0">
                        <a:solidFill>
                          <a:srgbClr val="000000"/>
                        </a:solidFill>
                        <a:latin typeface="Calibri"/>
                      </a:endParaRPr>
                    </a:p>
                  </a:txBody>
                  <a:tcPr marL="9525" marR="9525" marT="9525" marB="0" anchor="b"/>
                </a:tc>
                <a:tc>
                  <a:txBody>
                    <a:bodyPr/>
                    <a:lstStyle/>
                    <a:p>
                      <a:pPr algn="r" fontAlgn="b"/>
                      <a:r>
                        <a:rPr lang="en-GB" sz="1100" u="none" strike="noStrike"/>
                        <a:t>12</a:t>
                      </a:r>
                      <a:endParaRPr lang="en-GB" sz="1100" b="0" i="0" u="none" strike="noStrike">
                        <a:solidFill>
                          <a:srgbClr val="000000"/>
                        </a:solidFill>
                        <a:latin typeface="Calibri"/>
                      </a:endParaRPr>
                    </a:p>
                  </a:txBody>
                  <a:tcPr marL="9525" marR="9525" marT="9525" marB="0" anchor="b"/>
                </a:tc>
                <a:tc>
                  <a:txBody>
                    <a:bodyPr/>
                    <a:lstStyle/>
                    <a:p>
                      <a:pPr algn="r" fontAlgn="b"/>
                      <a:r>
                        <a:rPr lang="en-GB" sz="1100" u="none" strike="noStrike" dirty="0"/>
                        <a:t>22</a:t>
                      </a:r>
                      <a:endParaRPr lang="en-GB" sz="1100" b="0" i="0" u="none" strike="noStrike" dirty="0">
                        <a:solidFill>
                          <a:srgbClr val="000000"/>
                        </a:solidFill>
                        <a:latin typeface="Calibri"/>
                      </a:endParaRPr>
                    </a:p>
                  </a:txBody>
                  <a:tcPr marL="9525" marR="9525" marT="9525" marB="0" anchor="b"/>
                </a:tc>
              </a:tr>
            </a:tbl>
          </a:graphicData>
        </a:graphic>
      </p:graphicFrame>
      <p:sp>
        <p:nvSpPr>
          <p:cNvPr id="5" name="TextBox 4"/>
          <p:cNvSpPr txBox="1"/>
          <p:nvPr/>
        </p:nvSpPr>
        <p:spPr>
          <a:xfrm>
            <a:off x="428596" y="1142984"/>
            <a:ext cx="6143668" cy="338554"/>
          </a:xfrm>
          <a:prstGeom prst="rect">
            <a:avLst/>
          </a:prstGeom>
          <a:noFill/>
        </p:spPr>
        <p:txBody>
          <a:bodyPr wrap="square" rtlCol="0">
            <a:spAutoFit/>
          </a:bodyPr>
          <a:lstStyle/>
          <a:p>
            <a:r>
              <a:rPr lang="en-GB" sz="1600" dirty="0" smtClean="0"/>
              <a:t>Average food consumption per adult / month in Kshs.</a:t>
            </a:r>
            <a:endParaRPr lang="en-GB" sz="16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6" name="TextBox 5"/>
          <p:cNvSpPr txBox="1"/>
          <p:nvPr/>
        </p:nvSpPr>
        <p:spPr>
          <a:xfrm>
            <a:off x="6934200" y="6400800"/>
            <a:ext cx="1295400" cy="246221"/>
          </a:xfrm>
          <a:prstGeom prst="rect">
            <a:avLst/>
          </a:prstGeom>
          <a:noFill/>
        </p:spPr>
        <p:txBody>
          <a:bodyPr wrap="square" rtlCol="0">
            <a:spAutoFit/>
          </a:bodyPr>
          <a:lstStyle/>
          <a:p>
            <a:r>
              <a:rPr lang="en-GB" sz="1000" i="1" dirty="0" smtClean="0"/>
              <a:t>Source: KNBS (2007)</a:t>
            </a:r>
            <a:endParaRPr lang="en-GB" sz="10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l"/>
            <a:r>
              <a:rPr lang="en-TT" sz="2400" dirty="0" smtClean="0"/>
              <a:t>Distribution Channels – Jiko Poa / Envirofit</a:t>
            </a:r>
            <a:endParaRPr lang="en-TT" sz="2400" dirty="0"/>
          </a:p>
        </p:txBody>
      </p:sp>
      <p:sp>
        <p:nvSpPr>
          <p:cNvPr id="4" name="TextBox 3"/>
          <p:cNvSpPr txBox="1"/>
          <p:nvPr/>
        </p:nvSpPr>
        <p:spPr>
          <a:xfrm>
            <a:off x="914400" y="1143000"/>
            <a:ext cx="2304256" cy="338554"/>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TT" sz="1600" b="1" dirty="0" smtClean="0"/>
              <a:t>Local Production</a:t>
            </a:r>
            <a:endParaRPr lang="en-TT" sz="1600" b="1" dirty="0"/>
          </a:p>
        </p:txBody>
      </p:sp>
      <p:sp>
        <p:nvSpPr>
          <p:cNvPr id="5" name="TextBox 4"/>
          <p:cNvSpPr txBox="1"/>
          <p:nvPr/>
        </p:nvSpPr>
        <p:spPr>
          <a:xfrm>
            <a:off x="1219200" y="2057400"/>
            <a:ext cx="1656184" cy="338554"/>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TT" sz="1600" b="1" dirty="0" err="1" smtClean="0"/>
              <a:t>Jikopoa</a:t>
            </a:r>
            <a:endParaRPr lang="en-TT" sz="1600" b="1" dirty="0"/>
          </a:p>
        </p:txBody>
      </p:sp>
      <p:sp>
        <p:nvSpPr>
          <p:cNvPr id="6" name="TextBox 5"/>
          <p:cNvSpPr txBox="1"/>
          <p:nvPr/>
        </p:nvSpPr>
        <p:spPr>
          <a:xfrm>
            <a:off x="6553200" y="1143000"/>
            <a:ext cx="1656184" cy="338554"/>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TT" sz="1600" b="1" dirty="0" smtClean="0"/>
              <a:t>Import</a:t>
            </a:r>
            <a:endParaRPr lang="en-TT" sz="1600" b="1" dirty="0"/>
          </a:p>
        </p:txBody>
      </p:sp>
      <p:sp>
        <p:nvSpPr>
          <p:cNvPr id="7" name="TextBox 6"/>
          <p:cNvSpPr txBox="1"/>
          <p:nvPr/>
        </p:nvSpPr>
        <p:spPr>
          <a:xfrm>
            <a:off x="6553200" y="2057400"/>
            <a:ext cx="1584176" cy="338554"/>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TT" sz="1600" b="1" dirty="0" smtClean="0"/>
              <a:t>Envirofit</a:t>
            </a:r>
            <a:endParaRPr lang="en-TT" sz="1600" b="1" dirty="0"/>
          </a:p>
        </p:txBody>
      </p:sp>
      <p:sp>
        <p:nvSpPr>
          <p:cNvPr id="8" name="TextBox 7"/>
          <p:cNvSpPr txBox="1"/>
          <p:nvPr/>
        </p:nvSpPr>
        <p:spPr>
          <a:xfrm>
            <a:off x="3429000" y="2057400"/>
            <a:ext cx="2520280" cy="338554"/>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TT" sz="1600" b="1" dirty="0" smtClean="0"/>
              <a:t>3</a:t>
            </a:r>
            <a:r>
              <a:rPr lang="en-TT" sz="1600" b="1" baseline="30000" dirty="0" smtClean="0"/>
              <a:t>rd</a:t>
            </a:r>
            <a:r>
              <a:rPr lang="en-TT" sz="1600" b="1" dirty="0" smtClean="0"/>
              <a:t> Party Warehousing</a:t>
            </a:r>
            <a:endParaRPr lang="en-TT" sz="1600" b="1" dirty="0"/>
          </a:p>
        </p:txBody>
      </p:sp>
      <p:sp>
        <p:nvSpPr>
          <p:cNvPr id="9" name="TextBox 8"/>
          <p:cNvSpPr txBox="1"/>
          <p:nvPr/>
        </p:nvSpPr>
        <p:spPr>
          <a:xfrm>
            <a:off x="3505200" y="2819400"/>
            <a:ext cx="2376264" cy="338554"/>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TT" sz="1600" b="1" dirty="0" smtClean="0"/>
              <a:t>3</a:t>
            </a:r>
            <a:r>
              <a:rPr lang="en-TT" sz="1600" b="1" baseline="30000" dirty="0" smtClean="0"/>
              <a:t>rd</a:t>
            </a:r>
            <a:r>
              <a:rPr lang="en-TT" sz="1600" b="1" dirty="0" smtClean="0"/>
              <a:t> Party Logistics</a:t>
            </a:r>
            <a:endParaRPr lang="en-TT" sz="1600" b="1" dirty="0"/>
          </a:p>
        </p:txBody>
      </p:sp>
      <p:sp>
        <p:nvSpPr>
          <p:cNvPr id="10" name="TextBox 9"/>
          <p:cNvSpPr txBox="1"/>
          <p:nvPr/>
        </p:nvSpPr>
        <p:spPr>
          <a:xfrm>
            <a:off x="1371600" y="3886200"/>
            <a:ext cx="1944216" cy="584775"/>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TT" sz="1600" b="1" dirty="0" smtClean="0"/>
              <a:t>Distribution and Wholesale</a:t>
            </a:r>
            <a:endParaRPr lang="en-TT" sz="1600" b="1" dirty="0"/>
          </a:p>
        </p:txBody>
      </p:sp>
      <p:sp>
        <p:nvSpPr>
          <p:cNvPr id="11" name="TextBox 10"/>
          <p:cNvSpPr txBox="1"/>
          <p:nvPr/>
        </p:nvSpPr>
        <p:spPr>
          <a:xfrm>
            <a:off x="5562600" y="3886200"/>
            <a:ext cx="2520280" cy="338554"/>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TT" sz="1600" b="1" dirty="0" smtClean="0"/>
              <a:t>NGO Partner</a:t>
            </a:r>
            <a:endParaRPr lang="en-TT" sz="1600" b="1" dirty="0"/>
          </a:p>
        </p:txBody>
      </p:sp>
      <p:sp>
        <p:nvSpPr>
          <p:cNvPr id="12" name="TextBox 11"/>
          <p:cNvSpPr txBox="1"/>
          <p:nvPr/>
        </p:nvSpPr>
        <p:spPr>
          <a:xfrm>
            <a:off x="3505200" y="5867400"/>
            <a:ext cx="2590800" cy="338554"/>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pPr algn="ctr"/>
            <a:r>
              <a:rPr lang="en-TT" sz="1600" b="1" dirty="0" smtClean="0"/>
              <a:t>Consumer</a:t>
            </a:r>
            <a:endParaRPr lang="en-TT" sz="1600" b="1" dirty="0"/>
          </a:p>
        </p:txBody>
      </p:sp>
      <p:sp>
        <p:nvSpPr>
          <p:cNvPr id="13" name="TextBox 12"/>
          <p:cNvSpPr txBox="1"/>
          <p:nvPr/>
        </p:nvSpPr>
        <p:spPr>
          <a:xfrm>
            <a:off x="1600200" y="5105400"/>
            <a:ext cx="1584176" cy="338554"/>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TT" sz="1600" b="1" dirty="0" smtClean="0"/>
              <a:t>Retail</a:t>
            </a:r>
            <a:endParaRPr lang="en-TT" sz="1600" b="1" dirty="0"/>
          </a:p>
        </p:txBody>
      </p:sp>
      <p:sp>
        <p:nvSpPr>
          <p:cNvPr id="14" name="TextBox 13"/>
          <p:cNvSpPr txBox="1"/>
          <p:nvPr/>
        </p:nvSpPr>
        <p:spPr>
          <a:xfrm>
            <a:off x="5638800" y="4953000"/>
            <a:ext cx="2376264" cy="584775"/>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TT" sz="1600" b="1" dirty="0" smtClean="0"/>
              <a:t>Community Based Organisation</a:t>
            </a:r>
            <a:endParaRPr lang="en-TT" sz="1600" b="1" dirty="0"/>
          </a:p>
        </p:txBody>
      </p:sp>
      <p:cxnSp>
        <p:nvCxnSpPr>
          <p:cNvPr id="20" name="Straight Arrow Connector 19"/>
          <p:cNvCxnSpPr>
            <a:stCxn id="6" idx="2"/>
            <a:endCxn id="7" idx="0"/>
          </p:cNvCxnSpPr>
          <p:nvPr/>
        </p:nvCxnSpPr>
        <p:spPr>
          <a:xfrm rot="5400000">
            <a:off x="7075367" y="1751475"/>
            <a:ext cx="57584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a:endCxn id="8" idx="1"/>
          </p:cNvCxnSpPr>
          <p:nvPr/>
        </p:nvCxnSpPr>
        <p:spPr>
          <a:xfrm>
            <a:off x="2875384" y="2226677"/>
            <a:ext cx="5536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1"/>
            <a:endCxn id="8" idx="3"/>
          </p:cNvCxnSpPr>
          <p:nvPr/>
        </p:nvCxnSpPr>
        <p:spPr>
          <a:xfrm rot="10800000">
            <a:off x="5949280" y="2226677"/>
            <a:ext cx="60392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 idx="2"/>
            <a:endCxn id="5" idx="0"/>
          </p:cNvCxnSpPr>
          <p:nvPr/>
        </p:nvCxnSpPr>
        <p:spPr>
          <a:xfrm rot="5400000">
            <a:off x="1768987" y="1759859"/>
            <a:ext cx="575846" cy="19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2"/>
            <a:endCxn id="9" idx="0"/>
          </p:cNvCxnSpPr>
          <p:nvPr/>
        </p:nvCxnSpPr>
        <p:spPr>
          <a:xfrm rot="16200000" flipH="1">
            <a:off x="4479513" y="2605581"/>
            <a:ext cx="423446" cy="4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9" idx="2"/>
            <a:endCxn id="10" idx="0"/>
          </p:cNvCxnSpPr>
          <p:nvPr/>
        </p:nvCxnSpPr>
        <p:spPr>
          <a:xfrm rot="5400000">
            <a:off x="3154397" y="2347265"/>
            <a:ext cx="728246" cy="2349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9" idx="2"/>
            <a:endCxn id="11" idx="0"/>
          </p:cNvCxnSpPr>
          <p:nvPr/>
        </p:nvCxnSpPr>
        <p:spPr>
          <a:xfrm rot="16200000" flipH="1">
            <a:off x="5393913" y="2457373"/>
            <a:ext cx="728246" cy="2129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0" idx="2"/>
            <a:endCxn id="13" idx="0"/>
          </p:cNvCxnSpPr>
          <p:nvPr/>
        </p:nvCxnSpPr>
        <p:spPr>
          <a:xfrm rot="16200000" flipH="1">
            <a:off x="2050786" y="4763897"/>
            <a:ext cx="634425" cy="485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1" idx="2"/>
            <a:endCxn id="14" idx="0"/>
          </p:cNvCxnSpPr>
          <p:nvPr/>
        </p:nvCxnSpPr>
        <p:spPr>
          <a:xfrm rot="16200000" flipH="1">
            <a:off x="6460713" y="4586781"/>
            <a:ext cx="728246" cy="4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3" idx="2"/>
            <a:endCxn id="12" idx="0"/>
          </p:cNvCxnSpPr>
          <p:nvPr/>
        </p:nvCxnSpPr>
        <p:spPr>
          <a:xfrm rot="16200000" flipH="1">
            <a:off x="3384721" y="4451521"/>
            <a:ext cx="423446" cy="2408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4" idx="2"/>
            <a:endCxn id="12" idx="0"/>
          </p:cNvCxnSpPr>
          <p:nvPr/>
        </p:nvCxnSpPr>
        <p:spPr>
          <a:xfrm rot="5400000">
            <a:off x="5648954" y="4689421"/>
            <a:ext cx="329625" cy="2026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467600" y="1524000"/>
            <a:ext cx="1676400" cy="553998"/>
          </a:xfrm>
          <a:prstGeom prst="rect">
            <a:avLst/>
          </a:prstGeom>
          <a:noFill/>
        </p:spPr>
        <p:txBody>
          <a:bodyPr wrap="square" rtlCol="0">
            <a:spAutoFit/>
          </a:bodyPr>
          <a:lstStyle/>
          <a:p>
            <a:r>
              <a:rPr lang="en-TT" sz="1000" dirty="0" smtClean="0"/>
              <a:t>Imported from overseas (USA), Manufacture locally (Nairobi)</a:t>
            </a:r>
            <a:endParaRPr lang="en-TT" sz="1000" dirty="0"/>
          </a:p>
        </p:txBody>
      </p:sp>
      <p:sp>
        <p:nvSpPr>
          <p:cNvPr id="69" name="TextBox 68"/>
          <p:cNvSpPr txBox="1"/>
          <p:nvPr/>
        </p:nvSpPr>
        <p:spPr>
          <a:xfrm>
            <a:off x="914400" y="1676400"/>
            <a:ext cx="2304256" cy="261610"/>
          </a:xfrm>
          <a:prstGeom prst="rect">
            <a:avLst/>
          </a:prstGeom>
          <a:noFill/>
        </p:spPr>
        <p:txBody>
          <a:bodyPr wrap="square" rtlCol="0">
            <a:spAutoFit/>
          </a:bodyPr>
          <a:lstStyle/>
          <a:p>
            <a:r>
              <a:rPr lang="en-TT" sz="1100" dirty="0" smtClean="0"/>
              <a:t>Sourced from local materials. </a:t>
            </a:r>
            <a:endParaRPr lang="en-TT" sz="1100" dirty="0"/>
          </a:p>
        </p:txBody>
      </p:sp>
      <p:sp>
        <p:nvSpPr>
          <p:cNvPr id="71" name="TextBox 70"/>
          <p:cNvSpPr txBox="1"/>
          <p:nvPr/>
        </p:nvSpPr>
        <p:spPr>
          <a:xfrm>
            <a:off x="6934200" y="4267200"/>
            <a:ext cx="1800200" cy="600164"/>
          </a:xfrm>
          <a:prstGeom prst="rect">
            <a:avLst/>
          </a:prstGeom>
          <a:noFill/>
        </p:spPr>
        <p:txBody>
          <a:bodyPr wrap="square" rtlCol="0">
            <a:spAutoFit/>
          </a:bodyPr>
          <a:lstStyle/>
          <a:p>
            <a:r>
              <a:rPr lang="en-TT" sz="1100" dirty="0" smtClean="0"/>
              <a:t>Women’s groups / distribution through microfinance schemes</a:t>
            </a:r>
            <a:endParaRPr lang="en-TT" sz="1100" dirty="0"/>
          </a:p>
        </p:txBody>
      </p:sp>
      <p:sp>
        <p:nvSpPr>
          <p:cNvPr id="85" name="TextBox 84"/>
          <p:cNvSpPr txBox="1"/>
          <p:nvPr/>
        </p:nvSpPr>
        <p:spPr>
          <a:xfrm>
            <a:off x="1295400" y="2667000"/>
            <a:ext cx="1440160" cy="938719"/>
          </a:xfrm>
          <a:prstGeom prst="rect">
            <a:avLst/>
          </a:prstGeom>
          <a:noFill/>
        </p:spPr>
        <p:txBody>
          <a:bodyPr wrap="square" rtlCol="0">
            <a:spAutoFit/>
          </a:bodyPr>
          <a:lstStyle/>
          <a:p>
            <a:r>
              <a:rPr lang="en-TT" sz="1100" dirty="0" smtClean="0"/>
              <a:t>Made locally by fine engineering through mechanised process. Liner made locally in </a:t>
            </a:r>
            <a:r>
              <a:rPr lang="en-TT" sz="1100" dirty="0" err="1" smtClean="0"/>
              <a:t>Limuru</a:t>
            </a:r>
            <a:endParaRPr lang="en-TT" sz="1100" dirty="0"/>
          </a:p>
        </p:txBody>
      </p:sp>
      <p:sp>
        <p:nvSpPr>
          <p:cNvPr id="29" name="Slide Number Placeholder 28"/>
          <p:cNvSpPr>
            <a:spLocks noGrp="1"/>
          </p:cNvSpPr>
          <p:nvPr>
            <p:ph type="sldNum" sz="quarter" idx="12"/>
          </p:nvPr>
        </p:nvSpPr>
        <p:spPr/>
        <p:txBody>
          <a:bodyPr/>
          <a:lstStyle/>
          <a:p>
            <a:fld id="{B6F15528-21DE-4FAA-801E-634DDDAF4B2B}" type="slidenum">
              <a:rPr lang="en-US" smtClean="0"/>
              <a:pPr/>
              <a:t>140</a:t>
            </a:fld>
            <a:endParaRPr lang="en-US"/>
          </a:p>
        </p:txBody>
      </p:sp>
    </p:spTree>
    <p:extLst>
      <p:ext uri="{BB962C8B-B14F-4D97-AF65-F5344CB8AC3E}">
        <p14:creationId xmlns:p14="http://schemas.microsoft.com/office/powerpoint/2010/main" val="6816870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Value Chain – Energy related products</a:t>
            </a:r>
            <a:endParaRPr lang="en-GB" sz="2800" dirty="0"/>
          </a:p>
        </p:txBody>
      </p:sp>
      <p:sp>
        <p:nvSpPr>
          <p:cNvPr id="4" name="TextBox 3"/>
          <p:cNvSpPr txBox="1"/>
          <p:nvPr/>
        </p:nvSpPr>
        <p:spPr>
          <a:xfrm>
            <a:off x="642910" y="1571612"/>
            <a:ext cx="1143008" cy="307777"/>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GB" sz="1400" dirty="0" smtClean="0"/>
              <a:t>Factories</a:t>
            </a:r>
            <a:endParaRPr lang="en-GB" sz="1400" dirty="0"/>
          </a:p>
        </p:txBody>
      </p:sp>
      <p:sp>
        <p:nvSpPr>
          <p:cNvPr id="5" name="TextBox 4"/>
          <p:cNvSpPr txBox="1"/>
          <p:nvPr/>
        </p:nvSpPr>
        <p:spPr>
          <a:xfrm>
            <a:off x="571472" y="2643182"/>
            <a:ext cx="1428760" cy="738664"/>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GB" sz="1400" dirty="0" smtClean="0"/>
              <a:t>Suppliers /  International and Local</a:t>
            </a:r>
            <a:endParaRPr lang="en-GB" sz="1400" dirty="0"/>
          </a:p>
        </p:txBody>
      </p:sp>
      <p:sp>
        <p:nvSpPr>
          <p:cNvPr id="6" name="TextBox 5"/>
          <p:cNvSpPr txBox="1"/>
          <p:nvPr/>
        </p:nvSpPr>
        <p:spPr>
          <a:xfrm>
            <a:off x="3357554" y="2000240"/>
            <a:ext cx="1357322" cy="523220"/>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GB" sz="1400" dirty="0" smtClean="0"/>
              <a:t>Urban head office</a:t>
            </a:r>
            <a:endParaRPr lang="en-GB" sz="1400" dirty="0"/>
          </a:p>
        </p:txBody>
      </p:sp>
      <p:sp>
        <p:nvSpPr>
          <p:cNvPr id="7" name="TextBox 6"/>
          <p:cNvSpPr txBox="1"/>
          <p:nvPr/>
        </p:nvSpPr>
        <p:spPr>
          <a:xfrm>
            <a:off x="5429256" y="1857364"/>
            <a:ext cx="1500198" cy="523220"/>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GB" sz="1400" dirty="0" smtClean="0"/>
              <a:t>Retail distribution network</a:t>
            </a:r>
            <a:endParaRPr lang="en-GB" sz="1400" dirty="0"/>
          </a:p>
        </p:txBody>
      </p:sp>
      <p:sp>
        <p:nvSpPr>
          <p:cNvPr id="8" name="TextBox 7"/>
          <p:cNvSpPr txBox="1"/>
          <p:nvPr/>
        </p:nvSpPr>
        <p:spPr>
          <a:xfrm>
            <a:off x="7500958" y="1857364"/>
            <a:ext cx="1357322" cy="553998"/>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GB" sz="1600" dirty="0" smtClean="0"/>
              <a:t>Households</a:t>
            </a:r>
          </a:p>
          <a:p>
            <a:r>
              <a:rPr lang="en-GB" sz="1400" dirty="0" smtClean="0"/>
              <a:t>&amp; Rural Market</a:t>
            </a:r>
            <a:endParaRPr lang="en-GB" sz="1400" dirty="0"/>
          </a:p>
        </p:txBody>
      </p:sp>
      <p:cxnSp>
        <p:nvCxnSpPr>
          <p:cNvPr id="10" name="Straight Arrow Connector 9"/>
          <p:cNvCxnSpPr>
            <a:stCxn id="4" idx="3"/>
            <a:endCxn id="6" idx="1"/>
          </p:cNvCxnSpPr>
          <p:nvPr/>
        </p:nvCxnSpPr>
        <p:spPr>
          <a:xfrm>
            <a:off x="1785918" y="1725501"/>
            <a:ext cx="1571636" cy="536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6" idx="1"/>
          </p:cNvCxnSpPr>
          <p:nvPr/>
        </p:nvCxnSpPr>
        <p:spPr>
          <a:xfrm flipV="1">
            <a:off x="2000232" y="2261850"/>
            <a:ext cx="1357322" cy="750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7" idx="1"/>
          </p:cNvCxnSpPr>
          <p:nvPr/>
        </p:nvCxnSpPr>
        <p:spPr>
          <a:xfrm flipV="1">
            <a:off x="4714876" y="2118974"/>
            <a:ext cx="71438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a:endCxn id="8" idx="1"/>
          </p:cNvCxnSpPr>
          <p:nvPr/>
        </p:nvCxnSpPr>
        <p:spPr>
          <a:xfrm>
            <a:off x="6929454" y="2118974"/>
            <a:ext cx="571504" cy="153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 y="3733800"/>
            <a:ext cx="7858180" cy="2246769"/>
          </a:xfrm>
          <a:prstGeom prst="rect">
            <a:avLst/>
          </a:prstGeom>
          <a:noFill/>
        </p:spPr>
        <p:txBody>
          <a:bodyPr wrap="square" rtlCol="0">
            <a:spAutoFit/>
          </a:bodyPr>
          <a:lstStyle/>
          <a:p>
            <a:pPr algn="just"/>
            <a:r>
              <a:rPr lang="en-GB" sz="1400" dirty="0" smtClean="0"/>
              <a:t>Companies either manufacture their own products or handles a line of imported products and  has its own fully owned distributors in strategic parts of Kenya. Typically, the company has a head office (Nairobi) with strategic outlets in major towns around the country. </a:t>
            </a:r>
          </a:p>
          <a:p>
            <a:pPr algn="just"/>
            <a:endParaRPr lang="en-GB" sz="1400" dirty="0" smtClean="0"/>
          </a:p>
          <a:p>
            <a:pPr algn="just"/>
            <a:r>
              <a:rPr lang="en-GB" sz="1400" dirty="0" smtClean="0"/>
              <a:t>Companies operate through their distributors but often sets up strategic relationships with independent dealers, NGOs or CBOs. Companies in the PV, consumer electronics and auto parts market are often set up this way. This type of business may be locally owned or owned in partnership by local and international groups.  Most goods are sold strictly on a cash basis. Credit for customers is “out-sourced” by offering the goods through established credit systems (i.e. in SACCOs) or by offering products through separate hire purchase dealers.</a:t>
            </a:r>
            <a:endParaRPr lang="en-GB" sz="1400" dirty="0"/>
          </a:p>
        </p:txBody>
      </p:sp>
      <p:sp>
        <p:nvSpPr>
          <p:cNvPr id="13" name="TextBox 12"/>
          <p:cNvSpPr txBox="1"/>
          <p:nvPr/>
        </p:nvSpPr>
        <p:spPr>
          <a:xfrm>
            <a:off x="5562600" y="6172200"/>
            <a:ext cx="2590800" cy="261610"/>
          </a:xfrm>
          <a:prstGeom prst="rect">
            <a:avLst/>
          </a:prstGeom>
          <a:noFill/>
        </p:spPr>
        <p:txBody>
          <a:bodyPr wrap="square" rtlCol="0">
            <a:spAutoFit/>
          </a:bodyPr>
          <a:lstStyle/>
          <a:p>
            <a:r>
              <a:rPr lang="en-GB" sz="1100" i="1" dirty="0" smtClean="0"/>
              <a:t>Source: The Shell Foundation</a:t>
            </a:r>
            <a:endParaRPr lang="en-GB" sz="1100" i="1"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141</a:t>
            </a:fld>
            <a:endParaRPr lang="en-US"/>
          </a:p>
        </p:txBody>
      </p:sp>
    </p:spTree>
    <p:extLst>
      <p:ext uri="{BB962C8B-B14F-4D97-AF65-F5344CB8AC3E}">
        <p14:creationId xmlns:p14="http://schemas.microsoft.com/office/powerpoint/2010/main" val="9455902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TT" sz="3600" dirty="0" smtClean="0"/>
              <a:t>Distribution Channels – Solar technology</a:t>
            </a:r>
            <a:endParaRPr lang="en-TT" sz="3600" dirty="0"/>
          </a:p>
        </p:txBody>
      </p:sp>
      <p:sp>
        <p:nvSpPr>
          <p:cNvPr id="4" name="TextBox 3"/>
          <p:cNvSpPr txBox="1"/>
          <p:nvPr/>
        </p:nvSpPr>
        <p:spPr>
          <a:xfrm>
            <a:off x="611560" y="1700808"/>
            <a:ext cx="2592288" cy="938719"/>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TT" sz="1100" b="1" dirty="0" smtClean="0"/>
              <a:t>Central Distributor</a:t>
            </a:r>
          </a:p>
          <a:p>
            <a:r>
              <a:rPr lang="en-TT" sz="1100" dirty="0" smtClean="0"/>
              <a:t>Import/distribute durable and affordable quality products</a:t>
            </a:r>
          </a:p>
          <a:p>
            <a:r>
              <a:rPr lang="en-TT" sz="1100" dirty="0" smtClean="0"/>
              <a:t>Train rural distributors</a:t>
            </a:r>
          </a:p>
          <a:p>
            <a:r>
              <a:rPr lang="en-TT" sz="1100" dirty="0" smtClean="0"/>
              <a:t>Quality control and technical backup</a:t>
            </a:r>
            <a:endParaRPr lang="en-TT" sz="1100" dirty="0"/>
          </a:p>
        </p:txBody>
      </p:sp>
      <p:sp>
        <p:nvSpPr>
          <p:cNvPr id="5" name="TextBox 4"/>
          <p:cNvSpPr txBox="1"/>
          <p:nvPr/>
        </p:nvSpPr>
        <p:spPr>
          <a:xfrm>
            <a:off x="3995936" y="1772816"/>
            <a:ext cx="2520280" cy="769441"/>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TT" sz="1100" b="1" dirty="0" smtClean="0"/>
              <a:t>Rural distributor</a:t>
            </a:r>
          </a:p>
          <a:p>
            <a:r>
              <a:rPr lang="en-TT" sz="1100" dirty="0" smtClean="0"/>
              <a:t>Provide financial services to end users.</a:t>
            </a:r>
          </a:p>
          <a:p>
            <a:r>
              <a:rPr lang="en-TT" sz="1100" dirty="0" smtClean="0"/>
              <a:t>Ensure availability of product</a:t>
            </a:r>
          </a:p>
          <a:p>
            <a:r>
              <a:rPr lang="en-TT" sz="1100" dirty="0" smtClean="0"/>
              <a:t>Provide after sales services</a:t>
            </a:r>
            <a:endParaRPr lang="en-TT" sz="1100" dirty="0"/>
          </a:p>
        </p:txBody>
      </p:sp>
      <p:sp>
        <p:nvSpPr>
          <p:cNvPr id="6" name="TextBox 5"/>
          <p:cNvSpPr txBox="1"/>
          <p:nvPr/>
        </p:nvSpPr>
        <p:spPr>
          <a:xfrm>
            <a:off x="6732240" y="1988840"/>
            <a:ext cx="1512168" cy="261610"/>
          </a:xfrm>
          <a:prstGeom prst="rect">
            <a:avLst/>
          </a:prstGeom>
          <a:gradFill>
            <a:gsLst>
              <a:gs pos="0">
                <a:srgbClr val="5E9EFF"/>
              </a:gs>
              <a:gs pos="39999">
                <a:srgbClr val="85C2FF"/>
              </a:gs>
              <a:gs pos="70000">
                <a:srgbClr val="C4D6EB"/>
              </a:gs>
              <a:gs pos="100000">
                <a:srgbClr val="FFEBFA"/>
              </a:gs>
            </a:gsLst>
            <a:lin ang="5400000" scaled="0"/>
          </a:gradFill>
          <a:ln>
            <a:solidFill>
              <a:schemeClr val="accent1"/>
            </a:solidFill>
          </a:ln>
        </p:spPr>
        <p:txBody>
          <a:bodyPr wrap="square" rtlCol="0">
            <a:spAutoFit/>
          </a:bodyPr>
          <a:lstStyle/>
          <a:p>
            <a:r>
              <a:rPr lang="en-TT" sz="1100" dirty="0" smtClean="0"/>
              <a:t>End users</a:t>
            </a:r>
            <a:endParaRPr lang="en-TT" sz="1100" dirty="0"/>
          </a:p>
        </p:txBody>
      </p:sp>
      <p:cxnSp>
        <p:nvCxnSpPr>
          <p:cNvPr id="8" name="Straight Arrow Connector 7"/>
          <p:cNvCxnSpPr>
            <a:stCxn id="4" idx="3"/>
            <a:endCxn id="5" idx="1"/>
          </p:cNvCxnSpPr>
          <p:nvPr/>
        </p:nvCxnSpPr>
        <p:spPr>
          <a:xfrm flipV="1">
            <a:off x="3203848" y="2157537"/>
            <a:ext cx="792088" cy="12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6" idx="1"/>
          </p:cNvCxnSpPr>
          <p:nvPr/>
        </p:nvCxnSpPr>
        <p:spPr>
          <a:xfrm flipV="1">
            <a:off x="6516216" y="2119645"/>
            <a:ext cx="216024" cy="37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5536" y="2996952"/>
            <a:ext cx="8496944" cy="2893100"/>
          </a:xfrm>
          <a:prstGeom prst="rect">
            <a:avLst/>
          </a:prstGeom>
          <a:noFill/>
        </p:spPr>
        <p:txBody>
          <a:bodyPr wrap="square" rtlCol="0">
            <a:spAutoFit/>
          </a:bodyPr>
          <a:lstStyle/>
          <a:p>
            <a:pPr algn="just"/>
            <a:r>
              <a:rPr lang="en-TT" sz="1400" dirty="0" smtClean="0"/>
              <a:t>Main distributors: SNV, ENDEV, GIZ. SNV has partnered with ENDEV through GIZ Kenya in implementing a solar PV Project in ten counties in Kenya; Central and Western regions. </a:t>
            </a:r>
          </a:p>
          <a:p>
            <a:pPr algn="just"/>
            <a:endParaRPr lang="en-TT" sz="1400" dirty="0" smtClean="0"/>
          </a:p>
          <a:p>
            <a:pPr algn="just"/>
            <a:r>
              <a:rPr lang="en-TT" sz="1400" dirty="0" smtClean="0"/>
              <a:t>In the current distribution model , SNV has signed partnership MOUs with 7 of the Lighting Africa Associates based in Kenya. SNV collaborates with both Lighting Africa and rural distributors to create awareness about the availability and benefits of using solar technology to replace kerosene lamps. </a:t>
            </a:r>
          </a:p>
          <a:p>
            <a:pPr algn="just"/>
            <a:endParaRPr lang="en-TT" sz="1400" dirty="0" smtClean="0"/>
          </a:p>
          <a:p>
            <a:pPr algn="just"/>
            <a:r>
              <a:rPr lang="en-TT" sz="1400" dirty="0" smtClean="0"/>
              <a:t>Awareness creation is done through road shows, media and local stakeholder forums. SNV is also involved in the capacity building of both the rural distributors as well as Last Mile Entrepreneurs who are responsible to develop innovative financing mechanisms. These include check off systems, micro finance and lay away payments. </a:t>
            </a:r>
          </a:p>
          <a:p>
            <a:pPr algn="just"/>
            <a:endParaRPr lang="en-TT" sz="1400" dirty="0" smtClean="0"/>
          </a:p>
          <a:p>
            <a:pPr algn="just"/>
            <a:r>
              <a:rPr lang="en-TT" sz="1400" dirty="0" smtClean="0"/>
              <a:t>Visionary Empowerment Programme is a leading rural distributor in Central Province (</a:t>
            </a:r>
            <a:r>
              <a:rPr lang="en-TT" sz="1400" dirty="0" err="1" smtClean="0"/>
              <a:t>Thika</a:t>
            </a:r>
            <a:r>
              <a:rPr lang="en-TT" sz="1400" dirty="0" smtClean="0"/>
              <a:t>) and has a successful microcredit programme for over 7,000 of their women groups members. </a:t>
            </a:r>
          </a:p>
        </p:txBody>
      </p:sp>
      <p:sp>
        <p:nvSpPr>
          <p:cNvPr id="10" name="TextBox 9"/>
          <p:cNvSpPr txBox="1"/>
          <p:nvPr/>
        </p:nvSpPr>
        <p:spPr>
          <a:xfrm>
            <a:off x="5486400" y="6248400"/>
            <a:ext cx="3200400" cy="261610"/>
          </a:xfrm>
          <a:prstGeom prst="rect">
            <a:avLst/>
          </a:prstGeom>
          <a:noFill/>
        </p:spPr>
        <p:txBody>
          <a:bodyPr wrap="square" rtlCol="0">
            <a:spAutoFit/>
          </a:bodyPr>
          <a:lstStyle/>
          <a:p>
            <a:r>
              <a:rPr lang="en-GB" sz="1100" i="1" dirty="0" smtClean="0"/>
              <a:t>Source: SNV</a:t>
            </a:r>
            <a:endParaRPr lang="en-GB" sz="1100" i="1"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142</a:t>
            </a:fld>
            <a:endParaRPr lang="en-US"/>
          </a:p>
        </p:txBody>
      </p:sp>
    </p:spTree>
    <p:extLst>
      <p:ext uri="{BB962C8B-B14F-4D97-AF65-F5344CB8AC3E}">
        <p14:creationId xmlns:p14="http://schemas.microsoft.com/office/powerpoint/2010/main" val="6738925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l"/>
            <a:r>
              <a:rPr lang="en-TT" sz="2800" dirty="0" smtClean="0"/>
              <a:t>Current market products in Segments – Specs</a:t>
            </a:r>
            <a:endParaRPr lang="en-TT" sz="2800" dirty="0"/>
          </a:p>
        </p:txBody>
      </p:sp>
      <p:graphicFrame>
        <p:nvGraphicFramePr>
          <p:cNvPr id="4" name="Table 3"/>
          <p:cNvGraphicFramePr>
            <a:graphicFrameLocks noGrp="1"/>
          </p:cNvGraphicFramePr>
          <p:nvPr/>
        </p:nvGraphicFramePr>
        <p:xfrm>
          <a:off x="609600" y="1371600"/>
          <a:ext cx="7704856" cy="4724400"/>
        </p:xfrm>
        <a:graphic>
          <a:graphicData uri="http://schemas.openxmlformats.org/drawingml/2006/table">
            <a:tbl>
              <a:tblPr firstRow="1" bandRow="1">
                <a:tableStyleId>{7DF18680-E054-41AD-8BC1-D1AEF772440D}</a:tableStyleId>
              </a:tblPr>
              <a:tblGrid>
                <a:gridCol w="1926214"/>
                <a:gridCol w="1926214"/>
                <a:gridCol w="1926214"/>
                <a:gridCol w="1926214"/>
              </a:tblGrid>
              <a:tr h="447542">
                <a:tc>
                  <a:txBody>
                    <a:bodyPr/>
                    <a:lstStyle/>
                    <a:p>
                      <a:r>
                        <a:rPr lang="en-TT" sz="1200" dirty="0" smtClean="0"/>
                        <a:t>Products</a:t>
                      </a:r>
                      <a:endParaRPr lang="en-TT" sz="1200" dirty="0"/>
                    </a:p>
                  </a:txBody>
                  <a:tcPr/>
                </a:tc>
                <a:tc>
                  <a:txBody>
                    <a:bodyPr/>
                    <a:lstStyle/>
                    <a:p>
                      <a:r>
                        <a:rPr lang="en-TT" sz="1200" dirty="0" smtClean="0"/>
                        <a:t>Design</a:t>
                      </a:r>
                      <a:endParaRPr lang="en-TT" sz="1200" dirty="0"/>
                    </a:p>
                  </a:txBody>
                  <a:tcPr/>
                </a:tc>
                <a:tc>
                  <a:txBody>
                    <a:bodyPr/>
                    <a:lstStyle/>
                    <a:p>
                      <a:r>
                        <a:rPr lang="en-TT" sz="1200" dirty="0" smtClean="0"/>
                        <a:t>Weight /kilograms</a:t>
                      </a:r>
                      <a:endParaRPr lang="en-TT" sz="1200" dirty="0"/>
                    </a:p>
                  </a:txBody>
                  <a:tcPr/>
                </a:tc>
                <a:tc>
                  <a:txBody>
                    <a:bodyPr/>
                    <a:lstStyle/>
                    <a:p>
                      <a:r>
                        <a:rPr lang="en-TT" sz="1200" dirty="0" smtClean="0"/>
                        <a:t>Specs: width X height</a:t>
                      </a:r>
                      <a:endParaRPr lang="en-TT" sz="1200" dirty="0"/>
                    </a:p>
                  </a:txBody>
                  <a:tcPr/>
                </a:tc>
              </a:tr>
              <a:tr h="1381258">
                <a:tc>
                  <a:txBody>
                    <a:bodyPr/>
                    <a:lstStyle/>
                    <a:p>
                      <a:r>
                        <a:rPr lang="en-TT" sz="1200" dirty="0" smtClean="0"/>
                        <a:t>Envirofit G3300</a:t>
                      </a:r>
                      <a:endParaRPr lang="en-TT" sz="1200" dirty="0"/>
                    </a:p>
                  </a:txBody>
                  <a:tcPr/>
                </a:tc>
                <a:tc>
                  <a:txBody>
                    <a:bodyPr/>
                    <a:lstStyle/>
                    <a:p>
                      <a:endParaRPr lang="en-TT" sz="1200" dirty="0"/>
                    </a:p>
                  </a:txBody>
                  <a:tcPr/>
                </a:tc>
                <a:tc>
                  <a:txBody>
                    <a:bodyPr/>
                    <a:lstStyle/>
                    <a:p>
                      <a:r>
                        <a:rPr lang="en-TT" sz="1200" dirty="0" smtClean="0"/>
                        <a:t>6</a:t>
                      </a:r>
                      <a:endParaRPr lang="en-TT" sz="1200" dirty="0"/>
                    </a:p>
                  </a:txBody>
                  <a:tcPr/>
                </a:tc>
                <a:tc>
                  <a:txBody>
                    <a:bodyPr/>
                    <a:lstStyle/>
                    <a:p>
                      <a:r>
                        <a:rPr lang="en-TT" sz="1200" dirty="0" smtClean="0"/>
                        <a:t>29cm x 29cm</a:t>
                      </a:r>
                      <a:endParaRPr lang="en-TT" sz="1200" dirty="0"/>
                    </a:p>
                  </a:txBody>
                  <a:tcPr/>
                </a:tc>
              </a:tr>
              <a:tr h="1524000">
                <a:tc>
                  <a:txBody>
                    <a:bodyPr/>
                    <a:lstStyle/>
                    <a:p>
                      <a:r>
                        <a:rPr lang="en-TT" sz="1200" dirty="0" smtClean="0"/>
                        <a:t>Envirofit CH-5200 Charcoal</a:t>
                      </a:r>
                      <a:endParaRPr lang="en-TT" sz="1200" dirty="0"/>
                    </a:p>
                  </a:txBody>
                  <a:tcPr/>
                </a:tc>
                <a:tc>
                  <a:txBody>
                    <a:bodyPr/>
                    <a:lstStyle/>
                    <a:p>
                      <a:endParaRPr lang="en-TT" sz="1200" dirty="0"/>
                    </a:p>
                  </a:txBody>
                  <a:tcPr/>
                </a:tc>
                <a:tc>
                  <a:txBody>
                    <a:bodyPr/>
                    <a:lstStyle/>
                    <a:p>
                      <a:r>
                        <a:rPr lang="en-TT" sz="1200" dirty="0" smtClean="0"/>
                        <a:t>3.4</a:t>
                      </a:r>
                      <a:endParaRPr lang="en-TT" sz="1200" dirty="0"/>
                    </a:p>
                  </a:txBody>
                  <a:tcPr/>
                </a:tc>
                <a:tc>
                  <a:txBody>
                    <a:bodyPr/>
                    <a:lstStyle/>
                    <a:p>
                      <a:r>
                        <a:rPr lang="en-TT" sz="1200" dirty="0" smtClean="0"/>
                        <a:t>35cm x 16.2</a:t>
                      </a:r>
                      <a:endParaRPr lang="en-TT" sz="1200" dirty="0"/>
                    </a:p>
                  </a:txBody>
                  <a:tcPr/>
                </a:tc>
              </a:tr>
              <a:tr h="1371600">
                <a:tc>
                  <a:txBody>
                    <a:bodyPr/>
                    <a:lstStyle/>
                    <a:p>
                      <a:r>
                        <a:rPr lang="en-TT" sz="1200" dirty="0" smtClean="0"/>
                        <a:t>Envirofit CH-2200</a:t>
                      </a:r>
                      <a:endParaRPr lang="en-TT" sz="1200" dirty="0"/>
                    </a:p>
                  </a:txBody>
                  <a:tcPr/>
                </a:tc>
                <a:tc>
                  <a:txBody>
                    <a:bodyPr/>
                    <a:lstStyle/>
                    <a:p>
                      <a:endParaRPr lang="en-TT" sz="1200" dirty="0"/>
                    </a:p>
                  </a:txBody>
                  <a:tcPr/>
                </a:tc>
                <a:tc>
                  <a:txBody>
                    <a:bodyPr/>
                    <a:lstStyle/>
                    <a:p>
                      <a:r>
                        <a:rPr lang="en-TT" sz="1200" dirty="0" smtClean="0"/>
                        <a:t>2.3</a:t>
                      </a:r>
                      <a:endParaRPr lang="en-TT" sz="1200" dirty="0"/>
                    </a:p>
                  </a:txBody>
                  <a:tcPr/>
                </a:tc>
                <a:tc>
                  <a:txBody>
                    <a:bodyPr/>
                    <a:lstStyle/>
                    <a:p>
                      <a:r>
                        <a:rPr lang="en-TT" sz="1200" dirty="0" smtClean="0"/>
                        <a:t>31.3cm x 15.4cm</a:t>
                      </a:r>
                      <a:endParaRPr lang="en-TT" sz="1200" dirty="0"/>
                    </a:p>
                  </a:txBody>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2590800" y="1905000"/>
            <a:ext cx="1266825" cy="1238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590800" y="4800600"/>
            <a:ext cx="1371600" cy="12382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2590800" y="3276600"/>
            <a:ext cx="1323975" cy="13335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143</a:t>
            </a:fld>
            <a:endParaRPr lang="en-US"/>
          </a:p>
        </p:txBody>
      </p:sp>
    </p:spTree>
    <p:extLst>
      <p:ext uri="{BB962C8B-B14F-4D97-AF65-F5344CB8AC3E}">
        <p14:creationId xmlns:p14="http://schemas.microsoft.com/office/powerpoint/2010/main" val="270736527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TT" sz="2800" dirty="0" smtClean="0"/>
              <a:t>Current market products in Segments – Specs</a:t>
            </a:r>
            <a:endParaRPr lang="en-GB" sz="2800" dirty="0"/>
          </a:p>
        </p:txBody>
      </p:sp>
      <p:graphicFrame>
        <p:nvGraphicFramePr>
          <p:cNvPr id="4" name="Table 3"/>
          <p:cNvGraphicFramePr>
            <a:graphicFrameLocks noGrp="1"/>
          </p:cNvGraphicFramePr>
          <p:nvPr/>
        </p:nvGraphicFramePr>
        <p:xfrm>
          <a:off x="457200" y="1524000"/>
          <a:ext cx="8077200" cy="4419600"/>
        </p:xfrm>
        <a:graphic>
          <a:graphicData uri="http://schemas.openxmlformats.org/drawingml/2006/table">
            <a:tbl>
              <a:tblPr firstRow="1" bandRow="1">
                <a:tableStyleId>{7DF18680-E054-41AD-8BC1-D1AEF772440D}</a:tableStyleId>
              </a:tblPr>
              <a:tblGrid>
                <a:gridCol w="2019300"/>
                <a:gridCol w="2019300"/>
                <a:gridCol w="2019300"/>
                <a:gridCol w="2019300"/>
              </a:tblGrid>
              <a:tr h="612991">
                <a:tc>
                  <a:txBody>
                    <a:bodyPr/>
                    <a:lstStyle/>
                    <a:p>
                      <a:r>
                        <a:rPr lang="en-TT" sz="1200" dirty="0" smtClean="0"/>
                        <a:t>Products</a:t>
                      </a:r>
                      <a:endParaRPr lang="en-TT" sz="1200" dirty="0"/>
                    </a:p>
                  </a:txBody>
                  <a:tcPr/>
                </a:tc>
                <a:tc>
                  <a:txBody>
                    <a:bodyPr/>
                    <a:lstStyle/>
                    <a:p>
                      <a:r>
                        <a:rPr lang="en-TT" sz="1200" dirty="0" smtClean="0"/>
                        <a:t>Design</a:t>
                      </a:r>
                      <a:endParaRPr lang="en-TT" sz="1200" dirty="0"/>
                    </a:p>
                  </a:txBody>
                  <a:tcPr/>
                </a:tc>
                <a:tc>
                  <a:txBody>
                    <a:bodyPr/>
                    <a:lstStyle/>
                    <a:p>
                      <a:r>
                        <a:rPr lang="en-TT" sz="1200" dirty="0" smtClean="0"/>
                        <a:t>Weight /kilograms</a:t>
                      </a:r>
                      <a:endParaRPr lang="en-TT" sz="1200" dirty="0"/>
                    </a:p>
                  </a:txBody>
                  <a:tcPr/>
                </a:tc>
                <a:tc>
                  <a:txBody>
                    <a:bodyPr/>
                    <a:lstStyle/>
                    <a:p>
                      <a:r>
                        <a:rPr lang="en-TT" sz="1200" dirty="0" smtClean="0"/>
                        <a:t>Specs: width X height</a:t>
                      </a:r>
                      <a:endParaRPr lang="en-TT" sz="1200" dirty="0"/>
                    </a:p>
                  </a:txBody>
                  <a:tcPr/>
                </a:tc>
              </a:tr>
              <a:tr h="1139609">
                <a:tc>
                  <a:txBody>
                    <a:bodyPr/>
                    <a:lstStyle/>
                    <a:p>
                      <a:r>
                        <a:rPr lang="en-TT" sz="1200" kern="1200" baseline="0" dirty="0" smtClean="0"/>
                        <a:t>Envirofit M5000 HH Wood Stove7</a:t>
                      </a:r>
                      <a:endParaRPr lang="en-TT" sz="1200" b="0" dirty="0"/>
                    </a:p>
                  </a:txBody>
                  <a:tcPr/>
                </a:tc>
                <a:tc>
                  <a:txBody>
                    <a:bodyPr/>
                    <a:lstStyle/>
                    <a:p>
                      <a:endParaRPr lang="en-TT" sz="1200" dirty="0"/>
                    </a:p>
                  </a:txBody>
                  <a:tcPr/>
                </a:tc>
                <a:tc>
                  <a:txBody>
                    <a:bodyPr/>
                    <a:lstStyle/>
                    <a:p>
                      <a:r>
                        <a:rPr lang="en-TT" sz="1200" dirty="0" smtClean="0"/>
                        <a:t>4.2</a:t>
                      </a:r>
                      <a:endParaRPr lang="en-TT" sz="1200" dirty="0"/>
                    </a:p>
                  </a:txBody>
                  <a:tcPr/>
                </a:tc>
                <a:tc>
                  <a:txBody>
                    <a:bodyPr/>
                    <a:lstStyle/>
                    <a:p>
                      <a:r>
                        <a:rPr lang="en-TT" sz="1200" dirty="0" smtClean="0"/>
                        <a:t>32cm x 28cm</a:t>
                      </a:r>
                      <a:endParaRPr lang="en-TT" sz="1200" dirty="0"/>
                    </a:p>
                  </a:txBody>
                  <a:tcPr/>
                </a:tc>
              </a:tr>
              <a:tr h="1295400">
                <a:tc>
                  <a:txBody>
                    <a:bodyPr/>
                    <a:lstStyle/>
                    <a:p>
                      <a:r>
                        <a:rPr lang="en-TT" sz="1200" kern="1200" baseline="0" dirty="0" err="1" smtClean="0"/>
                        <a:t>Jikopoa</a:t>
                      </a:r>
                      <a:r>
                        <a:rPr lang="en-TT" sz="1200" kern="1200" baseline="0" dirty="0" smtClean="0"/>
                        <a:t> </a:t>
                      </a:r>
                      <a:r>
                        <a:rPr lang="en-TT" sz="1200" kern="1200" baseline="0" dirty="0" err="1" smtClean="0"/>
                        <a:t>Unskirted</a:t>
                      </a:r>
                      <a:r>
                        <a:rPr lang="en-TT" sz="1200" kern="1200" baseline="0" dirty="0" smtClean="0"/>
                        <a:t> HH Wood Stove</a:t>
                      </a:r>
                      <a:endParaRPr lang="en-TT" sz="1200" b="0" dirty="0"/>
                    </a:p>
                  </a:txBody>
                  <a:tcPr/>
                </a:tc>
                <a:tc>
                  <a:txBody>
                    <a:bodyPr/>
                    <a:lstStyle/>
                    <a:p>
                      <a:endParaRPr lang="en-TT" sz="1200" dirty="0"/>
                    </a:p>
                  </a:txBody>
                  <a:tcPr/>
                </a:tc>
                <a:tc>
                  <a:txBody>
                    <a:bodyPr/>
                    <a:lstStyle/>
                    <a:p>
                      <a:r>
                        <a:rPr lang="en-TT" sz="1200" dirty="0" smtClean="0"/>
                        <a:t>-</a:t>
                      </a:r>
                      <a:endParaRPr lang="en-TT" sz="1200" dirty="0"/>
                    </a:p>
                  </a:txBody>
                  <a:tcPr/>
                </a:tc>
                <a:tc>
                  <a:txBody>
                    <a:bodyPr/>
                    <a:lstStyle/>
                    <a:p>
                      <a:r>
                        <a:rPr lang="en-TT" sz="1200" dirty="0" smtClean="0"/>
                        <a:t>-</a:t>
                      </a:r>
                      <a:endParaRPr lang="en-TT" sz="1200" dirty="0"/>
                    </a:p>
                  </a:txBody>
                  <a:tcPr/>
                </a:tc>
              </a:tr>
              <a:tr h="1371600">
                <a:tc>
                  <a:txBody>
                    <a:bodyPr/>
                    <a:lstStyle/>
                    <a:p>
                      <a:r>
                        <a:rPr lang="en-TT" sz="1200" kern="1200" baseline="0" dirty="0" err="1" smtClean="0"/>
                        <a:t>LifeStove</a:t>
                      </a:r>
                      <a:r>
                        <a:rPr lang="en-TT" sz="1200" kern="1200" baseline="0" dirty="0" smtClean="0"/>
                        <a:t> (</a:t>
                      </a:r>
                      <a:r>
                        <a:rPr lang="en-TT" sz="1200" kern="1200" baseline="0" dirty="0" err="1" smtClean="0"/>
                        <a:t>EzyCharcoal</a:t>
                      </a:r>
                      <a:r>
                        <a:rPr lang="en-TT" sz="1200" kern="1200" baseline="0" dirty="0" smtClean="0"/>
                        <a:t>) / </a:t>
                      </a:r>
                      <a:r>
                        <a:rPr lang="en-TT" sz="1200" kern="1200" baseline="0" dirty="0" err="1" smtClean="0"/>
                        <a:t>Metalrax</a:t>
                      </a:r>
                      <a:r>
                        <a:rPr lang="en-TT" sz="1200" kern="1200" baseline="0" dirty="0" smtClean="0"/>
                        <a:t> HH Charcoal Stove</a:t>
                      </a:r>
                      <a:endParaRPr lang="en-TT" sz="1200" b="0" dirty="0"/>
                    </a:p>
                  </a:txBody>
                  <a:tcPr/>
                </a:tc>
                <a:tc>
                  <a:txBody>
                    <a:bodyPr/>
                    <a:lstStyle/>
                    <a:p>
                      <a:endParaRPr lang="en-TT" sz="1200" dirty="0"/>
                    </a:p>
                  </a:txBody>
                  <a:tcPr/>
                </a:tc>
                <a:tc>
                  <a:txBody>
                    <a:bodyPr/>
                    <a:lstStyle/>
                    <a:p>
                      <a:r>
                        <a:rPr lang="en-TT" sz="1200" dirty="0" smtClean="0"/>
                        <a:t>-</a:t>
                      </a:r>
                      <a:endParaRPr lang="en-TT" sz="1200" dirty="0"/>
                    </a:p>
                  </a:txBody>
                  <a:tcPr/>
                </a:tc>
                <a:tc>
                  <a:txBody>
                    <a:bodyPr/>
                    <a:lstStyle/>
                    <a:p>
                      <a:r>
                        <a:rPr lang="en-TT" sz="1200" dirty="0" smtClean="0"/>
                        <a:t>-</a:t>
                      </a:r>
                      <a:endParaRPr lang="en-TT" sz="1200" dirty="0"/>
                    </a:p>
                  </a:txBody>
                  <a:tcPr/>
                </a:tc>
              </a:tr>
            </a:tbl>
          </a:graphicData>
        </a:graphic>
      </p:graphicFrame>
      <p:pic>
        <p:nvPicPr>
          <p:cNvPr id="2050" name="Picture 2"/>
          <p:cNvPicPr>
            <a:picLocks noChangeAspect="1" noChangeArrowheads="1"/>
          </p:cNvPicPr>
          <p:nvPr/>
        </p:nvPicPr>
        <p:blipFill>
          <a:blip r:embed="rId2" cstate="print"/>
          <a:srcRect/>
          <a:stretch>
            <a:fillRect/>
          </a:stretch>
        </p:blipFill>
        <p:spPr bwMode="auto">
          <a:xfrm>
            <a:off x="2590800" y="2209800"/>
            <a:ext cx="981075" cy="914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2514600" y="3276600"/>
            <a:ext cx="1047750" cy="10763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2590800" y="4800600"/>
            <a:ext cx="1066800" cy="8382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144</a:t>
            </a:fld>
            <a:endParaRPr lang="en-US"/>
          </a:p>
        </p:txBody>
      </p:sp>
    </p:spTree>
    <p:extLst>
      <p:ext uri="{BB962C8B-B14F-4D97-AF65-F5344CB8AC3E}">
        <p14:creationId xmlns:p14="http://schemas.microsoft.com/office/powerpoint/2010/main" val="2199020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096962"/>
          </a:xfrm>
        </p:spPr>
        <p:txBody>
          <a:bodyPr>
            <a:normAutofit/>
          </a:bodyPr>
          <a:lstStyle/>
          <a:p>
            <a:pPr algn="l"/>
            <a:r>
              <a:rPr lang="en-TT" sz="2800" dirty="0" smtClean="0"/>
              <a:t>Current market products in Segments – Specs</a:t>
            </a:r>
            <a:endParaRPr lang="en-GB" sz="2800" dirty="0"/>
          </a:p>
        </p:txBody>
      </p:sp>
      <p:graphicFrame>
        <p:nvGraphicFramePr>
          <p:cNvPr id="4" name="Table 3"/>
          <p:cNvGraphicFramePr>
            <a:graphicFrameLocks noGrp="1"/>
          </p:cNvGraphicFramePr>
          <p:nvPr/>
        </p:nvGraphicFramePr>
        <p:xfrm>
          <a:off x="457200" y="1371601"/>
          <a:ext cx="8077200" cy="3139924"/>
        </p:xfrm>
        <a:graphic>
          <a:graphicData uri="http://schemas.openxmlformats.org/drawingml/2006/table">
            <a:tbl>
              <a:tblPr firstRow="1" bandRow="1">
                <a:tableStyleId>{7DF18680-E054-41AD-8BC1-D1AEF772440D}</a:tableStyleId>
              </a:tblPr>
              <a:tblGrid>
                <a:gridCol w="2019300"/>
                <a:gridCol w="2019300"/>
                <a:gridCol w="2019300"/>
                <a:gridCol w="2019300"/>
              </a:tblGrid>
              <a:tr h="586459">
                <a:tc>
                  <a:txBody>
                    <a:bodyPr/>
                    <a:lstStyle/>
                    <a:p>
                      <a:r>
                        <a:rPr lang="en-TT" sz="1200" dirty="0" smtClean="0"/>
                        <a:t>Products</a:t>
                      </a:r>
                      <a:endParaRPr lang="en-TT" sz="1200" dirty="0"/>
                    </a:p>
                  </a:txBody>
                  <a:tcPr/>
                </a:tc>
                <a:tc>
                  <a:txBody>
                    <a:bodyPr/>
                    <a:lstStyle/>
                    <a:p>
                      <a:r>
                        <a:rPr lang="en-TT" sz="1200" dirty="0" smtClean="0"/>
                        <a:t>Design</a:t>
                      </a:r>
                      <a:endParaRPr lang="en-TT" sz="1200" dirty="0"/>
                    </a:p>
                  </a:txBody>
                  <a:tcPr/>
                </a:tc>
                <a:tc>
                  <a:txBody>
                    <a:bodyPr/>
                    <a:lstStyle/>
                    <a:p>
                      <a:r>
                        <a:rPr lang="en-TT" sz="1200" dirty="0" smtClean="0"/>
                        <a:t>Weight /kilograms</a:t>
                      </a:r>
                      <a:endParaRPr lang="en-TT" sz="1200" dirty="0"/>
                    </a:p>
                  </a:txBody>
                  <a:tcPr/>
                </a:tc>
                <a:tc>
                  <a:txBody>
                    <a:bodyPr/>
                    <a:lstStyle/>
                    <a:p>
                      <a:r>
                        <a:rPr lang="en-TT" sz="1200" dirty="0" smtClean="0"/>
                        <a:t>Specs: width X height</a:t>
                      </a:r>
                      <a:endParaRPr lang="en-TT" sz="1200" dirty="0"/>
                    </a:p>
                  </a:txBody>
                  <a:tcPr/>
                </a:tc>
              </a:tr>
              <a:tr h="1197589">
                <a:tc>
                  <a:txBody>
                    <a:bodyPr/>
                    <a:lstStyle/>
                    <a:p>
                      <a:r>
                        <a:rPr lang="en-TT" sz="1200" kern="1200" baseline="0" dirty="0" err="1" smtClean="0"/>
                        <a:t>EcoZoom</a:t>
                      </a:r>
                      <a:r>
                        <a:rPr lang="en-TT" sz="1200" kern="1200" baseline="0" dirty="0" smtClean="0"/>
                        <a:t>- Zoom Jet Charcoal Only Stove</a:t>
                      </a:r>
                      <a:endParaRPr lang="en-TT" sz="1200" b="0" dirty="0"/>
                    </a:p>
                  </a:txBody>
                  <a:tcPr/>
                </a:tc>
                <a:tc>
                  <a:txBody>
                    <a:bodyPr/>
                    <a:lstStyle/>
                    <a:p>
                      <a:endParaRPr lang="en-TT" sz="1200" dirty="0"/>
                    </a:p>
                  </a:txBody>
                  <a:tcPr/>
                </a:tc>
                <a:tc>
                  <a:txBody>
                    <a:bodyPr/>
                    <a:lstStyle/>
                    <a:p>
                      <a:r>
                        <a:rPr lang="en-TT" sz="1200" dirty="0" smtClean="0"/>
                        <a:t>8.5</a:t>
                      </a:r>
                      <a:endParaRPr lang="en-TT" sz="1200" dirty="0"/>
                    </a:p>
                  </a:txBody>
                  <a:tcPr/>
                </a:tc>
                <a:tc>
                  <a:txBody>
                    <a:bodyPr/>
                    <a:lstStyle/>
                    <a:p>
                      <a:r>
                        <a:rPr lang="en-TT" sz="1200" dirty="0" smtClean="0"/>
                        <a:t>28cm x 26cm</a:t>
                      </a:r>
                      <a:endParaRPr lang="en-TT" sz="1200" dirty="0"/>
                    </a:p>
                  </a:txBody>
                  <a:tcPr/>
                </a:tc>
              </a:tr>
              <a:tr h="1355876">
                <a:tc>
                  <a:txBody>
                    <a:bodyPr/>
                    <a:lstStyle/>
                    <a:p>
                      <a:r>
                        <a:rPr lang="en-TT" sz="1200" kern="1200" baseline="0" dirty="0" smtClean="0"/>
                        <a:t> co2balance / CZK 3</a:t>
                      </a:r>
                      <a:endParaRPr lang="en-TT" sz="1200" b="0" dirty="0"/>
                    </a:p>
                  </a:txBody>
                  <a:tcPr/>
                </a:tc>
                <a:tc>
                  <a:txBody>
                    <a:bodyPr/>
                    <a:lstStyle/>
                    <a:p>
                      <a:endParaRPr lang="en-TT" sz="1200" dirty="0"/>
                    </a:p>
                  </a:txBody>
                  <a:tcPr/>
                </a:tc>
                <a:tc>
                  <a:txBody>
                    <a:bodyPr/>
                    <a:lstStyle/>
                    <a:p>
                      <a:r>
                        <a:rPr lang="en-TT" sz="1200" dirty="0" smtClean="0"/>
                        <a:t>35</a:t>
                      </a:r>
                      <a:endParaRPr lang="en-TT" sz="1200" dirty="0"/>
                    </a:p>
                  </a:txBody>
                  <a:tcPr/>
                </a:tc>
                <a:tc>
                  <a:txBody>
                    <a:bodyPr/>
                    <a:lstStyle/>
                    <a:p>
                      <a:r>
                        <a:rPr lang="en-TT" sz="1200" dirty="0" smtClean="0"/>
                        <a:t>36cm x 21cm,</a:t>
                      </a:r>
                      <a:endParaRPr lang="en-TT" sz="1200" dirty="0"/>
                    </a:p>
                  </a:txBody>
                  <a:tcPr/>
                </a:tc>
              </a:tr>
            </a:tbl>
          </a:graphicData>
        </a:graphic>
      </p:graphicFrame>
      <p:pic>
        <p:nvPicPr>
          <p:cNvPr id="3075" name="Picture 3"/>
          <p:cNvPicPr>
            <a:picLocks noChangeAspect="1" noChangeArrowheads="1"/>
          </p:cNvPicPr>
          <p:nvPr/>
        </p:nvPicPr>
        <p:blipFill>
          <a:blip r:embed="rId2" cstate="print"/>
          <a:srcRect/>
          <a:stretch>
            <a:fillRect/>
          </a:stretch>
        </p:blipFill>
        <p:spPr bwMode="auto">
          <a:xfrm>
            <a:off x="2514600" y="1981200"/>
            <a:ext cx="1219200" cy="963168"/>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2514600" y="3200400"/>
            <a:ext cx="1219200" cy="1208954"/>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145</a:t>
            </a:fld>
            <a:endParaRPr lang="en-US"/>
          </a:p>
        </p:txBody>
      </p:sp>
    </p:spTree>
    <p:extLst>
      <p:ext uri="{BB962C8B-B14F-4D97-AF65-F5344CB8AC3E}">
        <p14:creationId xmlns:p14="http://schemas.microsoft.com/office/powerpoint/2010/main" val="253102366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2400" y="990600"/>
          <a:ext cx="8534400" cy="4953000"/>
        </p:xfrm>
        <a:graphic>
          <a:graphicData uri="http://schemas.openxmlformats.org/drawingml/2006/table">
            <a:tbl>
              <a:tblPr firstRow="1" bandRow="1">
                <a:tableStyleId>{7DF18680-E054-41AD-8BC1-D1AEF772440D}</a:tableStyleId>
              </a:tblPr>
              <a:tblGrid>
                <a:gridCol w="2133600"/>
                <a:gridCol w="2133600"/>
                <a:gridCol w="2133600"/>
                <a:gridCol w="2133600"/>
              </a:tblGrid>
              <a:tr h="339501">
                <a:tc>
                  <a:txBody>
                    <a:bodyPr/>
                    <a:lstStyle/>
                    <a:p>
                      <a:r>
                        <a:rPr lang="en-TT" sz="1200" dirty="0" smtClean="0"/>
                        <a:t>Products</a:t>
                      </a:r>
                      <a:endParaRPr lang="en-TT" sz="1200" dirty="0"/>
                    </a:p>
                  </a:txBody>
                  <a:tcPr/>
                </a:tc>
                <a:tc>
                  <a:txBody>
                    <a:bodyPr/>
                    <a:lstStyle/>
                    <a:p>
                      <a:r>
                        <a:rPr lang="en-TT" sz="1200" dirty="0" smtClean="0"/>
                        <a:t>Design</a:t>
                      </a:r>
                      <a:endParaRPr lang="en-TT" sz="1200" dirty="0"/>
                    </a:p>
                  </a:txBody>
                  <a:tcPr/>
                </a:tc>
                <a:tc>
                  <a:txBody>
                    <a:bodyPr/>
                    <a:lstStyle/>
                    <a:p>
                      <a:r>
                        <a:rPr lang="en-TT" sz="1200" dirty="0" smtClean="0"/>
                        <a:t>Weight /</a:t>
                      </a:r>
                      <a:r>
                        <a:rPr lang="en-TT" sz="1200" dirty="0" err="1" smtClean="0"/>
                        <a:t>kgs</a:t>
                      </a:r>
                      <a:endParaRPr lang="en-TT" sz="1200" dirty="0"/>
                    </a:p>
                  </a:txBody>
                  <a:tcPr/>
                </a:tc>
                <a:tc>
                  <a:txBody>
                    <a:bodyPr/>
                    <a:lstStyle/>
                    <a:p>
                      <a:r>
                        <a:rPr lang="en-TT" sz="1200" dirty="0" smtClean="0"/>
                        <a:t>Spec width X height</a:t>
                      </a:r>
                      <a:endParaRPr lang="en-TT" sz="1200" dirty="0"/>
                    </a:p>
                  </a:txBody>
                  <a:tcPr/>
                </a:tc>
              </a:tr>
              <a:tr h="1823076">
                <a:tc>
                  <a:txBody>
                    <a:bodyPr/>
                    <a:lstStyle/>
                    <a:p>
                      <a:r>
                        <a:rPr lang="en-TT" sz="1200" dirty="0" err="1" smtClean="0"/>
                        <a:t>Ezystove</a:t>
                      </a:r>
                      <a:endParaRPr lang="en-TT" sz="1200" dirty="0"/>
                    </a:p>
                  </a:txBody>
                  <a:tcPr/>
                </a:tc>
                <a:tc>
                  <a:txBody>
                    <a:bodyPr/>
                    <a:lstStyle/>
                    <a:p>
                      <a:endParaRPr lang="en-TT" sz="1200" dirty="0"/>
                    </a:p>
                  </a:txBody>
                  <a:tcPr/>
                </a:tc>
                <a:tc>
                  <a:txBody>
                    <a:bodyPr/>
                    <a:lstStyle/>
                    <a:p>
                      <a:r>
                        <a:rPr lang="en-TT" sz="1200" dirty="0" smtClean="0"/>
                        <a:t>2.8</a:t>
                      </a:r>
                      <a:endParaRPr lang="en-TT" sz="1200" dirty="0"/>
                    </a:p>
                  </a:txBody>
                  <a:tcPr/>
                </a:tc>
                <a:tc>
                  <a:txBody>
                    <a:bodyPr/>
                    <a:lstStyle/>
                    <a:p>
                      <a:r>
                        <a:rPr lang="en-TT" sz="1200" dirty="0" smtClean="0"/>
                        <a:t>33 cm x 30.5cm</a:t>
                      </a:r>
                      <a:endParaRPr lang="en-TT" sz="1200" dirty="0"/>
                    </a:p>
                  </a:txBody>
                  <a:tcPr/>
                </a:tc>
              </a:tr>
              <a:tr h="1464972">
                <a:tc>
                  <a:txBody>
                    <a:bodyPr/>
                    <a:lstStyle/>
                    <a:p>
                      <a:r>
                        <a:rPr lang="en-TT" sz="1200" dirty="0" smtClean="0"/>
                        <a:t>Fireless cooker</a:t>
                      </a:r>
                      <a:endParaRPr lang="en-TT" sz="1200" dirty="0"/>
                    </a:p>
                  </a:txBody>
                  <a:tcPr/>
                </a:tc>
                <a:tc>
                  <a:txBody>
                    <a:bodyPr/>
                    <a:lstStyle/>
                    <a:p>
                      <a:endParaRPr lang="en-TT" sz="1200" dirty="0"/>
                    </a:p>
                  </a:txBody>
                  <a:tcPr/>
                </a:tc>
                <a:tc>
                  <a:txBody>
                    <a:bodyPr/>
                    <a:lstStyle/>
                    <a:p>
                      <a:r>
                        <a:rPr lang="en-TT" sz="1200" dirty="0" smtClean="0"/>
                        <a:t>9 – 20</a:t>
                      </a:r>
                      <a:endParaRPr lang="en-TT" sz="1200" dirty="0"/>
                    </a:p>
                  </a:txBody>
                  <a:tcPr/>
                </a:tc>
                <a:tc>
                  <a:txBody>
                    <a:bodyPr/>
                    <a:lstStyle/>
                    <a:p>
                      <a:r>
                        <a:rPr lang="en-TT" sz="1200" dirty="0" smtClean="0"/>
                        <a:t>-</a:t>
                      </a:r>
                      <a:endParaRPr lang="en-TT" sz="1200" dirty="0"/>
                    </a:p>
                  </a:txBody>
                  <a:tcPr/>
                </a:tc>
              </a:tr>
              <a:tr h="1325451">
                <a:tc>
                  <a:txBody>
                    <a:bodyPr/>
                    <a:lstStyle/>
                    <a:p>
                      <a:r>
                        <a:rPr lang="en-TT" sz="1200" dirty="0" smtClean="0">
                          <a:solidFill>
                            <a:schemeClr val="tx1"/>
                          </a:solidFill>
                        </a:rPr>
                        <a:t>ICS - Ceramic liner, </a:t>
                      </a:r>
                      <a:r>
                        <a:rPr lang="en-TT" sz="1200" dirty="0" err="1" smtClean="0">
                          <a:solidFill>
                            <a:schemeClr val="tx1"/>
                          </a:solidFill>
                        </a:rPr>
                        <a:t>Kuni</a:t>
                      </a:r>
                      <a:r>
                        <a:rPr lang="en-TT" sz="1200" dirty="0" smtClean="0">
                          <a:solidFill>
                            <a:schemeClr val="tx1"/>
                          </a:solidFill>
                        </a:rPr>
                        <a:t> </a:t>
                      </a:r>
                      <a:r>
                        <a:rPr lang="en-TT" sz="1200" dirty="0" err="1" smtClean="0">
                          <a:solidFill>
                            <a:schemeClr val="tx1"/>
                          </a:solidFill>
                        </a:rPr>
                        <a:t>Mbili</a:t>
                      </a:r>
                      <a:r>
                        <a:rPr lang="en-TT" sz="1200" dirty="0" smtClean="0">
                          <a:solidFill>
                            <a:schemeClr val="tx1"/>
                          </a:solidFill>
                        </a:rPr>
                        <a:t>, </a:t>
                      </a:r>
                      <a:r>
                        <a:rPr lang="en-TT" sz="1200" dirty="0" err="1" smtClean="0">
                          <a:solidFill>
                            <a:schemeClr val="tx1"/>
                          </a:solidFill>
                        </a:rPr>
                        <a:t>Upesi</a:t>
                      </a:r>
                      <a:r>
                        <a:rPr lang="en-TT" sz="1200" dirty="0" smtClean="0">
                          <a:solidFill>
                            <a:schemeClr val="tx1"/>
                          </a:solidFill>
                        </a:rPr>
                        <a:t>,</a:t>
                      </a:r>
                      <a:r>
                        <a:rPr lang="en-TT" sz="1200" baseline="0" dirty="0" smtClean="0">
                          <a:solidFill>
                            <a:schemeClr val="tx1"/>
                          </a:solidFill>
                        </a:rPr>
                        <a:t> Rocket stove, </a:t>
                      </a:r>
                      <a:r>
                        <a:rPr lang="en-TT" sz="1200" baseline="0" dirty="0" err="1" smtClean="0">
                          <a:solidFill>
                            <a:schemeClr val="tx1"/>
                          </a:solidFill>
                        </a:rPr>
                        <a:t>Jiko</a:t>
                      </a:r>
                      <a:r>
                        <a:rPr lang="en-TT" sz="1200" baseline="0" dirty="0" smtClean="0">
                          <a:solidFill>
                            <a:schemeClr val="tx1"/>
                          </a:solidFill>
                        </a:rPr>
                        <a:t> </a:t>
                      </a:r>
                      <a:r>
                        <a:rPr lang="en-TT" sz="1200" baseline="0" dirty="0" err="1" smtClean="0">
                          <a:solidFill>
                            <a:schemeClr val="tx1"/>
                          </a:solidFill>
                        </a:rPr>
                        <a:t>Kisasa</a:t>
                      </a:r>
                      <a:endParaRPr lang="en-TT" sz="1200" dirty="0">
                        <a:solidFill>
                          <a:schemeClr val="tx1"/>
                        </a:solidFill>
                      </a:endParaRPr>
                    </a:p>
                  </a:txBody>
                  <a:tcPr/>
                </a:tc>
                <a:tc>
                  <a:txBody>
                    <a:bodyPr/>
                    <a:lstStyle/>
                    <a:p>
                      <a:endParaRPr lang="en-TT" sz="1200" dirty="0"/>
                    </a:p>
                  </a:txBody>
                  <a:tcPr/>
                </a:tc>
                <a:tc>
                  <a:txBody>
                    <a:bodyPr/>
                    <a:lstStyle/>
                    <a:p>
                      <a:r>
                        <a:rPr lang="en-TT" sz="1200" dirty="0" smtClean="0"/>
                        <a:t>-</a:t>
                      </a:r>
                      <a:endParaRPr lang="en-TT" sz="1200" dirty="0"/>
                    </a:p>
                  </a:txBody>
                  <a:tcPr/>
                </a:tc>
                <a:tc>
                  <a:txBody>
                    <a:bodyPr/>
                    <a:lstStyle/>
                    <a:p>
                      <a:r>
                        <a:rPr lang="en-TT" sz="1200" dirty="0" smtClean="0"/>
                        <a:t>25cm X 16cm</a:t>
                      </a:r>
                      <a:endParaRPr lang="en-TT" sz="1200" dirty="0"/>
                    </a:p>
                  </a:txBody>
                  <a:tcPr/>
                </a:tc>
              </a:tr>
            </a:tbl>
          </a:graphicData>
        </a:graphic>
      </p:graphicFrame>
      <p:sp>
        <p:nvSpPr>
          <p:cNvPr id="5" name="Title 1"/>
          <p:cNvSpPr>
            <a:spLocks noGrp="1"/>
          </p:cNvSpPr>
          <p:nvPr>
            <p:ph type="title"/>
          </p:nvPr>
        </p:nvSpPr>
        <p:spPr>
          <a:xfrm>
            <a:off x="228600" y="0"/>
            <a:ext cx="8229600" cy="1143000"/>
          </a:xfrm>
        </p:spPr>
        <p:txBody>
          <a:bodyPr>
            <a:normAutofit/>
          </a:bodyPr>
          <a:lstStyle/>
          <a:p>
            <a:pPr algn="l"/>
            <a:r>
              <a:rPr lang="en-TT" sz="3200" dirty="0" smtClean="0"/>
              <a:t>Current market products in Segments – Specs</a:t>
            </a:r>
            <a:endParaRPr lang="en-TT" sz="3200" dirty="0"/>
          </a:p>
        </p:txBody>
      </p:sp>
      <p:pic>
        <p:nvPicPr>
          <p:cNvPr id="4098" name="Picture 2"/>
          <p:cNvPicPr>
            <a:picLocks noChangeAspect="1" noChangeArrowheads="1"/>
          </p:cNvPicPr>
          <p:nvPr/>
        </p:nvPicPr>
        <p:blipFill>
          <a:blip r:embed="rId2" cstate="print"/>
          <a:srcRect/>
          <a:stretch>
            <a:fillRect/>
          </a:stretch>
        </p:blipFill>
        <p:spPr bwMode="auto">
          <a:xfrm>
            <a:off x="2362200" y="1524000"/>
            <a:ext cx="1638300" cy="15525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2514600" y="3200400"/>
            <a:ext cx="914400" cy="1281659"/>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146</a:t>
            </a:fld>
            <a:endParaRPr lang="en-US"/>
          </a:p>
        </p:txBody>
      </p:sp>
    </p:spTree>
    <p:extLst>
      <p:ext uri="{BB962C8B-B14F-4D97-AF65-F5344CB8AC3E}">
        <p14:creationId xmlns:p14="http://schemas.microsoft.com/office/powerpoint/2010/main" val="11871391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TT" sz="2800" dirty="0" smtClean="0"/>
              <a:t>Current market products in Segments – Specs</a:t>
            </a:r>
            <a:endParaRPr lang="en-GB" sz="2800" dirty="0"/>
          </a:p>
        </p:txBody>
      </p:sp>
      <p:graphicFrame>
        <p:nvGraphicFramePr>
          <p:cNvPr id="4" name="Table 3"/>
          <p:cNvGraphicFramePr>
            <a:graphicFrameLocks noGrp="1"/>
          </p:cNvGraphicFramePr>
          <p:nvPr/>
        </p:nvGraphicFramePr>
        <p:xfrm>
          <a:off x="304800" y="1447800"/>
          <a:ext cx="8382000" cy="4495800"/>
        </p:xfrm>
        <a:graphic>
          <a:graphicData uri="http://schemas.openxmlformats.org/drawingml/2006/table">
            <a:tbl>
              <a:tblPr firstRow="1" bandRow="1">
                <a:tableStyleId>{7DF18680-E054-41AD-8BC1-D1AEF772440D}</a:tableStyleId>
              </a:tblPr>
              <a:tblGrid>
                <a:gridCol w="2095500"/>
                <a:gridCol w="2095500"/>
                <a:gridCol w="2095500"/>
                <a:gridCol w="2095500"/>
              </a:tblGrid>
              <a:tr h="358681">
                <a:tc>
                  <a:txBody>
                    <a:bodyPr/>
                    <a:lstStyle/>
                    <a:p>
                      <a:r>
                        <a:rPr lang="en-TT" sz="1200" dirty="0" smtClean="0"/>
                        <a:t>Products</a:t>
                      </a:r>
                      <a:endParaRPr lang="en-TT" sz="1200" dirty="0"/>
                    </a:p>
                  </a:txBody>
                  <a:tcPr/>
                </a:tc>
                <a:tc>
                  <a:txBody>
                    <a:bodyPr/>
                    <a:lstStyle/>
                    <a:p>
                      <a:r>
                        <a:rPr lang="en-TT" sz="1200" dirty="0" smtClean="0"/>
                        <a:t>Design</a:t>
                      </a:r>
                      <a:endParaRPr lang="en-TT" sz="1200" dirty="0"/>
                    </a:p>
                  </a:txBody>
                  <a:tcPr/>
                </a:tc>
                <a:tc>
                  <a:txBody>
                    <a:bodyPr/>
                    <a:lstStyle/>
                    <a:p>
                      <a:r>
                        <a:rPr lang="en-TT" sz="1200" dirty="0" smtClean="0"/>
                        <a:t>Weight /</a:t>
                      </a:r>
                      <a:r>
                        <a:rPr lang="en-TT" sz="1200" dirty="0" err="1" smtClean="0"/>
                        <a:t>kgs</a:t>
                      </a:r>
                      <a:endParaRPr lang="en-TT" sz="1200" dirty="0"/>
                    </a:p>
                  </a:txBody>
                  <a:tcPr/>
                </a:tc>
                <a:tc>
                  <a:txBody>
                    <a:bodyPr/>
                    <a:lstStyle/>
                    <a:p>
                      <a:r>
                        <a:rPr lang="en-TT" sz="1200" dirty="0" smtClean="0"/>
                        <a:t>Spec width X height</a:t>
                      </a:r>
                      <a:endParaRPr lang="en-TT" sz="1200" dirty="0"/>
                    </a:p>
                  </a:txBody>
                  <a:tcPr/>
                </a:tc>
              </a:tr>
              <a:tr h="14101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sz="1200" dirty="0" err="1" smtClean="0"/>
                        <a:t>D.light</a:t>
                      </a:r>
                      <a:r>
                        <a:rPr lang="en-TT" sz="1200" dirty="0" smtClean="0"/>
                        <a:t> S250 (Solar lanterns – combined lighter</a:t>
                      </a:r>
                      <a:r>
                        <a:rPr lang="en-TT" sz="1200" baseline="0" dirty="0" smtClean="0"/>
                        <a:t> and mobile charger</a:t>
                      </a:r>
                      <a:r>
                        <a:rPr lang="en-TT" sz="1200" dirty="0" smtClean="0"/>
                        <a:t>)</a:t>
                      </a:r>
                      <a:endParaRPr lang="en-TT" sz="1200" dirty="0"/>
                    </a:p>
                  </a:txBody>
                  <a:tcPr/>
                </a:tc>
                <a:tc>
                  <a:txBody>
                    <a:bodyPr/>
                    <a:lstStyle/>
                    <a:p>
                      <a:endParaRPr lang="en-TT" sz="1200" dirty="0"/>
                    </a:p>
                  </a:txBody>
                  <a:tcPr/>
                </a:tc>
                <a:tc>
                  <a:txBody>
                    <a:bodyPr/>
                    <a:lstStyle/>
                    <a:p>
                      <a:r>
                        <a:rPr lang="en-TT" sz="1200" dirty="0" smtClean="0"/>
                        <a:t>0.350 (lantern only)</a:t>
                      </a:r>
                      <a:endParaRPr lang="en-TT" sz="1200" dirty="0"/>
                    </a:p>
                  </a:txBody>
                  <a:tcPr/>
                </a:tc>
                <a:tc>
                  <a:txBody>
                    <a:bodyPr/>
                    <a:lstStyle/>
                    <a:p>
                      <a:r>
                        <a:rPr lang="en-TT" sz="1200" dirty="0" smtClean="0"/>
                        <a:t>12.7 cm X 13.7cm</a:t>
                      </a:r>
                      <a:endParaRPr lang="en-TT" sz="1200" dirty="0"/>
                    </a:p>
                  </a:txBody>
                  <a:tcPr/>
                </a:tc>
              </a:tr>
              <a:tr h="13266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TT" sz="1200" u="none" strike="noStrike" kern="1200" dirty="0" smtClean="0"/>
                        <a:t>D-Light S10</a:t>
                      </a:r>
                      <a:endParaRPr lang="en-TT" sz="1200" b="0" i="0" kern="1200" dirty="0" smtClean="0">
                        <a:solidFill>
                          <a:schemeClr val="dk1"/>
                        </a:solidFill>
                        <a:latin typeface="+mn-lt"/>
                        <a:ea typeface="+mn-ea"/>
                        <a:cs typeface="+mn-cs"/>
                      </a:endParaRPr>
                    </a:p>
                  </a:txBody>
                  <a:tcPr/>
                </a:tc>
                <a:tc>
                  <a:txBody>
                    <a:bodyPr/>
                    <a:lstStyle/>
                    <a:p>
                      <a:endParaRPr lang="en-TT" sz="1200" dirty="0"/>
                    </a:p>
                  </a:txBody>
                  <a:tcPr/>
                </a:tc>
                <a:tc>
                  <a:txBody>
                    <a:bodyPr/>
                    <a:lstStyle/>
                    <a:p>
                      <a:r>
                        <a:rPr lang="en-TT" sz="1200" dirty="0" smtClean="0"/>
                        <a:t>0.3</a:t>
                      </a:r>
                      <a:endParaRPr lang="en-TT" sz="1200" dirty="0"/>
                    </a:p>
                  </a:txBody>
                  <a:tcPr/>
                </a:tc>
                <a:tc>
                  <a:txBody>
                    <a:bodyPr/>
                    <a:lstStyle/>
                    <a:p>
                      <a:r>
                        <a:rPr lang="en-TT" sz="1200" dirty="0" smtClean="0"/>
                        <a:t>3.5cm</a:t>
                      </a:r>
                      <a:r>
                        <a:rPr lang="en-TT" sz="1200" baseline="0" dirty="0" smtClean="0"/>
                        <a:t> X 7.9cm</a:t>
                      </a:r>
                      <a:endParaRPr lang="en-TT" sz="1200" dirty="0"/>
                    </a:p>
                  </a:txBody>
                  <a:tcPr/>
                </a:tc>
              </a:tr>
              <a:tr h="1400331">
                <a:tc>
                  <a:txBody>
                    <a:bodyPr/>
                    <a:lstStyle/>
                    <a:p>
                      <a:r>
                        <a:rPr lang="en-TT" sz="1200" dirty="0" err="1" smtClean="0"/>
                        <a:t>LifeStraw</a:t>
                      </a:r>
                      <a:r>
                        <a:rPr lang="en-TT" sz="1200" dirty="0" smtClean="0"/>
                        <a:t> Portable Water Filter</a:t>
                      </a:r>
                      <a:endParaRPr lang="en-TT" sz="1200" dirty="0"/>
                    </a:p>
                  </a:txBody>
                  <a:tcPr/>
                </a:tc>
                <a:tc>
                  <a:txBody>
                    <a:bodyPr/>
                    <a:lstStyle/>
                    <a:p>
                      <a:endParaRPr lang="en-TT" sz="1200" dirty="0"/>
                    </a:p>
                  </a:txBody>
                  <a:tcPr/>
                </a:tc>
                <a:tc>
                  <a:txBody>
                    <a:bodyPr/>
                    <a:lstStyle/>
                    <a:p>
                      <a:r>
                        <a:rPr lang="en-TT" sz="1200" dirty="0" smtClean="0"/>
                        <a:t>0.095</a:t>
                      </a:r>
                      <a:endParaRPr lang="en-TT" sz="1200" dirty="0"/>
                    </a:p>
                  </a:txBody>
                  <a:tcPr/>
                </a:tc>
                <a:tc>
                  <a:txBody>
                    <a:bodyPr/>
                    <a:lstStyle/>
                    <a:p>
                      <a:r>
                        <a:rPr lang="en-TT" sz="1200" dirty="0" smtClean="0"/>
                        <a:t>2.9cm X 23.3</a:t>
                      </a:r>
                    </a:p>
                    <a:p>
                      <a:endParaRPr lang="en-TT" sz="1200" dirty="0"/>
                    </a:p>
                  </a:txBody>
                  <a:tcPr/>
                </a:tc>
              </a:tr>
            </a:tbl>
          </a:graphicData>
        </a:graphic>
      </p:graphicFrame>
      <p:pic>
        <p:nvPicPr>
          <p:cNvPr id="5122" name="Picture 2"/>
          <p:cNvPicPr>
            <a:picLocks noChangeAspect="1" noChangeArrowheads="1"/>
          </p:cNvPicPr>
          <p:nvPr/>
        </p:nvPicPr>
        <p:blipFill>
          <a:blip r:embed="rId2" cstate="print"/>
          <a:srcRect/>
          <a:stretch>
            <a:fillRect/>
          </a:stretch>
        </p:blipFill>
        <p:spPr bwMode="auto">
          <a:xfrm>
            <a:off x="2438400" y="1981200"/>
            <a:ext cx="1303070" cy="1066799"/>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2514600" y="3276600"/>
            <a:ext cx="956641" cy="1143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2514600" y="4724400"/>
            <a:ext cx="1095632" cy="10668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147</a:t>
            </a:fld>
            <a:endParaRPr lang="en-US"/>
          </a:p>
        </p:txBody>
      </p:sp>
    </p:spTree>
    <p:extLst>
      <p:ext uri="{BB962C8B-B14F-4D97-AF65-F5344CB8AC3E}">
        <p14:creationId xmlns:p14="http://schemas.microsoft.com/office/powerpoint/2010/main" val="20715312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l"/>
            <a:r>
              <a:rPr lang="en-TT" sz="2800" dirty="0" smtClean="0"/>
              <a:t>Current market products in Segments – Specs</a:t>
            </a:r>
            <a:endParaRPr lang="en-GB" sz="2800" dirty="0"/>
          </a:p>
        </p:txBody>
      </p:sp>
      <p:graphicFrame>
        <p:nvGraphicFramePr>
          <p:cNvPr id="4" name="Table 3"/>
          <p:cNvGraphicFramePr>
            <a:graphicFrameLocks noGrp="1"/>
          </p:cNvGraphicFramePr>
          <p:nvPr/>
        </p:nvGraphicFramePr>
        <p:xfrm>
          <a:off x="381000" y="1143000"/>
          <a:ext cx="8382000" cy="4895850"/>
        </p:xfrm>
        <a:graphic>
          <a:graphicData uri="http://schemas.openxmlformats.org/drawingml/2006/table">
            <a:tbl>
              <a:tblPr firstRow="1" bandRow="1">
                <a:tableStyleId>{7DF18680-E054-41AD-8BC1-D1AEF772440D}</a:tableStyleId>
              </a:tblPr>
              <a:tblGrid>
                <a:gridCol w="2095500"/>
                <a:gridCol w="2095500"/>
                <a:gridCol w="2095500"/>
                <a:gridCol w="2095500"/>
              </a:tblGrid>
              <a:tr h="370840">
                <a:tc>
                  <a:txBody>
                    <a:bodyPr/>
                    <a:lstStyle/>
                    <a:p>
                      <a:r>
                        <a:rPr lang="en-TT" sz="1200" dirty="0" smtClean="0"/>
                        <a:t>Products</a:t>
                      </a:r>
                      <a:endParaRPr lang="en-TT" sz="1200" dirty="0"/>
                    </a:p>
                  </a:txBody>
                  <a:tcPr/>
                </a:tc>
                <a:tc>
                  <a:txBody>
                    <a:bodyPr/>
                    <a:lstStyle/>
                    <a:p>
                      <a:r>
                        <a:rPr lang="en-TT" sz="1200" dirty="0" smtClean="0"/>
                        <a:t>Design</a:t>
                      </a:r>
                      <a:endParaRPr lang="en-TT" sz="1200" dirty="0"/>
                    </a:p>
                  </a:txBody>
                  <a:tcPr/>
                </a:tc>
                <a:tc>
                  <a:txBody>
                    <a:bodyPr/>
                    <a:lstStyle/>
                    <a:p>
                      <a:r>
                        <a:rPr lang="en-TT" sz="1200" dirty="0" smtClean="0"/>
                        <a:t>Weight /</a:t>
                      </a:r>
                      <a:r>
                        <a:rPr lang="en-TT" sz="1200" dirty="0" err="1" smtClean="0"/>
                        <a:t>kgs</a:t>
                      </a:r>
                      <a:endParaRPr lang="en-TT" sz="1200" dirty="0"/>
                    </a:p>
                  </a:txBody>
                  <a:tcPr/>
                </a:tc>
                <a:tc>
                  <a:txBody>
                    <a:bodyPr/>
                    <a:lstStyle/>
                    <a:p>
                      <a:r>
                        <a:rPr lang="en-TT" sz="1200" dirty="0" smtClean="0"/>
                        <a:t>Spec width X height</a:t>
                      </a:r>
                      <a:endParaRPr lang="en-TT" sz="1200" dirty="0"/>
                    </a:p>
                  </a:txBody>
                  <a:tcPr/>
                </a:tc>
              </a:tr>
              <a:tr h="1381760">
                <a:tc>
                  <a:txBody>
                    <a:bodyPr/>
                    <a:lstStyle/>
                    <a:p>
                      <a:r>
                        <a:rPr lang="en-TT" sz="1200" dirty="0" smtClean="0"/>
                        <a:t>Barefoot firefly 12 mobile weight – LED Lamp</a:t>
                      </a:r>
                      <a:endParaRPr lang="en-TT" sz="1200" dirty="0"/>
                    </a:p>
                  </a:txBody>
                  <a:tcPr/>
                </a:tc>
                <a:tc>
                  <a:txBody>
                    <a:bodyPr/>
                    <a:lstStyle/>
                    <a:p>
                      <a:endParaRPr lang="en-TT" sz="1200" dirty="0"/>
                    </a:p>
                  </a:txBody>
                  <a:tcPr/>
                </a:tc>
                <a:tc>
                  <a:txBody>
                    <a:bodyPr/>
                    <a:lstStyle/>
                    <a:p>
                      <a:r>
                        <a:rPr lang="en-TT" sz="1200" dirty="0" smtClean="0"/>
                        <a:t>0.5</a:t>
                      </a:r>
                      <a:endParaRPr lang="en-TT" sz="1200" dirty="0"/>
                    </a:p>
                  </a:txBody>
                  <a:tcPr/>
                </a:tc>
                <a:tc>
                  <a:txBody>
                    <a:bodyPr/>
                    <a:lstStyle/>
                    <a:p>
                      <a:r>
                        <a:rPr lang="en-TT" sz="1200" dirty="0" smtClean="0"/>
                        <a:t>-</a:t>
                      </a:r>
                      <a:endParaRPr lang="en-TT" sz="1200" dirty="0"/>
                    </a:p>
                  </a:txBody>
                  <a:tcPr/>
                </a:tc>
              </a:tr>
              <a:tr h="1219200">
                <a:tc>
                  <a:txBody>
                    <a:bodyPr/>
                    <a:lstStyle/>
                    <a:p>
                      <a:r>
                        <a:rPr lang="en-TT" sz="1200" dirty="0" err="1" smtClean="0"/>
                        <a:t>Powapack</a:t>
                      </a:r>
                      <a:r>
                        <a:rPr lang="en-TT" sz="1200" dirty="0" smtClean="0"/>
                        <a:t> junior 2.5 matrix and </a:t>
                      </a:r>
                      <a:r>
                        <a:rPr lang="en-TT" sz="1200" dirty="0" err="1" smtClean="0"/>
                        <a:t>Powapack</a:t>
                      </a:r>
                      <a:r>
                        <a:rPr lang="en-TT" sz="1200" dirty="0" smtClean="0"/>
                        <a:t> 5w – Solar lantern</a:t>
                      </a:r>
                      <a:endParaRPr lang="en-TT" sz="1200" dirty="0"/>
                    </a:p>
                  </a:txBody>
                  <a:tcPr/>
                </a:tc>
                <a:tc>
                  <a:txBody>
                    <a:bodyPr/>
                    <a:lstStyle/>
                    <a:p>
                      <a:endParaRPr lang="en-TT" sz="1200" dirty="0"/>
                    </a:p>
                  </a:txBody>
                  <a:tcPr/>
                </a:tc>
                <a:tc>
                  <a:txBody>
                    <a:bodyPr/>
                    <a:lstStyle/>
                    <a:p>
                      <a:r>
                        <a:rPr lang="en-TT" sz="1200" dirty="0" smtClean="0"/>
                        <a:t>1.9</a:t>
                      </a:r>
                      <a:endParaRPr lang="en-TT" sz="1200" dirty="0"/>
                    </a:p>
                  </a:txBody>
                  <a:tcPr/>
                </a:tc>
                <a:tc>
                  <a:txBody>
                    <a:bodyPr/>
                    <a:lstStyle/>
                    <a:p>
                      <a:r>
                        <a:rPr lang="en-TT" sz="1200" dirty="0" smtClean="0"/>
                        <a:t>6.5cm</a:t>
                      </a:r>
                      <a:r>
                        <a:rPr lang="en-TT" sz="1200" baseline="0" dirty="0" smtClean="0"/>
                        <a:t> x 10.5cm</a:t>
                      </a:r>
                      <a:endParaRPr lang="en-TT" sz="1200" dirty="0"/>
                    </a:p>
                  </a:txBody>
                  <a:tcPr/>
                </a:tc>
              </a:tr>
              <a:tr h="990600">
                <a:tc>
                  <a:txBody>
                    <a:bodyPr/>
                    <a:lstStyle/>
                    <a:p>
                      <a:r>
                        <a:rPr lang="en-TT" sz="1200" dirty="0" err="1" smtClean="0"/>
                        <a:t>Trony</a:t>
                      </a:r>
                      <a:r>
                        <a:rPr lang="en-TT" sz="1200" dirty="0" smtClean="0"/>
                        <a:t> Solar Sundial TSL-01 – Solar Desk Lamp</a:t>
                      </a:r>
                      <a:endParaRPr lang="en-TT" sz="1200" dirty="0"/>
                    </a:p>
                  </a:txBody>
                  <a:tcPr/>
                </a:tc>
                <a:tc>
                  <a:txBody>
                    <a:bodyPr/>
                    <a:lstStyle/>
                    <a:p>
                      <a:endParaRPr lang="en-TT" sz="1200" dirty="0"/>
                    </a:p>
                  </a:txBody>
                  <a:tcPr/>
                </a:tc>
                <a:tc>
                  <a:txBody>
                    <a:bodyPr/>
                    <a:lstStyle/>
                    <a:p>
                      <a:r>
                        <a:rPr lang="en-TT" sz="1200" dirty="0" smtClean="0"/>
                        <a:t>0.39</a:t>
                      </a:r>
                      <a:endParaRPr lang="en-TT" sz="1200" dirty="0"/>
                    </a:p>
                  </a:txBody>
                  <a:tcPr/>
                </a:tc>
                <a:tc>
                  <a:txBody>
                    <a:bodyPr/>
                    <a:lstStyle/>
                    <a:p>
                      <a:r>
                        <a:rPr lang="en-TT" sz="1200" dirty="0" smtClean="0"/>
                        <a:t>-</a:t>
                      </a:r>
                    </a:p>
                    <a:p>
                      <a:endParaRPr lang="en-TT" sz="1200" dirty="0"/>
                    </a:p>
                  </a:txBody>
                  <a:tcPr/>
                </a:tc>
              </a:tr>
              <a:tr h="370840">
                <a:tc>
                  <a:txBody>
                    <a:bodyPr/>
                    <a:lstStyle/>
                    <a:p>
                      <a:r>
                        <a:rPr lang="en-TT" sz="1200" dirty="0" err="1" smtClean="0"/>
                        <a:t>Permanet</a:t>
                      </a:r>
                      <a:r>
                        <a:rPr lang="en-TT" sz="1200" dirty="0" smtClean="0"/>
                        <a:t> 3.0</a:t>
                      </a:r>
                      <a:r>
                        <a:rPr lang="en-TT" sz="1200" baseline="0" dirty="0" smtClean="0"/>
                        <a:t> – Insect net</a:t>
                      </a:r>
                      <a:endParaRPr lang="en-TT" sz="1200" b="0" dirty="0">
                        <a:latin typeface="+mn-lt"/>
                      </a:endParaRPr>
                    </a:p>
                  </a:txBody>
                  <a:tcPr/>
                </a:tc>
                <a:tc>
                  <a:txBody>
                    <a:bodyPr/>
                    <a:lstStyle/>
                    <a:p>
                      <a:pPr algn="l" fontAlgn="base"/>
                      <a:r>
                        <a:rPr lang="en-TT" sz="1200" b="0" dirty="0" smtClean="0">
                          <a:latin typeface="+mn-lt"/>
                        </a:rPr>
                        <a:t>-</a:t>
                      </a:r>
                      <a:endParaRPr lang="en-TT" sz="1200" b="0" dirty="0">
                        <a:latin typeface="+mn-lt"/>
                      </a:endParaRPr>
                    </a:p>
                  </a:txBody>
                  <a:tcPr marL="47625" marR="28575" marT="9525" marB="9525" anchor="ct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TT" sz="1200" dirty="0"/>
                        <a:t>Insecticide (</a:t>
                      </a:r>
                      <a:r>
                        <a:rPr lang="en-TT" sz="1200" dirty="0" err="1"/>
                        <a:t>deltamethrin</a:t>
                      </a:r>
                      <a:r>
                        <a:rPr lang="en-TT" sz="1200" dirty="0" smtClean="0"/>
                        <a:t>) 4.0 g/kg</a:t>
                      </a:r>
                      <a:br>
                        <a:rPr lang="en-TT" sz="1200" dirty="0" smtClean="0"/>
                      </a:br>
                      <a:endParaRPr lang="en-TT" sz="1200" dirty="0" smtClean="0"/>
                    </a:p>
                    <a:p>
                      <a:pPr algn="l" fontAlgn="base"/>
                      <a:r>
                        <a:rPr lang="en-TT" sz="1200" dirty="0" smtClean="0"/>
                        <a:t>Synergist (PBO)  25 g/kg</a:t>
                      </a:r>
                      <a:r>
                        <a:rPr lang="en-TT" sz="1200" dirty="0"/>
                        <a:t/>
                      </a:r>
                      <a:br>
                        <a:rPr lang="en-TT" sz="1200" dirty="0"/>
                      </a:br>
                      <a:endParaRPr lang="en-TT" sz="1200" b="0" dirty="0">
                        <a:latin typeface="+mn-lt"/>
                      </a:endParaRPr>
                    </a:p>
                  </a:txBody>
                  <a:tcPr marL="47625" marR="28575" marT="9525" marB="9525" anchor="ctr"/>
                </a:tc>
                <a:tc>
                  <a:txBody>
                    <a:bodyPr/>
                    <a:lstStyle/>
                    <a:p>
                      <a:pPr algn="l" fontAlgn="base"/>
                      <a:r>
                        <a:rPr lang="en-TT" sz="1200" dirty="0" smtClean="0"/>
                        <a:t>160x180x150cm</a:t>
                      </a:r>
                    </a:p>
                    <a:p>
                      <a:pPr algn="l" fontAlgn="base"/>
                      <a:r>
                        <a:rPr lang="en-TT" sz="1200" dirty="0" smtClean="0"/>
                        <a:t>190x180x150cm</a:t>
                      </a:r>
                      <a:endParaRPr lang="en-TT" sz="1200" b="0" dirty="0">
                        <a:latin typeface="+mn-lt"/>
                      </a:endParaRPr>
                    </a:p>
                  </a:txBody>
                  <a:tcPr marL="47625" marR="28575" marT="9525" marB="9525" anchor="ctr"/>
                </a:tc>
              </a:tr>
            </a:tbl>
          </a:graphicData>
        </a:graphic>
      </p:graphicFrame>
      <p:pic>
        <p:nvPicPr>
          <p:cNvPr id="6146" name="Picture 2"/>
          <p:cNvPicPr>
            <a:picLocks noChangeAspect="1" noChangeArrowheads="1"/>
          </p:cNvPicPr>
          <p:nvPr/>
        </p:nvPicPr>
        <p:blipFill>
          <a:blip r:embed="rId2" cstate="print"/>
          <a:srcRect/>
          <a:stretch>
            <a:fillRect/>
          </a:stretch>
        </p:blipFill>
        <p:spPr bwMode="auto">
          <a:xfrm>
            <a:off x="2590800" y="2971801"/>
            <a:ext cx="952982" cy="9906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2590800" y="1676400"/>
            <a:ext cx="990600" cy="9906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2590800" y="4191000"/>
            <a:ext cx="1009650" cy="8763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148</a:t>
            </a:fld>
            <a:endParaRPr lang="en-US"/>
          </a:p>
        </p:txBody>
      </p:sp>
    </p:spTree>
    <p:extLst>
      <p:ext uri="{BB962C8B-B14F-4D97-AF65-F5344CB8AC3E}">
        <p14:creationId xmlns:p14="http://schemas.microsoft.com/office/powerpoint/2010/main" val="14540321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TT" sz="2800" dirty="0" smtClean="0"/>
              <a:t>Current market products in Segments – Specs</a:t>
            </a:r>
            <a:endParaRPr lang="en-GB" sz="2800" dirty="0"/>
          </a:p>
        </p:txBody>
      </p:sp>
      <p:graphicFrame>
        <p:nvGraphicFramePr>
          <p:cNvPr id="4" name="Table 3"/>
          <p:cNvGraphicFramePr>
            <a:graphicFrameLocks noGrp="1"/>
          </p:cNvGraphicFramePr>
          <p:nvPr/>
        </p:nvGraphicFramePr>
        <p:xfrm>
          <a:off x="457200" y="1676400"/>
          <a:ext cx="8153400" cy="3137544"/>
        </p:xfrm>
        <a:graphic>
          <a:graphicData uri="http://schemas.openxmlformats.org/drawingml/2006/table">
            <a:tbl>
              <a:tblPr firstRow="1" bandRow="1">
                <a:tableStyleId>{7DF18680-E054-41AD-8BC1-D1AEF772440D}</a:tableStyleId>
              </a:tblPr>
              <a:tblGrid>
                <a:gridCol w="2038350"/>
                <a:gridCol w="2038350"/>
                <a:gridCol w="2038350"/>
                <a:gridCol w="2038350"/>
              </a:tblGrid>
              <a:tr h="824104">
                <a:tc>
                  <a:txBody>
                    <a:bodyPr/>
                    <a:lstStyle/>
                    <a:p>
                      <a:r>
                        <a:rPr lang="en-TT" sz="1100" dirty="0" smtClean="0"/>
                        <a:t>Products</a:t>
                      </a:r>
                      <a:endParaRPr lang="en-TT" sz="1100" dirty="0"/>
                    </a:p>
                  </a:txBody>
                  <a:tcPr/>
                </a:tc>
                <a:tc>
                  <a:txBody>
                    <a:bodyPr/>
                    <a:lstStyle/>
                    <a:p>
                      <a:r>
                        <a:rPr lang="en-TT" sz="1100" dirty="0" smtClean="0"/>
                        <a:t>Design</a:t>
                      </a:r>
                      <a:endParaRPr lang="en-TT" sz="1100" dirty="0"/>
                    </a:p>
                  </a:txBody>
                  <a:tcPr/>
                </a:tc>
                <a:tc>
                  <a:txBody>
                    <a:bodyPr/>
                    <a:lstStyle/>
                    <a:p>
                      <a:r>
                        <a:rPr lang="en-TT" sz="1100" dirty="0" smtClean="0"/>
                        <a:t>Weight /</a:t>
                      </a:r>
                      <a:r>
                        <a:rPr lang="en-TT" sz="1100" dirty="0" err="1" smtClean="0"/>
                        <a:t>kgs</a:t>
                      </a:r>
                      <a:endParaRPr lang="en-TT" sz="1100" dirty="0"/>
                    </a:p>
                  </a:txBody>
                  <a:tcPr/>
                </a:tc>
                <a:tc>
                  <a:txBody>
                    <a:bodyPr/>
                    <a:lstStyle/>
                    <a:p>
                      <a:r>
                        <a:rPr lang="en-TT" sz="1100" dirty="0" smtClean="0"/>
                        <a:t>Spec width X height</a:t>
                      </a:r>
                      <a:endParaRPr lang="en-TT" sz="1100" dirty="0"/>
                    </a:p>
                  </a:txBody>
                  <a:tcPr/>
                </a:tc>
              </a:tr>
              <a:tr h="1233296">
                <a:tc>
                  <a:txBody>
                    <a:bodyPr/>
                    <a:lstStyle/>
                    <a:p>
                      <a:r>
                        <a:rPr lang="en-GB" sz="1100" dirty="0" smtClean="0"/>
                        <a:t>Silver lined ceramic</a:t>
                      </a:r>
                      <a:r>
                        <a:rPr lang="en-GB" sz="1100" baseline="0" dirty="0" smtClean="0"/>
                        <a:t> water filter</a:t>
                      </a:r>
                      <a:endParaRPr lang="en-GB" sz="1100" dirty="0"/>
                    </a:p>
                  </a:txBody>
                  <a:tcPr/>
                </a:tc>
                <a:tc>
                  <a:txBody>
                    <a:bodyPr/>
                    <a:lstStyle/>
                    <a:p>
                      <a:endParaRPr lang="en-GB" sz="1100" dirty="0"/>
                    </a:p>
                  </a:txBody>
                  <a:tcPr/>
                </a:tc>
                <a:tc>
                  <a:txBody>
                    <a:bodyPr/>
                    <a:lstStyle/>
                    <a:p>
                      <a:r>
                        <a:rPr lang="en-GB" sz="1100" dirty="0" smtClean="0"/>
                        <a:t>20-30 </a:t>
                      </a:r>
                      <a:r>
                        <a:rPr lang="en-GB" sz="1100" dirty="0" err="1" smtClean="0"/>
                        <a:t>kgs</a:t>
                      </a:r>
                      <a:endParaRPr lang="en-GB" sz="1100" dirty="0"/>
                    </a:p>
                  </a:txBody>
                  <a:tcPr/>
                </a:tc>
                <a:tc>
                  <a:txBody>
                    <a:bodyPr/>
                    <a:lstStyle/>
                    <a:p>
                      <a:r>
                        <a:rPr lang="en-GB" sz="1100" dirty="0" smtClean="0"/>
                        <a:t>Ceramic</a:t>
                      </a:r>
                      <a:r>
                        <a:rPr lang="en-GB" sz="1100" baseline="0" dirty="0" smtClean="0"/>
                        <a:t> pot ~30</a:t>
                      </a:r>
                      <a:r>
                        <a:rPr lang="en-GB" sz="1100" dirty="0" smtClean="0"/>
                        <a:t>cm</a:t>
                      </a:r>
                      <a:r>
                        <a:rPr lang="en-GB" sz="1100" baseline="0" dirty="0" smtClean="0"/>
                        <a:t> x 25cm</a:t>
                      </a:r>
                      <a:endParaRPr lang="en-GB" sz="1100" dirty="0"/>
                    </a:p>
                  </a:txBody>
                  <a:tcPr/>
                </a:tc>
              </a:tr>
              <a:tr h="1080144">
                <a:tc>
                  <a:txBody>
                    <a:bodyPr/>
                    <a:lstStyle/>
                    <a:p>
                      <a:r>
                        <a:rPr lang="en-GB" sz="1100" dirty="0" smtClean="0"/>
                        <a:t>Safi solutions ceramic water filter</a:t>
                      </a:r>
                      <a:endParaRPr lang="en-GB" sz="1100" dirty="0"/>
                    </a:p>
                  </a:txBody>
                  <a:tcPr/>
                </a:tc>
                <a:tc>
                  <a:txBody>
                    <a:bodyPr/>
                    <a:lstStyle/>
                    <a:p>
                      <a:endParaRPr lang="en-GB" sz="1100" dirty="0"/>
                    </a:p>
                  </a:txBody>
                  <a:tcPr/>
                </a:tc>
                <a:tc>
                  <a:txBody>
                    <a:bodyPr/>
                    <a:lstStyle/>
                    <a:p>
                      <a:r>
                        <a:rPr lang="en-GB" sz="1100" dirty="0" smtClean="0"/>
                        <a:t>Unknown</a:t>
                      </a:r>
                      <a:endParaRPr lang="en-GB" sz="1100" dirty="0"/>
                    </a:p>
                  </a:txBody>
                  <a:tcPr/>
                </a:tc>
                <a:tc>
                  <a:txBody>
                    <a:bodyPr/>
                    <a:lstStyle/>
                    <a:p>
                      <a:r>
                        <a:rPr lang="en-GB" sz="1100" dirty="0" smtClean="0"/>
                        <a:t>unknown</a:t>
                      </a:r>
                      <a:endParaRPr lang="en-GB" sz="1100" dirty="0"/>
                    </a:p>
                  </a:txBody>
                  <a:tcPr/>
                </a:tc>
              </a:tr>
            </a:tbl>
          </a:graphicData>
        </a:graphic>
      </p:graphicFrame>
      <p:pic>
        <p:nvPicPr>
          <p:cNvPr id="7171" name="Picture 3"/>
          <p:cNvPicPr>
            <a:picLocks noChangeAspect="1" noChangeArrowheads="1"/>
          </p:cNvPicPr>
          <p:nvPr/>
        </p:nvPicPr>
        <p:blipFill>
          <a:blip r:embed="rId2" cstate="print"/>
          <a:srcRect/>
          <a:stretch>
            <a:fillRect/>
          </a:stretch>
        </p:blipFill>
        <p:spPr bwMode="auto">
          <a:xfrm>
            <a:off x="2514600" y="2514600"/>
            <a:ext cx="858252" cy="10668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cstate="print"/>
          <a:srcRect/>
          <a:stretch>
            <a:fillRect/>
          </a:stretch>
        </p:blipFill>
        <p:spPr bwMode="auto">
          <a:xfrm>
            <a:off x="2514600" y="3810000"/>
            <a:ext cx="914400" cy="946673"/>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149</a:t>
            </a:fld>
            <a:endParaRPr lang="en-US"/>
          </a:p>
        </p:txBody>
      </p:sp>
    </p:spTree>
    <p:extLst>
      <p:ext uri="{BB962C8B-B14F-4D97-AF65-F5344CB8AC3E}">
        <p14:creationId xmlns:p14="http://schemas.microsoft.com/office/powerpoint/2010/main" val="355517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GB" sz="3200" dirty="0" smtClean="0"/>
              <a:t>Economic Indicators – Non Food Items</a:t>
            </a:r>
            <a:endParaRPr lang="en-GB" sz="3200" dirty="0"/>
          </a:p>
        </p:txBody>
      </p:sp>
      <p:graphicFrame>
        <p:nvGraphicFramePr>
          <p:cNvPr id="4" name="Content Placeholder 3"/>
          <p:cNvGraphicFramePr>
            <a:graphicFrameLocks noGrp="1"/>
          </p:cNvGraphicFramePr>
          <p:nvPr>
            <p:ph idx="1"/>
          </p:nvPr>
        </p:nvGraphicFramePr>
        <p:xfrm>
          <a:off x="571472" y="1295401"/>
          <a:ext cx="8229600" cy="4724400"/>
        </p:xfrm>
        <a:graphic>
          <a:graphicData uri="http://schemas.openxmlformats.org/drawingml/2006/table">
            <a:tbl>
              <a:tblPr firstRow="1" bandRow="1">
                <a:tableStyleId>{7DF18680-E054-41AD-8BC1-D1AEF772440D}</a:tableStyleId>
              </a:tblPr>
              <a:tblGrid>
                <a:gridCol w="2057400"/>
                <a:gridCol w="2057400"/>
                <a:gridCol w="2057400"/>
                <a:gridCol w="2057400"/>
              </a:tblGrid>
              <a:tr h="295275">
                <a:tc>
                  <a:txBody>
                    <a:bodyPr/>
                    <a:lstStyle/>
                    <a:p>
                      <a:pPr algn="l" fontAlgn="b"/>
                      <a:r>
                        <a:rPr lang="en-GB" sz="1400" u="none" strike="noStrike" dirty="0"/>
                        <a:t>Region</a:t>
                      </a:r>
                      <a:endParaRPr lang="en-GB" sz="1400" b="1" i="0" u="none" strike="noStrike" dirty="0">
                        <a:solidFill>
                          <a:schemeClr val="bg1"/>
                        </a:solidFill>
                        <a:latin typeface="+mn-lt"/>
                      </a:endParaRPr>
                    </a:p>
                  </a:txBody>
                  <a:tcPr marL="9525" marR="9525" marT="9525" marB="0" anchor="b"/>
                </a:tc>
                <a:tc>
                  <a:txBody>
                    <a:bodyPr/>
                    <a:lstStyle/>
                    <a:p>
                      <a:pPr algn="l" fontAlgn="b"/>
                      <a:r>
                        <a:rPr lang="en-GB" sz="1400" u="none" strike="noStrike" dirty="0"/>
                        <a:t>Kenya</a:t>
                      </a:r>
                      <a:endParaRPr lang="en-GB" sz="1400" b="1" i="0" u="none" strike="noStrike" dirty="0">
                        <a:solidFill>
                          <a:schemeClr val="bg1"/>
                        </a:solidFill>
                        <a:latin typeface="+mn-lt"/>
                      </a:endParaRPr>
                    </a:p>
                  </a:txBody>
                  <a:tcPr marL="9525" marR="9525" marT="9525" marB="0" anchor="b"/>
                </a:tc>
                <a:tc>
                  <a:txBody>
                    <a:bodyPr/>
                    <a:lstStyle/>
                    <a:p>
                      <a:pPr algn="l" fontAlgn="b"/>
                      <a:r>
                        <a:rPr lang="en-GB" sz="1400" u="none" strike="noStrike"/>
                        <a:t>Rural</a:t>
                      </a:r>
                      <a:endParaRPr lang="en-GB" sz="1400" b="1" i="0" u="none" strike="noStrike">
                        <a:solidFill>
                          <a:schemeClr val="bg1"/>
                        </a:solidFill>
                        <a:latin typeface="+mn-lt"/>
                      </a:endParaRPr>
                    </a:p>
                  </a:txBody>
                  <a:tcPr marL="9525" marR="9525" marT="9525" marB="0" anchor="b"/>
                </a:tc>
                <a:tc>
                  <a:txBody>
                    <a:bodyPr/>
                    <a:lstStyle/>
                    <a:p>
                      <a:pPr algn="l" fontAlgn="b"/>
                      <a:r>
                        <a:rPr lang="en-GB" sz="1400" u="none" strike="noStrike" dirty="0"/>
                        <a:t>Urban</a:t>
                      </a:r>
                      <a:endParaRPr lang="en-GB" sz="1400" b="1" i="0" u="none" strike="noStrike" dirty="0">
                        <a:solidFill>
                          <a:schemeClr val="bg1"/>
                        </a:solidFill>
                        <a:latin typeface="+mn-lt"/>
                      </a:endParaRPr>
                    </a:p>
                  </a:txBody>
                  <a:tcPr marL="9525" marR="9525" marT="9525" marB="0" anchor="b"/>
                </a:tc>
              </a:tr>
              <a:tr h="295275">
                <a:tc>
                  <a:txBody>
                    <a:bodyPr/>
                    <a:lstStyle/>
                    <a:p>
                      <a:pPr>
                        <a:lnSpc>
                          <a:spcPct val="115000"/>
                        </a:lnSpc>
                        <a:spcAft>
                          <a:spcPts val="0"/>
                        </a:spcAft>
                      </a:pPr>
                      <a:r>
                        <a:rPr lang="en-GB" sz="1200" dirty="0" smtClean="0"/>
                        <a:t>Total Non-</a:t>
                      </a:r>
                      <a:r>
                        <a:rPr lang="en-GB" sz="1200" baseline="0" dirty="0" smtClean="0"/>
                        <a:t> Food</a:t>
                      </a:r>
                      <a:endParaRPr lang="en-GB" sz="1200" dirty="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dirty="0"/>
                        <a:t>1678</a:t>
                      </a:r>
                      <a:endParaRPr lang="en-GB" sz="1100" dirty="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878</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4032</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dirty="0"/>
                        <a:t>Tobacco</a:t>
                      </a:r>
                      <a:endParaRPr lang="en-GB" sz="1200" dirty="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a:t>28</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24</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40</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a:t>Water</a:t>
                      </a:r>
                      <a:endParaRPr lang="en-GB" sz="120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a:t>33</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17</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82</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a:t>Fuels</a:t>
                      </a:r>
                      <a:endParaRPr lang="en-GB" sz="120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a:t>177</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113</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366</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a:t>Refuse, Sewage</a:t>
                      </a:r>
                      <a:endParaRPr lang="en-GB" sz="120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a:t>2</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0</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6</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a:t>Clothing  &amp; Footwear</a:t>
                      </a:r>
                      <a:endParaRPr lang="en-GB" sz="120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a:t>304</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232</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517</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a:t>Household, Personal</a:t>
                      </a:r>
                      <a:endParaRPr lang="en-GB" sz="120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a:t>191</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117</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407</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a:t>Furnishings &amp; Maintenance</a:t>
                      </a:r>
                      <a:endParaRPr lang="en-GB" sz="120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a:t>23</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17</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40</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a:t>Domestic Services</a:t>
                      </a:r>
                      <a:endParaRPr lang="en-GB" sz="120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a:t>45</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22</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112</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a:t>Transportation</a:t>
                      </a:r>
                      <a:endParaRPr lang="en-GB" sz="120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a:t>232</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108</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596</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a:t>Communication</a:t>
                      </a:r>
                      <a:endParaRPr lang="en-GB" sz="120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a:t>99</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39</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275</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a:t>Recreation</a:t>
                      </a:r>
                      <a:endParaRPr lang="en-GB" sz="120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dirty="0"/>
                        <a:t>56</a:t>
                      </a:r>
                      <a:endParaRPr lang="en-GB" sz="1100" dirty="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16</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174</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a:t>House rent</a:t>
                      </a:r>
                      <a:endParaRPr lang="en-GB" sz="120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a:t>238</a:t>
                      </a:r>
                      <a:endParaRPr lang="en-GB" sz="1100">
                        <a:latin typeface="Calibri"/>
                        <a:ea typeface="Times New Roman"/>
                        <a:cs typeface="Times New Roman"/>
                      </a:endParaRPr>
                    </a:p>
                  </a:txBody>
                  <a:tcPr marL="68580" marR="68580" marT="0" marB="0" anchor="b"/>
                </a:tc>
                <a:tc>
                  <a:txBody>
                    <a:bodyPr/>
                    <a:lstStyle/>
                    <a:p>
                      <a:pPr>
                        <a:lnSpc>
                          <a:spcPct val="115000"/>
                        </a:lnSpc>
                        <a:spcAft>
                          <a:spcPts val="0"/>
                        </a:spcAft>
                      </a:pPr>
                      <a:r>
                        <a:rPr lang="en-GB" sz="1100"/>
                        <a:t>-</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937</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dirty="0"/>
                        <a:t>Education</a:t>
                      </a:r>
                      <a:endParaRPr lang="en-GB" sz="1200" dirty="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a:t>224</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152</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435</a:t>
                      </a:r>
                      <a:endParaRPr lang="en-GB" sz="1100">
                        <a:latin typeface="Calibri"/>
                        <a:ea typeface="Times New Roman"/>
                        <a:cs typeface="Times New Roman"/>
                      </a:endParaRPr>
                    </a:p>
                  </a:txBody>
                  <a:tcPr marL="68580" marR="68580" marT="0" marB="0" anchor="b"/>
                </a:tc>
              </a:tr>
              <a:tr h="295275">
                <a:tc>
                  <a:txBody>
                    <a:bodyPr/>
                    <a:lstStyle/>
                    <a:p>
                      <a:pPr>
                        <a:lnSpc>
                          <a:spcPct val="115000"/>
                        </a:lnSpc>
                        <a:spcAft>
                          <a:spcPts val="0"/>
                        </a:spcAft>
                      </a:pPr>
                      <a:r>
                        <a:rPr lang="en-GB" sz="1200" dirty="0" smtClean="0"/>
                        <a:t>Health</a:t>
                      </a:r>
                      <a:endParaRPr lang="en-GB" sz="1200" dirty="0">
                        <a:latin typeface="+mn-lt"/>
                        <a:ea typeface="Times New Roman"/>
                        <a:cs typeface="Times New Roman"/>
                      </a:endParaRPr>
                    </a:p>
                  </a:txBody>
                  <a:tcPr marL="68580" marR="68580" marT="0" marB="0" anchor="b"/>
                </a:tc>
                <a:tc>
                  <a:txBody>
                    <a:bodyPr/>
                    <a:lstStyle/>
                    <a:p>
                      <a:pPr algn="r">
                        <a:lnSpc>
                          <a:spcPct val="115000"/>
                        </a:lnSpc>
                        <a:spcAft>
                          <a:spcPts val="0"/>
                        </a:spcAft>
                      </a:pPr>
                      <a:r>
                        <a:rPr lang="en-GB" sz="1100"/>
                        <a:t>27</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a:t>22</a:t>
                      </a:r>
                      <a:endParaRPr lang="en-GB" sz="11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1100" dirty="0"/>
                        <a:t>43</a:t>
                      </a:r>
                      <a:endParaRPr lang="en-GB" sz="1100" dirty="0">
                        <a:latin typeface="Calibri"/>
                        <a:ea typeface="Times New Roman"/>
                        <a:cs typeface="Times New Roman"/>
                      </a:endParaRPr>
                    </a:p>
                  </a:txBody>
                  <a:tcPr marL="68580" marR="68580" marT="0" marB="0" anchor="b"/>
                </a:tc>
              </a:tr>
            </a:tbl>
          </a:graphicData>
        </a:graphic>
      </p:graphicFrame>
      <p:sp>
        <p:nvSpPr>
          <p:cNvPr id="5" name="TextBox 4"/>
          <p:cNvSpPr txBox="1"/>
          <p:nvPr/>
        </p:nvSpPr>
        <p:spPr>
          <a:xfrm>
            <a:off x="642910" y="1000108"/>
            <a:ext cx="5143536" cy="615553"/>
          </a:xfrm>
          <a:prstGeom prst="rect">
            <a:avLst/>
          </a:prstGeom>
          <a:noFill/>
        </p:spPr>
        <p:txBody>
          <a:bodyPr wrap="square" rtlCol="0">
            <a:spAutoFit/>
          </a:bodyPr>
          <a:lstStyle/>
          <a:p>
            <a:r>
              <a:rPr lang="en-GB" sz="1600" dirty="0" smtClean="0"/>
              <a:t>Average non food consumption per adult / month in Kshs.</a:t>
            </a:r>
          </a:p>
          <a:p>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6" name="TextBox 5"/>
          <p:cNvSpPr txBox="1"/>
          <p:nvPr/>
        </p:nvSpPr>
        <p:spPr>
          <a:xfrm>
            <a:off x="6477000" y="6334780"/>
            <a:ext cx="1752600" cy="523220"/>
          </a:xfrm>
          <a:prstGeom prst="rect">
            <a:avLst/>
          </a:prstGeom>
          <a:noFill/>
        </p:spPr>
        <p:txBody>
          <a:bodyPr wrap="square" rtlCol="0">
            <a:spAutoFit/>
          </a:bodyPr>
          <a:lstStyle/>
          <a:p>
            <a:r>
              <a:rPr lang="en-GB" sz="1000" i="1" dirty="0" smtClean="0"/>
              <a:t>Source: KNBS (2007)</a:t>
            </a:r>
            <a:endParaRPr lang="en-GB" sz="1000" dirty="0" smtClean="0"/>
          </a:p>
          <a:p>
            <a:endParaRPr lang="en-GB"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References</a:t>
            </a:r>
            <a:endParaRPr lang="en-GB" dirty="0"/>
          </a:p>
        </p:txBody>
      </p:sp>
      <p:sp>
        <p:nvSpPr>
          <p:cNvPr id="3" name="Content Placeholder 2"/>
          <p:cNvSpPr>
            <a:spLocks noGrp="1"/>
          </p:cNvSpPr>
          <p:nvPr>
            <p:ph idx="1"/>
          </p:nvPr>
        </p:nvSpPr>
        <p:spPr/>
        <p:txBody>
          <a:bodyPr>
            <a:normAutofit fontScale="70000" lnSpcReduction="20000"/>
          </a:bodyPr>
          <a:lstStyle/>
          <a:p>
            <a:r>
              <a:rPr lang="en-GB" dirty="0" err="1" smtClean="0"/>
              <a:t>Delahunty</a:t>
            </a:r>
            <a:r>
              <a:rPr lang="en-GB" dirty="0" smtClean="0"/>
              <a:t>-Pike, A., (2012) Gender Equity, Charcoal and the Value Chain in Western Kenya. Policy Innovation Systems Clean Energy Security Policy</a:t>
            </a:r>
          </a:p>
          <a:p>
            <a:r>
              <a:rPr lang="en-GB" dirty="0" smtClean="0"/>
              <a:t>Matthews, W.G., </a:t>
            </a:r>
            <a:r>
              <a:rPr lang="en-GB" dirty="0" err="1" smtClean="0"/>
              <a:t>Zeissig</a:t>
            </a:r>
            <a:r>
              <a:rPr lang="en-GB" dirty="0" smtClean="0"/>
              <a:t>, (2010) H.R, Residential Market for LPG: A Review of Experience of 20 Developing Countries. Houston International Business Corp</a:t>
            </a:r>
          </a:p>
          <a:p>
            <a:r>
              <a:rPr lang="en-GB" dirty="0" err="1" smtClean="0"/>
              <a:t>Slaski</a:t>
            </a:r>
            <a:r>
              <a:rPr lang="en-GB" dirty="0" smtClean="0"/>
              <a:t> . X and Thurber, M., (2009) </a:t>
            </a:r>
            <a:r>
              <a:rPr lang="en-GB" dirty="0" err="1" smtClean="0"/>
              <a:t>Cookstoves</a:t>
            </a:r>
            <a:r>
              <a:rPr lang="en-GB" dirty="0" smtClean="0"/>
              <a:t> and Obstacles to Technology Adoption by the Poor</a:t>
            </a:r>
          </a:p>
          <a:p>
            <a:r>
              <a:rPr lang="en-GB" dirty="0" smtClean="0"/>
              <a:t>SNV, Solar Energy - Access to Clean and Affordable Off-Grid Lighting Solutions for the BOP http://www.snvworld.org/sites/www.snvworld.org/files/publications/snv_kenya_solar_fact_sheet.pdf [Last Accessed: June 2013] </a:t>
            </a:r>
          </a:p>
          <a:p>
            <a:r>
              <a:rPr lang="en-GB" dirty="0" smtClean="0"/>
              <a:t>The Shell Foundation Sustainable Energy Programme, Kenya Country Report</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150</a:t>
            </a:fld>
            <a:endParaRPr lang="en-US"/>
          </a:p>
        </p:txBody>
      </p:sp>
    </p:spTree>
    <p:extLst>
      <p:ext uri="{BB962C8B-B14F-4D97-AF65-F5344CB8AC3E}">
        <p14:creationId xmlns:p14="http://schemas.microsoft.com/office/powerpoint/2010/main" val="204307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Macro Environment – Political Structure</a:t>
            </a:r>
            <a:endParaRPr lang="en-GB" sz="3200" dirty="0"/>
          </a:p>
        </p:txBody>
      </p:sp>
      <p:sp>
        <p:nvSpPr>
          <p:cNvPr id="3" name="Content Placeholder 2"/>
          <p:cNvSpPr>
            <a:spLocks noGrp="1"/>
          </p:cNvSpPr>
          <p:nvPr>
            <p:ph idx="1"/>
          </p:nvPr>
        </p:nvSpPr>
        <p:spPr/>
        <p:txBody>
          <a:bodyPr>
            <a:normAutofit fontScale="47500" lnSpcReduction="20000"/>
          </a:bodyPr>
          <a:lstStyle/>
          <a:p>
            <a:pPr algn="just"/>
            <a:r>
              <a:rPr lang="en-GB" dirty="0" smtClean="0"/>
              <a:t>Kenya has 47 counties. The country has a mixed legal system of English common law, Islamic law, and customary law; judicial review in a new Supreme Court established pursuant to the new constitution.</a:t>
            </a:r>
          </a:p>
          <a:p>
            <a:pPr algn="just">
              <a:buNone/>
            </a:pPr>
            <a:endParaRPr lang="en-GB" dirty="0" smtClean="0"/>
          </a:p>
          <a:p>
            <a:pPr algn="just"/>
            <a:r>
              <a:rPr lang="en-GB" dirty="0" smtClean="0"/>
              <a:t>The Chief of state is President </a:t>
            </a:r>
            <a:r>
              <a:rPr lang="en-GB" dirty="0" err="1" smtClean="0"/>
              <a:t>Uhuru</a:t>
            </a:r>
            <a:r>
              <a:rPr lang="en-GB" dirty="0" smtClean="0"/>
              <a:t> KENYATTA (since 9 April 2013); Deputy President William RUTO (since 9 April 2013); the president is both the chief of state and head of government</a:t>
            </a:r>
          </a:p>
          <a:p>
            <a:pPr algn="just"/>
            <a:endParaRPr lang="en-GB" dirty="0" smtClean="0"/>
          </a:p>
          <a:p>
            <a:pPr algn="just"/>
            <a:r>
              <a:rPr lang="en-GB" dirty="0" smtClean="0"/>
              <a:t>The head of government is President </a:t>
            </a:r>
            <a:r>
              <a:rPr lang="en-GB" dirty="0" err="1" smtClean="0"/>
              <a:t>Uhuru</a:t>
            </a:r>
            <a:r>
              <a:rPr lang="en-GB" dirty="0" smtClean="0"/>
              <a:t> KENYATTA (since 9 April 2013); Deputy William RUTO (since 9 April 2013); according to the 2008 power sharing agreement the role of prime minister was created though not well defined, following the new constitution the position was abolished after the March 2013 elections.</a:t>
            </a:r>
          </a:p>
          <a:p>
            <a:pPr algn="just">
              <a:buNone/>
            </a:pPr>
            <a:endParaRPr lang="en-GB" dirty="0" smtClean="0"/>
          </a:p>
          <a:p>
            <a:pPr algn="just"/>
            <a:r>
              <a:rPr lang="en-GB" dirty="0" smtClean="0"/>
              <a:t>The bicameral parliament consists of a Senate (67 seats) and a National Assembly (349 seats); members to serve five-year terms. Elections were last held on 4 March 2013 (next to be held in 2018). The President is elected by popular vote for a five-year term (eligible for a second term); in addition to receiving a simple majority of votes, the presidential candidate must also win 25% or more of the vote in at least five of Kenya's seven provinces and one area to avoid a runoff.</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TextBox 5"/>
          <p:cNvSpPr txBox="1"/>
          <p:nvPr/>
        </p:nvSpPr>
        <p:spPr>
          <a:xfrm>
            <a:off x="6400800" y="6019800"/>
            <a:ext cx="1828800" cy="246221"/>
          </a:xfrm>
          <a:prstGeom prst="rect">
            <a:avLst/>
          </a:prstGeom>
          <a:noFill/>
        </p:spPr>
        <p:txBody>
          <a:bodyPr wrap="square" rtlCol="0">
            <a:spAutoFit/>
          </a:bodyPr>
          <a:lstStyle/>
          <a:p>
            <a:r>
              <a:rPr lang="en-GB" sz="1000" i="1" dirty="0" smtClean="0"/>
              <a:t>Source: CIA World fact book</a:t>
            </a:r>
            <a:endParaRPr lang="en-GB" sz="100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Macro Environment – Parties and Pressure Groups </a:t>
            </a:r>
            <a:endParaRPr lang="en-GB" sz="3200" dirty="0"/>
          </a:p>
        </p:txBody>
      </p:sp>
      <p:sp>
        <p:nvSpPr>
          <p:cNvPr id="3" name="Content Placeholder 2"/>
          <p:cNvSpPr>
            <a:spLocks noGrp="1"/>
          </p:cNvSpPr>
          <p:nvPr>
            <p:ph idx="1"/>
          </p:nvPr>
        </p:nvSpPr>
        <p:spPr/>
        <p:txBody>
          <a:bodyPr>
            <a:normAutofit fontScale="47500" lnSpcReduction="20000"/>
          </a:bodyPr>
          <a:lstStyle/>
          <a:p>
            <a:r>
              <a:rPr lang="en-US" b="1" dirty="0" smtClean="0"/>
              <a:t>Political parties and leaders:</a:t>
            </a:r>
            <a:endParaRPr lang="en-GB" b="1" dirty="0" smtClean="0"/>
          </a:p>
          <a:p>
            <a:pPr lvl="0"/>
            <a:r>
              <a:rPr lang="en-GB" dirty="0" smtClean="0"/>
              <a:t>Kenya African National Union or KANU [Gideon MOI]</a:t>
            </a:r>
          </a:p>
          <a:p>
            <a:pPr lvl="0"/>
            <a:r>
              <a:rPr lang="en-GB" dirty="0" smtClean="0"/>
              <a:t>The National Party Alliance or TNA [</a:t>
            </a:r>
            <a:r>
              <a:rPr lang="en-GB" dirty="0" err="1" smtClean="0"/>
              <a:t>Uhuru</a:t>
            </a:r>
            <a:r>
              <a:rPr lang="en-GB" dirty="0" smtClean="0"/>
              <a:t> KENYATTA]</a:t>
            </a:r>
          </a:p>
          <a:p>
            <a:pPr lvl="0"/>
            <a:r>
              <a:rPr lang="en-GB" dirty="0" smtClean="0"/>
              <a:t>National Rainbow Coalition-Kenya or NARC-Kenya [Martha KARUA]</a:t>
            </a:r>
          </a:p>
          <a:p>
            <a:pPr lvl="0"/>
            <a:r>
              <a:rPr lang="en-GB" dirty="0" smtClean="0"/>
              <a:t>Orange Democratic Movement-Kenya or ODM-K [</a:t>
            </a:r>
            <a:r>
              <a:rPr lang="en-GB" dirty="0" err="1" smtClean="0"/>
              <a:t>Kalonzo</a:t>
            </a:r>
            <a:r>
              <a:rPr lang="en-GB" dirty="0" smtClean="0"/>
              <a:t> MUSYOKA]</a:t>
            </a:r>
          </a:p>
          <a:p>
            <a:pPr lvl="0"/>
            <a:r>
              <a:rPr lang="en-GB" dirty="0" smtClean="0"/>
              <a:t>Party of National Unity or PNU [</a:t>
            </a:r>
            <a:r>
              <a:rPr lang="en-GB" dirty="0" err="1" smtClean="0"/>
              <a:t>Mwai</a:t>
            </a:r>
            <a:r>
              <a:rPr lang="en-GB" dirty="0" smtClean="0"/>
              <a:t> KIBAKI]</a:t>
            </a:r>
          </a:p>
          <a:p>
            <a:pPr lvl="0"/>
            <a:r>
              <a:rPr lang="en-GB" dirty="0" smtClean="0"/>
              <a:t>United Democratic Forum Party or UDF [</a:t>
            </a:r>
            <a:r>
              <a:rPr lang="en-GB" dirty="0" err="1" smtClean="0"/>
              <a:t>Musalia</a:t>
            </a:r>
            <a:r>
              <a:rPr lang="en-GB" dirty="0" smtClean="0"/>
              <a:t> MUDAVADI]</a:t>
            </a:r>
          </a:p>
          <a:p>
            <a:pPr lvl="0"/>
            <a:r>
              <a:rPr lang="en-GB" dirty="0" smtClean="0"/>
              <a:t>United Republican Party or URP [William RUTO]</a:t>
            </a:r>
          </a:p>
          <a:p>
            <a:pPr lvl="0"/>
            <a:r>
              <a:rPr lang="en-GB" dirty="0" smtClean="0"/>
              <a:t>Wiper Democratic Movement or WDM [</a:t>
            </a:r>
            <a:r>
              <a:rPr lang="en-GB" dirty="0" err="1" smtClean="0"/>
              <a:t>Kalonzo</a:t>
            </a:r>
            <a:r>
              <a:rPr lang="en-GB" dirty="0" smtClean="0"/>
              <a:t> MUSYOKA]</a:t>
            </a:r>
          </a:p>
          <a:p>
            <a:endParaRPr lang="en-GB" dirty="0" smtClean="0"/>
          </a:p>
          <a:p>
            <a:r>
              <a:rPr lang="en-US" b="1" dirty="0" smtClean="0"/>
              <a:t>Political pressure groups and leaders:</a:t>
            </a:r>
            <a:endParaRPr lang="en-GB" dirty="0" smtClean="0"/>
          </a:p>
          <a:p>
            <a:pPr lvl="0"/>
            <a:r>
              <a:rPr lang="en-GB" dirty="0" smtClean="0"/>
              <a:t>Council of Islamic Preachers of Kenya or CIPK [Sheikh </a:t>
            </a:r>
            <a:r>
              <a:rPr lang="en-GB" dirty="0" err="1" smtClean="0"/>
              <a:t>Idris</a:t>
            </a:r>
            <a:r>
              <a:rPr lang="en-GB" dirty="0" smtClean="0"/>
              <a:t> MOHAMMED]</a:t>
            </a:r>
          </a:p>
          <a:p>
            <a:pPr lvl="0"/>
            <a:r>
              <a:rPr lang="en-GB" dirty="0" smtClean="0"/>
              <a:t>Kenya Human Rights Commission [L. </a:t>
            </a:r>
            <a:r>
              <a:rPr lang="en-GB" dirty="0" err="1" smtClean="0"/>
              <a:t>Muthoni</a:t>
            </a:r>
            <a:r>
              <a:rPr lang="en-GB" dirty="0" smtClean="0"/>
              <a:t> WANYEKI]</a:t>
            </a:r>
          </a:p>
          <a:p>
            <a:pPr lvl="0"/>
            <a:r>
              <a:rPr lang="en-GB" dirty="0" smtClean="0"/>
              <a:t>Muslim Human Rights Forum [Ali-</a:t>
            </a:r>
            <a:r>
              <a:rPr lang="en-GB" dirty="0" err="1" smtClean="0"/>
              <a:t>Amin</a:t>
            </a:r>
            <a:r>
              <a:rPr lang="en-GB" dirty="0" smtClean="0"/>
              <a:t> KIMATHI]</a:t>
            </a:r>
          </a:p>
          <a:p>
            <a:pPr lvl="0"/>
            <a:r>
              <a:rPr lang="en-GB" dirty="0" smtClean="0"/>
              <a:t>National Muslim Leaders Forum or NAMLEF [</a:t>
            </a:r>
            <a:r>
              <a:rPr lang="en-GB" dirty="0" err="1" smtClean="0"/>
              <a:t>Abdullahi</a:t>
            </a:r>
            <a:r>
              <a:rPr lang="en-GB" dirty="0" smtClean="0"/>
              <a:t> ABDI]</a:t>
            </a:r>
          </a:p>
          <a:p>
            <a:pPr lvl="0"/>
            <a:r>
              <a:rPr lang="en-GB" dirty="0" smtClean="0"/>
              <a:t>Protestant National Council of Churches of Kenya or NCCK [Canon Peter </a:t>
            </a:r>
            <a:r>
              <a:rPr lang="en-GB" dirty="0" err="1" smtClean="0"/>
              <a:t>Karanja</a:t>
            </a:r>
            <a:r>
              <a:rPr lang="en-GB" dirty="0" smtClean="0"/>
              <a:t> MWANGI]</a:t>
            </a:r>
          </a:p>
          <a:p>
            <a:pPr lvl="0"/>
            <a:r>
              <a:rPr lang="en-GB" dirty="0" smtClean="0"/>
              <a:t>Roman Catholic and other Christian churches;</a:t>
            </a:r>
          </a:p>
          <a:p>
            <a:pPr lvl="0"/>
            <a:r>
              <a:rPr lang="en-GB" dirty="0" smtClean="0"/>
              <a:t>Supreme Council of Kenya Muslims or SUPKEM [</a:t>
            </a:r>
            <a:r>
              <a:rPr lang="en-GB" dirty="0" err="1" smtClean="0"/>
              <a:t>Shaykh</a:t>
            </a:r>
            <a:r>
              <a:rPr lang="en-GB" dirty="0" smtClean="0"/>
              <a:t> Abdul </a:t>
            </a:r>
            <a:r>
              <a:rPr lang="en-GB" dirty="0" err="1" smtClean="0"/>
              <a:t>Gafur</a:t>
            </a:r>
            <a:r>
              <a:rPr lang="en-GB" dirty="0" smtClean="0"/>
              <a:t> al-BUSAIDY]</a:t>
            </a:r>
          </a:p>
          <a:p>
            <a:pPr lvl="0"/>
            <a:r>
              <a:rPr lang="en-GB" dirty="0" smtClean="0"/>
              <a:t>Other: Labour unions, Kenya Association of Manufacturers, Kenya Private Sector Alliance</a:t>
            </a:r>
          </a:p>
          <a:p>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6" name="TextBox 5"/>
          <p:cNvSpPr txBox="1"/>
          <p:nvPr/>
        </p:nvSpPr>
        <p:spPr>
          <a:xfrm>
            <a:off x="6172200" y="6324600"/>
            <a:ext cx="2057400" cy="523220"/>
          </a:xfrm>
          <a:prstGeom prst="rect">
            <a:avLst/>
          </a:prstGeom>
          <a:noFill/>
        </p:spPr>
        <p:txBody>
          <a:bodyPr wrap="square" rtlCol="0">
            <a:spAutoFit/>
          </a:bodyPr>
          <a:lstStyle/>
          <a:p>
            <a:r>
              <a:rPr lang="en-GB" sz="1000" i="1" dirty="0" smtClean="0"/>
              <a:t>Source: CIA World fact book</a:t>
            </a: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Macro-environment – Technological Infrastructure</a:t>
            </a:r>
            <a:endParaRPr lang="en-GB" sz="3200" dirty="0"/>
          </a:p>
        </p:txBody>
      </p:sp>
      <p:graphicFrame>
        <p:nvGraphicFramePr>
          <p:cNvPr id="5" name="Table 4"/>
          <p:cNvGraphicFramePr>
            <a:graphicFrameLocks noGrp="1"/>
          </p:cNvGraphicFramePr>
          <p:nvPr/>
        </p:nvGraphicFramePr>
        <p:xfrm>
          <a:off x="609600" y="1649730"/>
          <a:ext cx="7772399" cy="4229234"/>
        </p:xfrm>
        <a:graphic>
          <a:graphicData uri="http://schemas.openxmlformats.org/drawingml/2006/table">
            <a:tbl>
              <a:tblPr>
                <a:tableStyleId>{35758FB7-9AC5-4552-8A53-C91805E547FA}</a:tableStyleId>
              </a:tblPr>
              <a:tblGrid>
                <a:gridCol w="2590239"/>
                <a:gridCol w="2591080"/>
                <a:gridCol w="2591080"/>
              </a:tblGrid>
              <a:tr h="172965">
                <a:tc>
                  <a:txBody>
                    <a:bodyPr/>
                    <a:lstStyle/>
                    <a:p>
                      <a:pPr>
                        <a:lnSpc>
                          <a:spcPct val="115000"/>
                        </a:lnSpc>
                        <a:spcAft>
                          <a:spcPts val="0"/>
                        </a:spcAft>
                      </a:pPr>
                      <a:r>
                        <a:rPr lang="en-GB" sz="1400" b="1" dirty="0"/>
                        <a:t>Sector</a:t>
                      </a:r>
                      <a:endParaRPr lang="en-GB" sz="1400" b="1" dirty="0">
                        <a:latin typeface="Calibri"/>
                        <a:ea typeface="Calibri"/>
                        <a:cs typeface="Times New Roman"/>
                      </a:endParaRPr>
                    </a:p>
                  </a:txBody>
                  <a:tcPr marL="60237" marR="60237" marT="0" marB="0"/>
                </a:tc>
                <a:tc>
                  <a:txBody>
                    <a:bodyPr/>
                    <a:lstStyle/>
                    <a:p>
                      <a:pPr>
                        <a:lnSpc>
                          <a:spcPct val="115000"/>
                        </a:lnSpc>
                        <a:spcAft>
                          <a:spcPts val="0"/>
                        </a:spcAft>
                      </a:pPr>
                      <a:r>
                        <a:rPr lang="en-GB" sz="1400" b="1" dirty="0"/>
                        <a:t>Successes </a:t>
                      </a:r>
                      <a:endParaRPr lang="en-GB" sz="1400" b="1" dirty="0">
                        <a:latin typeface="Calibri"/>
                        <a:ea typeface="Calibri"/>
                        <a:cs typeface="Times New Roman"/>
                      </a:endParaRPr>
                    </a:p>
                  </a:txBody>
                  <a:tcPr marL="60237" marR="60237" marT="0" marB="0"/>
                </a:tc>
                <a:tc>
                  <a:txBody>
                    <a:bodyPr/>
                    <a:lstStyle/>
                    <a:p>
                      <a:pPr>
                        <a:lnSpc>
                          <a:spcPct val="115000"/>
                        </a:lnSpc>
                        <a:spcAft>
                          <a:spcPts val="0"/>
                        </a:spcAft>
                      </a:pPr>
                      <a:r>
                        <a:rPr lang="en-GB" sz="1400" b="1" dirty="0"/>
                        <a:t>Challenges</a:t>
                      </a:r>
                      <a:endParaRPr lang="en-GB" sz="1400" b="1" dirty="0">
                        <a:latin typeface="Calibri"/>
                        <a:ea typeface="Calibri"/>
                        <a:cs typeface="Times New Roman"/>
                      </a:endParaRPr>
                    </a:p>
                  </a:txBody>
                  <a:tcPr marL="60237" marR="60237" marT="0" marB="0"/>
                </a:tc>
              </a:tr>
              <a:tr h="1297435">
                <a:tc>
                  <a:txBody>
                    <a:bodyPr/>
                    <a:lstStyle/>
                    <a:p>
                      <a:pPr>
                        <a:lnSpc>
                          <a:spcPct val="115000"/>
                        </a:lnSpc>
                        <a:spcAft>
                          <a:spcPts val="0"/>
                        </a:spcAft>
                      </a:pPr>
                      <a:r>
                        <a:rPr lang="en-GB" sz="1000" dirty="0"/>
                        <a:t>Information and Communication Technology</a:t>
                      </a:r>
                      <a:endParaRPr lang="en-GB" sz="1000" dirty="0">
                        <a:latin typeface="Calibri"/>
                        <a:ea typeface="Calibri"/>
                        <a:cs typeface="Times New Roman"/>
                      </a:endParaRPr>
                    </a:p>
                  </a:txBody>
                  <a:tcPr marL="60237" marR="60237" marT="0" marB="0"/>
                </a:tc>
                <a:tc>
                  <a:txBody>
                    <a:bodyPr/>
                    <a:lstStyle/>
                    <a:p>
                      <a:pPr>
                        <a:lnSpc>
                          <a:spcPct val="115000"/>
                        </a:lnSpc>
                        <a:spcAft>
                          <a:spcPts val="0"/>
                        </a:spcAft>
                      </a:pPr>
                      <a:r>
                        <a:rPr lang="en-GB" sz="1000" dirty="0"/>
                        <a:t>Institutional reforms in the power sector have reduced the burden of subsidies on the public by about 1% GDP </a:t>
                      </a:r>
                      <a:r>
                        <a:rPr lang="en-GB" sz="1000" dirty="0" smtClean="0"/>
                        <a:t>.</a:t>
                      </a:r>
                    </a:p>
                    <a:p>
                      <a:pPr>
                        <a:lnSpc>
                          <a:spcPct val="115000"/>
                        </a:lnSpc>
                        <a:spcAft>
                          <a:spcPts val="0"/>
                        </a:spcAft>
                      </a:pPr>
                      <a:endParaRPr lang="en-GB" sz="1000" dirty="0"/>
                    </a:p>
                    <a:p>
                      <a:pPr>
                        <a:lnSpc>
                          <a:spcPct val="115000"/>
                        </a:lnSpc>
                        <a:spcAft>
                          <a:spcPts val="0"/>
                        </a:spcAft>
                      </a:pPr>
                      <a:r>
                        <a:rPr lang="en-GB" sz="1000" dirty="0"/>
                        <a:t>Modernized ICT sector now offers 90 percent of the population access to a GSM cell phone signal</a:t>
                      </a:r>
                      <a:endParaRPr lang="en-GB" sz="1000" dirty="0">
                        <a:latin typeface="Calibri"/>
                        <a:ea typeface="Calibri"/>
                        <a:cs typeface="Times New Roman"/>
                      </a:endParaRPr>
                    </a:p>
                  </a:txBody>
                  <a:tcPr marL="60237" marR="60237" marT="0" marB="0"/>
                </a:tc>
                <a:tc>
                  <a:txBody>
                    <a:bodyPr/>
                    <a:lstStyle/>
                    <a:p>
                      <a:pPr>
                        <a:lnSpc>
                          <a:spcPct val="115000"/>
                        </a:lnSpc>
                        <a:spcAft>
                          <a:spcPts val="0"/>
                        </a:spcAft>
                      </a:pPr>
                      <a:r>
                        <a:rPr lang="en-GB" sz="1000" dirty="0"/>
                        <a:t>Strengthen competition to bring down </a:t>
                      </a:r>
                      <a:r>
                        <a:rPr lang="en-GB" sz="1000" dirty="0" smtClean="0"/>
                        <a:t>prices.</a:t>
                      </a:r>
                    </a:p>
                    <a:p>
                      <a:pPr>
                        <a:lnSpc>
                          <a:spcPct val="115000"/>
                        </a:lnSpc>
                        <a:spcAft>
                          <a:spcPts val="0"/>
                        </a:spcAft>
                      </a:pPr>
                      <a:endParaRPr lang="en-GB" sz="1000" dirty="0"/>
                    </a:p>
                    <a:p>
                      <a:pPr>
                        <a:lnSpc>
                          <a:spcPct val="115000"/>
                        </a:lnSpc>
                        <a:spcAft>
                          <a:spcPts val="0"/>
                        </a:spcAft>
                      </a:pPr>
                      <a:r>
                        <a:rPr lang="en-GB" sz="1000" dirty="0"/>
                        <a:t>Ensure competitive international </a:t>
                      </a:r>
                      <a:r>
                        <a:rPr lang="en-GB" sz="1000" dirty="0" smtClean="0"/>
                        <a:t>gateway.</a:t>
                      </a:r>
                      <a:endParaRPr lang="en-GB" sz="1000" dirty="0">
                        <a:latin typeface="Calibri"/>
                        <a:ea typeface="Calibri"/>
                        <a:cs typeface="Times New Roman"/>
                      </a:endParaRPr>
                    </a:p>
                  </a:txBody>
                  <a:tcPr marL="60237" marR="60237" marT="0" marB="0"/>
                </a:tc>
              </a:tr>
              <a:tr h="486538">
                <a:tc>
                  <a:txBody>
                    <a:bodyPr/>
                    <a:lstStyle/>
                    <a:p>
                      <a:pPr>
                        <a:lnSpc>
                          <a:spcPct val="115000"/>
                        </a:lnSpc>
                        <a:spcAft>
                          <a:spcPts val="0"/>
                        </a:spcAft>
                      </a:pPr>
                      <a:r>
                        <a:rPr lang="en-GB" sz="1000"/>
                        <a:t>Air Transport</a:t>
                      </a:r>
                      <a:endParaRPr lang="en-GB" sz="1000">
                        <a:latin typeface="Calibri"/>
                        <a:ea typeface="Calibri"/>
                        <a:cs typeface="Times New Roman"/>
                      </a:endParaRPr>
                    </a:p>
                  </a:txBody>
                  <a:tcPr marL="60237" marR="60237" marT="0" marB="0"/>
                </a:tc>
                <a:tc>
                  <a:txBody>
                    <a:bodyPr/>
                    <a:lstStyle/>
                    <a:p>
                      <a:pPr>
                        <a:lnSpc>
                          <a:spcPct val="115000"/>
                        </a:lnSpc>
                        <a:spcAft>
                          <a:spcPts val="0"/>
                        </a:spcAft>
                      </a:pPr>
                      <a:r>
                        <a:rPr lang="en-GB" sz="1000" dirty="0"/>
                        <a:t>Leading regional </a:t>
                      </a:r>
                      <a:r>
                        <a:rPr lang="en-GB" sz="1000" dirty="0" smtClean="0"/>
                        <a:t>airline</a:t>
                      </a:r>
                    </a:p>
                    <a:p>
                      <a:pPr>
                        <a:lnSpc>
                          <a:spcPct val="115000"/>
                        </a:lnSpc>
                        <a:spcAft>
                          <a:spcPts val="0"/>
                        </a:spcAft>
                      </a:pPr>
                      <a:endParaRPr lang="en-GB" sz="1000" dirty="0"/>
                    </a:p>
                    <a:p>
                      <a:pPr>
                        <a:lnSpc>
                          <a:spcPct val="115000"/>
                        </a:lnSpc>
                        <a:spcAft>
                          <a:spcPts val="0"/>
                        </a:spcAft>
                      </a:pPr>
                      <a:r>
                        <a:rPr lang="en-GB" sz="1000" dirty="0"/>
                        <a:t>Major air hub for Africa</a:t>
                      </a:r>
                      <a:endParaRPr lang="en-GB" sz="1000" dirty="0">
                        <a:latin typeface="Calibri"/>
                        <a:ea typeface="Calibri"/>
                        <a:cs typeface="Times New Roman"/>
                      </a:endParaRPr>
                    </a:p>
                  </a:txBody>
                  <a:tcPr marL="60237" marR="60237" marT="0" marB="0"/>
                </a:tc>
                <a:tc>
                  <a:txBody>
                    <a:bodyPr/>
                    <a:lstStyle/>
                    <a:p>
                      <a:pPr>
                        <a:lnSpc>
                          <a:spcPct val="115000"/>
                        </a:lnSpc>
                        <a:spcAft>
                          <a:spcPts val="0"/>
                        </a:spcAft>
                      </a:pPr>
                      <a:r>
                        <a:rPr lang="en-GB" sz="1000" dirty="0"/>
                        <a:t>Relieve capacity constraints at </a:t>
                      </a:r>
                      <a:r>
                        <a:rPr lang="en-GB" sz="1000" dirty="0" err="1"/>
                        <a:t>Jomo</a:t>
                      </a:r>
                      <a:r>
                        <a:rPr lang="en-GB" sz="1000" dirty="0"/>
                        <a:t> Kenyatta International </a:t>
                      </a:r>
                      <a:r>
                        <a:rPr lang="en-GB" sz="1000" dirty="0" smtClean="0"/>
                        <a:t>Airport.</a:t>
                      </a:r>
                      <a:endParaRPr lang="en-GB" sz="1000" dirty="0">
                        <a:latin typeface="Calibri"/>
                        <a:ea typeface="Calibri"/>
                        <a:cs typeface="Times New Roman"/>
                      </a:endParaRPr>
                    </a:p>
                  </a:txBody>
                  <a:tcPr marL="60237" marR="60237" marT="0" marB="0"/>
                </a:tc>
              </a:tr>
              <a:tr h="648718">
                <a:tc>
                  <a:txBody>
                    <a:bodyPr/>
                    <a:lstStyle/>
                    <a:p>
                      <a:pPr>
                        <a:lnSpc>
                          <a:spcPct val="115000"/>
                        </a:lnSpc>
                        <a:spcAft>
                          <a:spcPts val="0"/>
                        </a:spcAft>
                      </a:pPr>
                      <a:r>
                        <a:rPr lang="en-GB" sz="1000"/>
                        <a:t>Ports</a:t>
                      </a:r>
                      <a:endParaRPr lang="en-GB" sz="1000">
                        <a:latin typeface="Calibri"/>
                        <a:ea typeface="Calibri"/>
                        <a:cs typeface="Times New Roman"/>
                      </a:endParaRPr>
                    </a:p>
                  </a:txBody>
                  <a:tcPr marL="60237" marR="60237" marT="0" marB="0"/>
                </a:tc>
                <a:tc>
                  <a:txBody>
                    <a:bodyPr/>
                    <a:lstStyle/>
                    <a:p>
                      <a:pPr>
                        <a:lnSpc>
                          <a:spcPct val="115000"/>
                        </a:lnSpc>
                        <a:spcAft>
                          <a:spcPts val="0"/>
                        </a:spcAft>
                      </a:pPr>
                      <a:r>
                        <a:rPr lang="en-GB" sz="1000" dirty="0"/>
                        <a:t>Major regional shipping </a:t>
                      </a:r>
                      <a:r>
                        <a:rPr lang="en-GB" sz="1000" dirty="0" smtClean="0"/>
                        <a:t>hub.</a:t>
                      </a:r>
                      <a:endParaRPr lang="en-GB" sz="1000" dirty="0">
                        <a:latin typeface="Calibri"/>
                        <a:ea typeface="Calibri"/>
                        <a:cs typeface="Times New Roman"/>
                      </a:endParaRPr>
                    </a:p>
                  </a:txBody>
                  <a:tcPr marL="60237" marR="60237" marT="0" marB="0"/>
                </a:tc>
                <a:tc>
                  <a:txBody>
                    <a:bodyPr/>
                    <a:lstStyle/>
                    <a:p>
                      <a:pPr>
                        <a:lnSpc>
                          <a:spcPct val="115000"/>
                        </a:lnSpc>
                        <a:spcAft>
                          <a:spcPts val="0"/>
                        </a:spcAft>
                      </a:pPr>
                      <a:r>
                        <a:rPr lang="en-GB" sz="1000" dirty="0"/>
                        <a:t>Substantial investment to </a:t>
                      </a:r>
                      <a:r>
                        <a:rPr lang="en-GB" sz="1000" dirty="0" smtClean="0"/>
                        <a:t>reduce capacity issues</a:t>
                      </a:r>
                    </a:p>
                    <a:p>
                      <a:pPr>
                        <a:lnSpc>
                          <a:spcPct val="115000"/>
                        </a:lnSpc>
                        <a:spcAft>
                          <a:spcPts val="0"/>
                        </a:spcAft>
                      </a:pPr>
                      <a:endParaRPr lang="en-GB" sz="1000" dirty="0"/>
                    </a:p>
                    <a:p>
                      <a:pPr>
                        <a:lnSpc>
                          <a:spcPct val="115000"/>
                        </a:lnSpc>
                        <a:spcAft>
                          <a:spcPts val="0"/>
                        </a:spcAft>
                      </a:pPr>
                      <a:r>
                        <a:rPr lang="en-GB" sz="1000" dirty="0"/>
                        <a:t>Institutional reforms to increase </a:t>
                      </a:r>
                      <a:r>
                        <a:rPr lang="en-GB" sz="1000" dirty="0" smtClean="0"/>
                        <a:t>efficiency.</a:t>
                      </a:r>
                      <a:endParaRPr lang="en-GB" sz="1000" dirty="0">
                        <a:latin typeface="Calibri"/>
                        <a:ea typeface="Calibri"/>
                        <a:cs typeface="Times New Roman"/>
                      </a:endParaRPr>
                    </a:p>
                  </a:txBody>
                  <a:tcPr marL="60237" marR="60237" marT="0" marB="0"/>
                </a:tc>
              </a:tr>
              <a:tr h="1135256">
                <a:tc>
                  <a:txBody>
                    <a:bodyPr/>
                    <a:lstStyle/>
                    <a:p>
                      <a:pPr>
                        <a:lnSpc>
                          <a:spcPct val="115000"/>
                        </a:lnSpc>
                        <a:spcAft>
                          <a:spcPts val="0"/>
                        </a:spcAft>
                      </a:pPr>
                      <a:r>
                        <a:rPr lang="en-GB" sz="1000"/>
                        <a:t>Energy</a:t>
                      </a:r>
                      <a:endParaRPr lang="en-GB" sz="1000">
                        <a:latin typeface="Calibri"/>
                        <a:ea typeface="Calibri"/>
                        <a:cs typeface="Times New Roman"/>
                      </a:endParaRPr>
                    </a:p>
                  </a:txBody>
                  <a:tcPr marL="60237" marR="60237" marT="0" marB="0"/>
                </a:tc>
                <a:tc>
                  <a:txBody>
                    <a:bodyPr/>
                    <a:lstStyle/>
                    <a:p>
                      <a:pPr>
                        <a:lnSpc>
                          <a:spcPct val="115000"/>
                        </a:lnSpc>
                        <a:spcAft>
                          <a:spcPts val="0"/>
                        </a:spcAft>
                      </a:pPr>
                      <a:r>
                        <a:rPr lang="en-GB" sz="1000" dirty="0"/>
                        <a:t>Major institutional </a:t>
                      </a:r>
                      <a:r>
                        <a:rPr lang="en-GB" sz="1000" dirty="0" smtClean="0"/>
                        <a:t>reforms</a:t>
                      </a:r>
                    </a:p>
                    <a:p>
                      <a:pPr>
                        <a:lnSpc>
                          <a:spcPct val="115000"/>
                        </a:lnSpc>
                        <a:spcAft>
                          <a:spcPts val="0"/>
                        </a:spcAft>
                      </a:pPr>
                      <a:endParaRPr lang="en-GB" sz="1000" dirty="0"/>
                    </a:p>
                    <a:p>
                      <a:pPr>
                        <a:lnSpc>
                          <a:spcPct val="115000"/>
                        </a:lnSpc>
                        <a:spcAft>
                          <a:spcPts val="0"/>
                        </a:spcAft>
                      </a:pPr>
                      <a:r>
                        <a:rPr lang="en-GB" sz="1000" dirty="0"/>
                        <a:t>Cost-recovery </a:t>
                      </a:r>
                      <a:r>
                        <a:rPr lang="en-GB" sz="1000" dirty="0" smtClean="0"/>
                        <a:t>pricing</a:t>
                      </a:r>
                    </a:p>
                    <a:p>
                      <a:pPr>
                        <a:lnSpc>
                          <a:spcPct val="115000"/>
                        </a:lnSpc>
                        <a:spcAft>
                          <a:spcPts val="0"/>
                        </a:spcAft>
                      </a:pPr>
                      <a:endParaRPr lang="en-GB" sz="1000" dirty="0"/>
                    </a:p>
                    <a:p>
                      <a:pPr>
                        <a:lnSpc>
                          <a:spcPct val="115000"/>
                        </a:lnSpc>
                        <a:spcAft>
                          <a:spcPts val="0"/>
                        </a:spcAft>
                      </a:pPr>
                      <a:r>
                        <a:rPr lang="en-GB" sz="1000" dirty="0"/>
                        <a:t>Large efficiency gains by KPLC (Kenya Power)</a:t>
                      </a:r>
                      <a:endParaRPr lang="en-GB" sz="1000" dirty="0">
                        <a:latin typeface="Calibri"/>
                        <a:ea typeface="Calibri"/>
                        <a:cs typeface="Times New Roman"/>
                      </a:endParaRPr>
                    </a:p>
                  </a:txBody>
                  <a:tcPr marL="60237" marR="60237" marT="0" marB="0"/>
                </a:tc>
                <a:tc>
                  <a:txBody>
                    <a:bodyPr/>
                    <a:lstStyle/>
                    <a:p>
                      <a:pPr>
                        <a:lnSpc>
                          <a:spcPct val="115000"/>
                        </a:lnSpc>
                        <a:spcAft>
                          <a:spcPts val="0"/>
                        </a:spcAft>
                      </a:pPr>
                      <a:r>
                        <a:rPr lang="en-GB" sz="1000" dirty="0"/>
                        <a:t>Improve reliability through new investment. </a:t>
                      </a:r>
                    </a:p>
                    <a:p>
                      <a:pPr>
                        <a:lnSpc>
                          <a:spcPct val="115000"/>
                        </a:lnSpc>
                        <a:spcAft>
                          <a:spcPts val="0"/>
                        </a:spcAft>
                      </a:pPr>
                      <a:endParaRPr lang="en-GB" sz="1000" dirty="0" smtClean="0"/>
                    </a:p>
                    <a:p>
                      <a:pPr>
                        <a:lnSpc>
                          <a:spcPct val="115000"/>
                        </a:lnSpc>
                        <a:spcAft>
                          <a:spcPts val="0"/>
                        </a:spcAft>
                      </a:pPr>
                      <a:r>
                        <a:rPr lang="en-GB" sz="1000" dirty="0" smtClean="0"/>
                        <a:t>1,000 </a:t>
                      </a:r>
                      <a:r>
                        <a:rPr lang="en-GB" sz="1000" dirty="0"/>
                        <a:t>megawatts generating plant will be needed over the next decade</a:t>
                      </a:r>
                      <a:r>
                        <a:rPr lang="en-GB" sz="1000" dirty="0" smtClean="0"/>
                        <a:t>.</a:t>
                      </a:r>
                    </a:p>
                    <a:p>
                      <a:pPr>
                        <a:lnSpc>
                          <a:spcPct val="115000"/>
                        </a:lnSpc>
                        <a:spcAft>
                          <a:spcPts val="0"/>
                        </a:spcAft>
                      </a:pPr>
                      <a:endParaRPr lang="en-GB" sz="1000" dirty="0"/>
                    </a:p>
                    <a:p>
                      <a:pPr>
                        <a:lnSpc>
                          <a:spcPct val="115000"/>
                        </a:lnSpc>
                        <a:spcAft>
                          <a:spcPts val="0"/>
                        </a:spcAft>
                      </a:pPr>
                      <a:r>
                        <a:rPr lang="en-GB" sz="1000" dirty="0"/>
                        <a:t>Bring down costs of power supply.</a:t>
                      </a:r>
                      <a:endParaRPr lang="en-GB" sz="1000" dirty="0">
                        <a:latin typeface="Calibri"/>
                        <a:ea typeface="Calibri"/>
                        <a:cs typeface="Times New Roman"/>
                      </a:endParaRPr>
                    </a:p>
                  </a:txBody>
                  <a:tcPr marL="60237" marR="60237" marT="0" marB="0"/>
                </a:tc>
              </a:tr>
              <a:tr h="324359">
                <a:tc>
                  <a:txBody>
                    <a:bodyPr/>
                    <a:lstStyle/>
                    <a:p>
                      <a:pPr>
                        <a:lnSpc>
                          <a:spcPct val="115000"/>
                        </a:lnSpc>
                        <a:spcAft>
                          <a:spcPts val="0"/>
                        </a:spcAft>
                      </a:pPr>
                      <a:r>
                        <a:rPr lang="en-GB" sz="1000"/>
                        <a:t>Railways</a:t>
                      </a:r>
                      <a:endParaRPr lang="en-GB" sz="1000">
                        <a:latin typeface="Calibri"/>
                        <a:ea typeface="Calibri"/>
                        <a:cs typeface="Times New Roman"/>
                      </a:endParaRPr>
                    </a:p>
                  </a:txBody>
                  <a:tcPr marL="60237" marR="60237" marT="0" marB="0"/>
                </a:tc>
                <a:tc>
                  <a:txBody>
                    <a:bodyPr/>
                    <a:lstStyle/>
                    <a:p>
                      <a:pPr>
                        <a:lnSpc>
                          <a:spcPct val="115000"/>
                        </a:lnSpc>
                        <a:spcAft>
                          <a:spcPts val="0"/>
                        </a:spcAft>
                      </a:pPr>
                      <a:r>
                        <a:rPr lang="en-GB" sz="1000"/>
                        <a:t>Strategic regional rail corridor</a:t>
                      </a:r>
                      <a:endParaRPr lang="en-GB" sz="1000">
                        <a:latin typeface="Calibri"/>
                        <a:ea typeface="Calibri"/>
                        <a:cs typeface="Times New Roman"/>
                      </a:endParaRPr>
                    </a:p>
                  </a:txBody>
                  <a:tcPr marL="60237" marR="60237" marT="0" marB="0"/>
                </a:tc>
                <a:tc>
                  <a:txBody>
                    <a:bodyPr/>
                    <a:lstStyle/>
                    <a:p>
                      <a:pPr>
                        <a:lnSpc>
                          <a:spcPct val="115000"/>
                        </a:lnSpc>
                        <a:spcAft>
                          <a:spcPts val="0"/>
                        </a:spcAft>
                      </a:pPr>
                      <a:r>
                        <a:rPr lang="en-GB" sz="1000" dirty="0"/>
                        <a:t>Revisit design of rail concession</a:t>
                      </a:r>
                      <a:endParaRPr lang="en-GB" sz="1000" dirty="0">
                        <a:latin typeface="Calibri"/>
                        <a:ea typeface="Calibri"/>
                        <a:cs typeface="Times New Roman"/>
                      </a:endParaRPr>
                    </a:p>
                  </a:txBody>
                  <a:tcPr marL="60237" marR="60237" marT="0" marB="0"/>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Macro-environment – Technological Infrastructure</a:t>
            </a:r>
            <a:endParaRPr lang="en-GB" sz="3200" dirty="0"/>
          </a:p>
        </p:txBody>
      </p:sp>
      <p:graphicFrame>
        <p:nvGraphicFramePr>
          <p:cNvPr id="4" name="Table 3"/>
          <p:cNvGraphicFramePr>
            <a:graphicFrameLocks noGrp="1"/>
          </p:cNvGraphicFramePr>
          <p:nvPr/>
        </p:nvGraphicFramePr>
        <p:xfrm>
          <a:off x="914400" y="1881850"/>
          <a:ext cx="7162799" cy="3967828"/>
        </p:xfrm>
        <a:graphic>
          <a:graphicData uri="http://schemas.openxmlformats.org/drawingml/2006/table">
            <a:tbl>
              <a:tblPr>
                <a:tableStyleId>{35758FB7-9AC5-4552-8A53-C91805E547FA}</a:tableStyleId>
              </a:tblPr>
              <a:tblGrid>
                <a:gridCol w="2387083"/>
                <a:gridCol w="2387858"/>
                <a:gridCol w="2387858"/>
              </a:tblGrid>
              <a:tr h="172311">
                <a:tc>
                  <a:txBody>
                    <a:bodyPr/>
                    <a:lstStyle/>
                    <a:p>
                      <a:pPr>
                        <a:lnSpc>
                          <a:spcPct val="115000"/>
                        </a:lnSpc>
                        <a:spcAft>
                          <a:spcPts val="0"/>
                        </a:spcAft>
                      </a:pPr>
                      <a:r>
                        <a:rPr lang="en-GB" sz="1400" b="1" dirty="0"/>
                        <a:t>Sector</a:t>
                      </a:r>
                      <a:endParaRPr lang="en-GB" sz="1400" b="1" dirty="0">
                        <a:latin typeface="Calibri"/>
                        <a:ea typeface="Calibri"/>
                        <a:cs typeface="Times New Roman"/>
                      </a:endParaRPr>
                    </a:p>
                  </a:txBody>
                  <a:tcPr marL="60237" marR="60237" marT="0" marB="0"/>
                </a:tc>
                <a:tc>
                  <a:txBody>
                    <a:bodyPr/>
                    <a:lstStyle/>
                    <a:p>
                      <a:pPr>
                        <a:lnSpc>
                          <a:spcPct val="115000"/>
                        </a:lnSpc>
                        <a:spcAft>
                          <a:spcPts val="0"/>
                        </a:spcAft>
                      </a:pPr>
                      <a:r>
                        <a:rPr lang="en-GB" sz="1400" b="1" dirty="0"/>
                        <a:t>Successes </a:t>
                      </a:r>
                      <a:endParaRPr lang="en-GB" sz="1400" b="1" dirty="0">
                        <a:latin typeface="Calibri"/>
                        <a:ea typeface="Calibri"/>
                        <a:cs typeface="Times New Roman"/>
                      </a:endParaRPr>
                    </a:p>
                  </a:txBody>
                  <a:tcPr marL="60237" marR="60237" marT="0" marB="0"/>
                </a:tc>
                <a:tc>
                  <a:txBody>
                    <a:bodyPr/>
                    <a:lstStyle/>
                    <a:p>
                      <a:pPr>
                        <a:lnSpc>
                          <a:spcPct val="115000"/>
                        </a:lnSpc>
                        <a:spcAft>
                          <a:spcPts val="0"/>
                        </a:spcAft>
                      </a:pPr>
                      <a:r>
                        <a:rPr lang="en-GB" sz="1400" b="1" dirty="0"/>
                        <a:t>Challenges</a:t>
                      </a:r>
                      <a:endParaRPr lang="en-GB" sz="1400" b="1" dirty="0">
                        <a:latin typeface="Calibri"/>
                        <a:ea typeface="Calibri"/>
                        <a:cs typeface="Times New Roman"/>
                      </a:endParaRPr>
                    </a:p>
                  </a:txBody>
                  <a:tcPr marL="60237" marR="60237" marT="0" marB="0"/>
                </a:tc>
              </a:tr>
              <a:tr h="600682">
                <a:tc>
                  <a:txBody>
                    <a:bodyPr/>
                    <a:lstStyle/>
                    <a:p>
                      <a:pPr>
                        <a:lnSpc>
                          <a:spcPct val="115000"/>
                        </a:lnSpc>
                        <a:spcAft>
                          <a:spcPts val="0"/>
                        </a:spcAft>
                      </a:pPr>
                      <a:r>
                        <a:rPr lang="en-GB" sz="1100" dirty="0"/>
                        <a:t>Roads</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100"/>
                        <a:t>Sound road fund in place</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100"/>
                        <a:t>Major rehabilitation backlog</a:t>
                      </a:r>
                    </a:p>
                    <a:p>
                      <a:pPr>
                        <a:lnSpc>
                          <a:spcPct val="115000"/>
                        </a:lnSpc>
                        <a:spcAft>
                          <a:spcPts val="0"/>
                        </a:spcAft>
                      </a:pPr>
                      <a:r>
                        <a:rPr lang="en-GB" sz="1100"/>
                        <a:t>Improve quality of public investment</a:t>
                      </a:r>
                      <a:endParaRPr lang="en-GB" sz="1100">
                        <a:latin typeface="Calibri"/>
                        <a:ea typeface="Calibri"/>
                        <a:cs typeface="Times New Roman"/>
                      </a:endParaRPr>
                    </a:p>
                  </a:txBody>
                  <a:tcPr marL="68580" marR="68580" marT="0" marB="0"/>
                </a:tc>
              </a:tr>
              <a:tr h="600682">
                <a:tc>
                  <a:txBody>
                    <a:bodyPr/>
                    <a:lstStyle/>
                    <a:p>
                      <a:pPr>
                        <a:lnSpc>
                          <a:spcPct val="115000"/>
                        </a:lnSpc>
                        <a:spcAft>
                          <a:spcPts val="0"/>
                        </a:spcAft>
                      </a:pPr>
                      <a:r>
                        <a:rPr lang="en-GB" sz="1100"/>
                        <a:t>Urban infrastructure</a:t>
                      </a:r>
                      <a:endParaRPr lang="en-GB" sz="1100">
                        <a:latin typeface="Calibri"/>
                        <a:ea typeface="Calibri"/>
                        <a:cs typeface="Times New Roman"/>
                      </a:endParaRPr>
                    </a:p>
                  </a:txBody>
                  <a:tcPr marL="68580" marR="68580" marT="0" marB="0"/>
                </a:tc>
                <a:tc>
                  <a:txBody>
                    <a:bodyPr/>
                    <a:lstStyle/>
                    <a:p>
                      <a:pPr>
                        <a:lnSpc>
                          <a:spcPct val="115000"/>
                        </a:lnSpc>
                        <a:spcAft>
                          <a:spcPts val="0"/>
                        </a:spcAft>
                      </a:pP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100" dirty="0"/>
                        <a:t>Low levels of access to </a:t>
                      </a:r>
                      <a:r>
                        <a:rPr lang="en-GB" sz="1100" dirty="0" smtClean="0"/>
                        <a:t>services</a:t>
                      </a:r>
                    </a:p>
                    <a:p>
                      <a:pPr>
                        <a:lnSpc>
                          <a:spcPct val="115000"/>
                        </a:lnSpc>
                        <a:spcAft>
                          <a:spcPts val="0"/>
                        </a:spcAft>
                      </a:pPr>
                      <a:endParaRPr lang="en-GB" sz="1100" dirty="0"/>
                    </a:p>
                    <a:p>
                      <a:pPr>
                        <a:lnSpc>
                          <a:spcPct val="115000"/>
                        </a:lnSpc>
                        <a:spcAft>
                          <a:spcPts val="0"/>
                        </a:spcAft>
                      </a:pPr>
                      <a:r>
                        <a:rPr lang="en-GB" sz="1100" dirty="0"/>
                        <a:t>High rates of tenancy and insecure tenure</a:t>
                      </a:r>
                      <a:endParaRPr lang="en-GB" sz="1100" dirty="0">
                        <a:latin typeface="Calibri"/>
                        <a:ea typeface="Calibri"/>
                        <a:cs typeface="Times New Roman"/>
                      </a:endParaRPr>
                    </a:p>
                  </a:txBody>
                  <a:tcPr marL="68580" marR="68580" marT="0" marB="0"/>
                </a:tc>
              </a:tr>
              <a:tr h="1001137">
                <a:tc>
                  <a:txBody>
                    <a:bodyPr/>
                    <a:lstStyle/>
                    <a:p>
                      <a:pPr>
                        <a:lnSpc>
                          <a:spcPct val="115000"/>
                        </a:lnSpc>
                        <a:spcAft>
                          <a:spcPts val="0"/>
                        </a:spcAft>
                      </a:pPr>
                      <a:r>
                        <a:rPr lang="en-GB" sz="1100"/>
                        <a:t>Water Resources</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100" dirty="0"/>
                        <a:t>Water-resources-management</a:t>
                      </a:r>
                    </a:p>
                    <a:p>
                      <a:pPr>
                        <a:lnSpc>
                          <a:spcPct val="115000"/>
                        </a:lnSpc>
                        <a:spcAft>
                          <a:spcPts val="0"/>
                        </a:spcAft>
                      </a:pPr>
                      <a:r>
                        <a:rPr lang="en-GB" sz="1100" dirty="0"/>
                        <a:t>authority in place</a:t>
                      </a:r>
                      <a:r>
                        <a:rPr lang="en-GB" sz="1100" dirty="0" smtClean="0"/>
                        <a:t>.</a:t>
                      </a:r>
                    </a:p>
                    <a:p>
                      <a:pPr>
                        <a:lnSpc>
                          <a:spcPct val="115000"/>
                        </a:lnSpc>
                        <a:spcAft>
                          <a:spcPts val="0"/>
                        </a:spcAft>
                      </a:pPr>
                      <a:endParaRPr lang="en-GB" sz="1100" dirty="0"/>
                    </a:p>
                    <a:p>
                      <a:pPr>
                        <a:lnSpc>
                          <a:spcPct val="115000"/>
                        </a:lnSpc>
                        <a:spcAft>
                          <a:spcPts val="0"/>
                        </a:spcAft>
                      </a:pPr>
                      <a:r>
                        <a:rPr lang="en-GB" sz="1100" dirty="0"/>
                        <a:t>Improved drinking water source</a:t>
                      </a:r>
                    </a:p>
                    <a:p>
                      <a:pPr>
                        <a:lnSpc>
                          <a:spcPct val="115000"/>
                        </a:lnSpc>
                        <a:spcAft>
                          <a:spcPts val="0"/>
                        </a:spcAft>
                      </a:pPr>
                      <a:r>
                        <a:rPr lang="en-GB" sz="1100" dirty="0"/>
                        <a:t>Urban – 82% of population</a:t>
                      </a:r>
                    </a:p>
                    <a:p>
                      <a:pPr>
                        <a:lnSpc>
                          <a:spcPct val="115000"/>
                        </a:lnSpc>
                        <a:spcAft>
                          <a:spcPts val="0"/>
                        </a:spcAft>
                      </a:pPr>
                      <a:r>
                        <a:rPr lang="en-GB" sz="1100" dirty="0"/>
                        <a:t>Rural – 52% of population</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100" dirty="0"/>
                        <a:t>Increase water storage </a:t>
                      </a:r>
                      <a:r>
                        <a:rPr lang="en-GB" sz="1100" dirty="0" smtClean="0"/>
                        <a:t>capacity</a:t>
                      </a:r>
                    </a:p>
                    <a:p>
                      <a:pPr>
                        <a:lnSpc>
                          <a:spcPct val="115000"/>
                        </a:lnSpc>
                        <a:spcAft>
                          <a:spcPts val="0"/>
                        </a:spcAft>
                      </a:pPr>
                      <a:endParaRPr lang="en-GB" sz="1100" dirty="0"/>
                    </a:p>
                    <a:p>
                      <a:pPr>
                        <a:lnSpc>
                          <a:spcPct val="115000"/>
                        </a:lnSpc>
                        <a:spcAft>
                          <a:spcPts val="0"/>
                        </a:spcAft>
                      </a:pPr>
                      <a:r>
                        <a:rPr lang="en-GB" sz="1100" dirty="0"/>
                        <a:t>Increase irrigated area by 50</a:t>
                      </a:r>
                      <a:r>
                        <a:rPr lang="en-GB" sz="1100" dirty="0" smtClean="0"/>
                        <a:t>%</a:t>
                      </a:r>
                    </a:p>
                    <a:p>
                      <a:pPr>
                        <a:lnSpc>
                          <a:spcPct val="115000"/>
                        </a:lnSpc>
                        <a:spcAft>
                          <a:spcPts val="0"/>
                        </a:spcAft>
                      </a:pPr>
                      <a:endParaRPr lang="en-GB" sz="1100" dirty="0"/>
                    </a:p>
                    <a:p>
                      <a:pPr>
                        <a:lnSpc>
                          <a:spcPct val="115000"/>
                        </a:lnSpc>
                        <a:spcAft>
                          <a:spcPts val="0"/>
                        </a:spcAft>
                      </a:pPr>
                      <a:r>
                        <a:rPr lang="en-GB" sz="1100" dirty="0"/>
                        <a:t>Strengthen water resources management and river-basin institutions</a:t>
                      </a:r>
                      <a:endParaRPr lang="en-GB" sz="1100" dirty="0">
                        <a:latin typeface="Calibri"/>
                        <a:ea typeface="Calibri"/>
                        <a:cs typeface="Times New Roman"/>
                      </a:endParaRPr>
                    </a:p>
                  </a:txBody>
                  <a:tcPr marL="68580" marR="68580" marT="0" marB="0"/>
                </a:tc>
              </a:tr>
              <a:tr h="1001137">
                <a:tc>
                  <a:txBody>
                    <a:bodyPr/>
                    <a:lstStyle/>
                    <a:p>
                      <a:pPr>
                        <a:lnSpc>
                          <a:spcPct val="115000"/>
                        </a:lnSpc>
                        <a:spcAft>
                          <a:spcPts val="0"/>
                        </a:spcAft>
                      </a:pPr>
                      <a:r>
                        <a:rPr lang="en-GB" sz="1100"/>
                        <a:t>Water and Sanitation</a:t>
                      </a:r>
                      <a:endParaRPr lang="en-GB" sz="1100">
                        <a:latin typeface="Calibri"/>
                        <a:ea typeface="Calibri"/>
                        <a:cs typeface="Times New Roman"/>
                      </a:endParaRPr>
                    </a:p>
                  </a:txBody>
                  <a:tcPr marL="68580" marR="68580" marT="0" marB="0"/>
                </a:tc>
                <a:tc>
                  <a:txBody>
                    <a:bodyPr/>
                    <a:lstStyle/>
                    <a:p>
                      <a:pPr>
                        <a:lnSpc>
                          <a:spcPct val="115000"/>
                        </a:lnSpc>
                        <a:spcAft>
                          <a:spcPts val="0"/>
                        </a:spcAft>
                      </a:pPr>
                      <a:r>
                        <a:rPr lang="en-GB" sz="1100" dirty="0"/>
                        <a:t>Major institutional reforms </a:t>
                      </a:r>
                      <a:endParaRPr lang="en-GB" sz="1100" dirty="0" smtClean="0"/>
                    </a:p>
                    <a:p>
                      <a:pPr>
                        <a:lnSpc>
                          <a:spcPct val="115000"/>
                        </a:lnSpc>
                        <a:spcAft>
                          <a:spcPts val="0"/>
                        </a:spcAft>
                      </a:pPr>
                      <a:endParaRPr lang="en-GB" sz="1100" dirty="0"/>
                    </a:p>
                    <a:p>
                      <a:pPr>
                        <a:lnSpc>
                          <a:spcPct val="115000"/>
                        </a:lnSpc>
                        <a:spcAft>
                          <a:spcPts val="0"/>
                        </a:spcAft>
                      </a:pPr>
                      <a:r>
                        <a:rPr lang="en-GB" sz="1100" dirty="0"/>
                        <a:t>Improved Sanitation facility access;</a:t>
                      </a:r>
                    </a:p>
                    <a:p>
                      <a:pPr>
                        <a:lnSpc>
                          <a:spcPct val="115000"/>
                        </a:lnSpc>
                        <a:spcAft>
                          <a:spcPts val="0"/>
                        </a:spcAft>
                      </a:pPr>
                      <a:r>
                        <a:rPr lang="en-GB" sz="1100" dirty="0"/>
                        <a:t>Urban – 32% of population</a:t>
                      </a:r>
                    </a:p>
                    <a:p>
                      <a:pPr>
                        <a:lnSpc>
                          <a:spcPct val="115000"/>
                        </a:lnSpc>
                        <a:spcAft>
                          <a:spcPts val="0"/>
                        </a:spcAft>
                      </a:pPr>
                      <a:r>
                        <a:rPr lang="en-GB" sz="1100" dirty="0"/>
                        <a:t>Rural – 32% of population</a:t>
                      </a:r>
                      <a:endParaRPr lang="en-GB" sz="1100" dirty="0">
                        <a:latin typeface="Calibri"/>
                        <a:ea typeface="Calibri"/>
                        <a:cs typeface="Times New Roman"/>
                      </a:endParaRPr>
                    </a:p>
                  </a:txBody>
                  <a:tcPr marL="68580" marR="68580" marT="0" marB="0"/>
                </a:tc>
                <a:tc>
                  <a:txBody>
                    <a:bodyPr/>
                    <a:lstStyle/>
                    <a:p>
                      <a:pPr>
                        <a:lnSpc>
                          <a:spcPct val="115000"/>
                        </a:lnSpc>
                        <a:spcAft>
                          <a:spcPts val="0"/>
                        </a:spcAft>
                      </a:pPr>
                      <a:r>
                        <a:rPr lang="en-GB" sz="1100" dirty="0"/>
                        <a:t>Address under pricing of </a:t>
                      </a:r>
                      <a:r>
                        <a:rPr lang="en-GB" sz="1100" dirty="0" smtClean="0"/>
                        <a:t>water</a:t>
                      </a:r>
                    </a:p>
                    <a:p>
                      <a:pPr>
                        <a:lnSpc>
                          <a:spcPct val="115000"/>
                        </a:lnSpc>
                        <a:spcAft>
                          <a:spcPts val="0"/>
                        </a:spcAft>
                      </a:pPr>
                      <a:endParaRPr lang="en-GB" sz="1100" dirty="0"/>
                    </a:p>
                    <a:p>
                      <a:pPr>
                        <a:lnSpc>
                          <a:spcPct val="115000"/>
                        </a:lnSpc>
                        <a:spcAft>
                          <a:spcPts val="0"/>
                        </a:spcAft>
                      </a:pPr>
                      <a:r>
                        <a:rPr lang="en-GB" sz="1100" dirty="0"/>
                        <a:t>Cut distribution </a:t>
                      </a:r>
                      <a:r>
                        <a:rPr lang="en-GB" sz="1100" dirty="0" smtClean="0"/>
                        <a:t>losses</a:t>
                      </a:r>
                    </a:p>
                    <a:p>
                      <a:pPr>
                        <a:lnSpc>
                          <a:spcPct val="115000"/>
                        </a:lnSpc>
                        <a:spcAft>
                          <a:spcPts val="0"/>
                        </a:spcAft>
                      </a:pPr>
                      <a:endParaRPr lang="en-GB" sz="1100" dirty="0"/>
                    </a:p>
                    <a:p>
                      <a:pPr>
                        <a:lnSpc>
                          <a:spcPct val="115000"/>
                        </a:lnSpc>
                        <a:spcAft>
                          <a:spcPts val="0"/>
                        </a:spcAft>
                      </a:pPr>
                      <a:r>
                        <a:rPr lang="en-GB" sz="1100" dirty="0"/>
                        <a:t>Rural access</a:t>
                      </a:r>
                      <a:endParaRPr lang="en-GB" sz="1100" dirty="0">
                        <a:latin typeface="Calibri"/>
                        <a:ea typeface="Calibri"/>
                        <a:cs typeface="Times New Roman"/>
                      </a:endParaRPr>
                    </a:p>
                  </a:txBody>
                  <a:tcPr marL="68580" marR="68580" marT="0" marB="0"/>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
        <p:nvSpPr>
          <p:cNvPr id="5" name="TextBox 4"/>
          <p:cNvSpPr txBox="1"/>
          <p:nvPr/>
        </p:nvSpPr>
        <p:spPr>
          <a:xfrm>
            <a:off x="5334000" y="6248400"/>
            <a:ext cx="1981200" cy="553998"/>
          </a:xfrm>
          <a:prstGeom prst="rect">
            <a:avLst/>
          </a:prstGeom>
          <a:noFill/>
        </p:spPr>
        <p:txBody>
          <a:bodyPr wrap="square" rtlCol="0">
            <a:spAutoFit/>
          </a:bodyPr>
          <a:lstStyle/>
          <a:p>
            <a:r>
              <a:rPr lang="en-GB" sz="1000" i="1" dirty="0" smtClean="0"/>
              <a:t>Source: Africa Infrastructure Country Diagnostic Country Report (2010)</a:t>
            </a:r>
            <a:endParaRPr lang="en-GB" sz="10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Overview</a:t>
            </a:r>
            <a:endParaRPr lang="en-GB" sz="3200" dirty="0"/>
          </a:p>
        </p:txBody>
      </p:sp>
      <p:sp>
        <p:nvSpPr>
          <p:cNvPr id="3" name="Content Placeholder 2"/>
          <p:cNvSpPr>
            <a:spLocks noGrp="1"/>
          </p:cNvSpPr>
          <p:nvPr>
            <p:ph idx="1"/>
          </p:nvPr>
        </p:nvSpPr>
        <p:spPr>
          <a:xfrm>
            <a:off x="457200" y="1295400"/>
            <a:ext cx="8229600" cy="4830763"/>
          </a:xfrm>
        </p:spPr>
        <p:txBody>
          <a:bodyPr>
            <a:normAutofit fontScale="47500" lnSpcReduction="20000"/>
          </a:bodyPr>
          <a:lstStyle/>
          <a:p>
            <a:r>
              <a:rPr lang="en-GB" dirty="0" smtClean="0"/>
              <a:t>Project Approach</a:t>
            </a:r>
          </a:p>
          <a:p>
            <a:r>
              <a:rPr lang="en-GB" dirty="0" smtClean="0"/>
              <a:t>Macro Environment</a:t>
            </a:r>
          </a:p>
          <a:p>
            <a:pPr lvl="1"/>
            <a:r>
              <a:rPr lang="en-GB" dirty="0" smtClean="0"/>
              <a:t>Climate and Environment</a:t>
            </a:r>
          </a:p>
          <a:p>
            <a:pPr lvl="1"/>
            <a:r>
              <a:rPr lang="en-GB" dirty="0" smtClean="0"/>
              <a:t>Counties and Provinces</a:t>
            </a:r>
          </a:p>
          <a:p>
            <a:pPr lvl="1"/>
            <a:r>
              <a:rPr lang="en-GB" dirty="0" smtClean="0"/>
              <a:t>Demographics</a:t>
            </a:r>
          </a:p>
          <a:p>
            <a:pPr lvl="1"/>
            <a:r>
              <a:rPr lang="en-GB" dirty="0" smtClean="0"/>
              <a:t>Employment</a:t>
            </a:r>
          </a:p>
          <a:p>
            <a:pPr lvl="1"/>
            <a:r>
              <a:rPr lang="en-GB" dirty="0" smtClean="0"/>
              <a:t>Income</a:t>
            </a:r>
          </a:p>
          <a:p>
            <a:pPr lvl="1"/>
            <a:r>
              <a:rPr lang="en-GB" dirty="0" smtClean="0"/>
              <a:t>Education</a:t>
            </a:r>
          </a:p>
          <a:p>
            <a:pPr lvl="1"/>
            <a:r>
              <a:rPr lang="en-GB" dirty="0" smtClean="0"/>
              <a:t>Economy</a:t>
            </a:r>
          </a:p>
          <a:p>
            <a:pPr lvl="1"/>
            <a:r>
              <a:rPr lang="en-GB" dirty="0" smtClean="0"/>
              <a:t>Political Structure</a:t>
            </a:r>
          </a:p>
          <a:p>
            <a:pPr lvl="1"/>
            <a:r>
              <a:rPr lang="en-GB" dirty="0" smtClean="0"/>
              <a:t>Technological Infrastructure</a:t>
            </a:r>
          </a:p>
          <a:p>
            <a:r>
              <a:rPr lang="en-GB" dirty="0" smtClean="0"/>
              <a:t>Energy Demand</a:t>
            </a:r>
          </a:p>
          <a:p>
            <a:pPr lvl="1"/>
            <a:r>
              <a:rPr lang="en-GB" dirty="0" smtClean="0"/>
              <a:t>Fuel Use</a:t>
            </a:r>
          </a:p>
          <a:p>
            <a:pPr lvl="1"/>
            <a:r>
              <a:rPr lang="en-GB" dirty="0" smtClean="0"/>
              <a:t>Cooking Fuel</a:t>
            </a:r>
          </a:p>
          <a:p>
            <a:r>
              <a:rPr lang="en-GB" dirty="0" smtClean="0"/>
              <a:t>Energy Stacking</a:t>
            </a:r>
          </a:p>
          <a:p>
            <a:r>
              <a:rPr lang="en-GB" dirty="0" smtClean="0"/>
              <a:t>Factors Influencing Energy Demand</a:t>
            </a:r>
          </a:p>
          <a:p>
            <a:pPr lvl="1"/>
            <a:r>
              <a:rPr lang="en-GB" dirty="0" smtClean="0"/>
              <a:t>Biomass</a:t>
            </a:r>
          </a:p>
          <a:p>
            <a:pPr lvl="1"/>
            <a:r>
              <a:rPr lang="en-GB" dirty="0" smtClean="0"/>
              <a:t>Kerosene</a:t>
            </a:r>
          </a:p>
          <a:p>
            <a:pPr lvl="1"/>
            <a:r>
              <a:rPr lang="en-GB" dirty="0" smtClean="0"/>
              <a:t>LPG</a:t>
            </a:r>
          </a:p>
          <a:p>
            <a:pPr lvl="1"/>
            <a:r>
              <a:rPr lang="en-GB" dirty="0" smtClean="0"/>
              <a:t>Electricity</a:t>
            </a:r>
          </a:p>
          <a:p>
            <a:r>
              <a:rPr lang="en-GB" dirty="0" smtClean="0"/>
              <a:t>Cook Stove Industry</a:t>
            </a:r>
          </a:p>
          <a:p>
            <a:pPr lvl="1"/>
            <a:r>
              <a:rPr lang="en-GB" dirty="0" smtClean="0"/>
              <a:t>Cook Stove Industry by Region</a:t>
            </a:r>
          </a:p>
          <a:p>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Energy Demand</a:t>
            </a:r>
            <a:endParaRPr lang="en-GB" sz="3200" dirty="0"/>
          </a:p>
        </p:txBody>
      </p:sp>
      <p:sp>
        <p:nvSpPr>
          <p:cNvPr id="3" name="Content Placeholder 2"/>
          <p:cNvSpPr>
            <a:spLocks noGrp="1"/>
          </p:cNvSpPr>
          <p:nvPr>
            <p:ph idx="1"/>
          </p:nvPr>
        </p:nvSpPr>
        <p:spPr>
          <a:xfrm>
            <a:off x="457200" y="1600200"/>
            <a:ext cx="8229600" cy="4829196"/>
          </a:xfrm>
        </p:spPr>
        <p:txBody>
          <a:bodyPr>
            <a:normAutofit fontScale="25000" lnSpcReduction="20000"/>
          </a:bodyPr>
          <a:lstStyle/>
          <a:p>
            <a:pPr algn="just"/>
            <a:r>
              <a:rPr lang="en-US" sz="5200" b="1" dirty="0" smtClean="0"/>
              <a:t>Firewood</a:t>
            </a:r>
            <a:r>
              <a:rPr lang="en-US" sz="5200" dirty="0" smtClean="0"/>
              <a:t>: Approximately 89% of rural and 7% of urban households regularly use firewood, giving a national average of about 70% of all households. The average annual per capita consumption is approximately 741 kg and 691 kg for rural and urban households, respectively.</a:t>
            </a:r>
          </a:p>
          <a:p>
            <a:pPr algn="just"/>
            <a:r>
              <a:rPr lang="en-US" sz="5200" b="1" dirty="0" smtClean="0"/>
              <a:t>Charcoal</a:t>
            </a:r>
            <a:r>
              <a:rPr lang="en-US" sz="5200" dirty="0" smtClean="0"/>
              <a:t>: Use of charcoal is about 47% at the national level with use of over 82% and 34% of urban and rural households, respectively.  Per capita consumption is 156 kg in urban areas and 152 kg in rural areas.</a:t>
            </a:r>
          </a:p>
          <a:p>
            <a:pPr algn="just"/>
            <a:r>
              <a:rPr lang="en-US" sz="5200" b="1" dirty="0" smtClean="0"/>
              <a:t>Farm Residues</a:t>
            </a:r>
            <a:r>
              <a:rPr lang="en-US" sz="5200" dirty="0" smtClean="0"/>
              <a:t>: Farm residue is used as a source of cooking and lighting fuel in areas where energy demand exceeds supply and in certain seasons when wood supply is limited. The quantities of residues will depend on yields of a particular crop and are usually proportional to the area planted. Overall, about 21% of households use farm residues, but their use is mainly in rural areas with 29% households as compared to 0.5% in urban households.</a:t>
            </a:r>
          </a:p>
          <a:p>
            <a:pPr algn="just"/>
            <a:r>
              <a:rPr lang="en-US" sz="5200" b="1" dirty="0" smtClean="0"/>
              <a:t>Wood Waste</a:t>
            </a:r>
            <a:r>
              <a:rPr lang="en-US" sz="5200" dirty="0" smtClean="0"/>
              <a:t>: There are two major sources of wood waste. Logging sites where branches and tops remain after felling, supply about 35% of fuel wood. The other source is sawmilling sites where sawdust, bark and small off-cuts are available for fuel wood. Only 2.5% of households use wood waste. Use is mainly in urban areas by 3.7% of households as compared to 2.1% in the rural areas.</a:t>
            </a:r>
          </a:p>
          <a:p>
            <a:pPr algn="just"/>
            <a:r>
              <a:rPr lang="en-US" sz="5200" b="1" dirty="0" smtClean="0"/>
              <a:t>Kerosene</a:t>
            </a:r>
            <a:r>
              <a:rPr lang="en-US" sz="5200" dirty="0" smtClean="0"/>
              <a:t>: Kerosene is often regarded as a “poor man’s” fuel and is used by approximately 92% of all households (rural; 94% and urban; 89%).  Kerosene is exempted from some taxes in comparison with other fuel products.</a:t>
            </a:r>
            <a:endParaRPr lang="en-GB" sz="5200" dirty="0" smtClean="0"/>
          </a:p>
          <a:p>
            <a:pPr algn="just"/>
            <a:r>
              <a:rPr lang="en-US" sz="5200" b="1" dirty="0" smtClean="0"/>
              <a:t>LPG</a:t>
            </a:r>
            <a:r>
              <a:rPr lang="en-US" sz="5200" dirty="0" smtClean="0"/>
              <a:t>: Only 7.8% of the population (23% urban and 1.8% rural)</a:t>
            </a:r>
            <a:r>
              <a:rPr lang="en-US" sz="5200" baseline="30000" dirty="0" smtClean="0"/>
              <a:t> </a:t>
            </a:r>
            <a:r>
              <a:rPr lang="en-US" sz="5200" dirty="0" smtClean="0"/>
              <a:t>use LPG. Average per capita consumption is only 3.6 kg and 9.7 kg for rural and urban areas respectively. LPG is used (cooking 3.5%) along with firewood in rural areas while in urban areas; it is used as a supplement for electricity.</a:t>
            </a:r>
          </a:p>
          <a:p>
            <a:pPr algn="just"/>
            <a:r>
              <a:rPr lang="en-US" sz="5200" b="1" dirty="0" smtClean="0"/>
              <a:t>Electricity</a:t>
            </a:r>
            <a:r>
              <a:rPr lang="en-US" sz="5200" dirty="0" smtClean="0"/>
              <a:t>: Electricity in Kenya is expensive for the majority of the households, and only 46% of urban and 3.8% of rural households have access to electricity. Nationally, this translates to only 15% households with access to electricity. </a:t>
            </a:r>
          </a:p>
          <a:p>
            <a:pPr algn="just"/>
            <a:r>
              <a:rPr lang="en-US" sz="5200" b="1" dirty="0" smtClean="0"/>
              <a:t>Biogas</a:t>
            </a:r>
            <a:r>
              <a:rPr lang="en-US" sz="5200" dirty="0" smtClean="0"/>
              <a:t>:  There are over 6748 biogas plants in Kenya, however only about a quarter of these plants are believed to be operating by design. The Kenya National Domestic Biogas Program (KENDBIP) is currently funded through the Ministry of Energy and the Dutch Ministry of Foreign Affairs, has a goal of constructing 12,000 high quality, functioning plants by 2014</a:t>
            </a:r>
            <a:r>
              <a:rPr lang="en-US" sz="4800" dirty="0" smtClean="0"/>
              <a:t>.</a:t>
            </a:r>
            <a:endParaRPr lang="en-GB" sz="4800" dirty="0" smtClean="0"/>
          </a:p>
          <a:p>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6" name="TextBox 5"/>
          <p:cNvSpPr txBox="1"/>
          <p:nvPr/>
        </p:nvSpPr>
        <p:spPr>
          <a:xfrm>
            <a:off x="5334000" y="6324600"/>
            <a:ext cx="2819400" cy="677108"/>
          </a:xfrm>
          <a:prstGeom prst="rect">
            <a:avLst/>
          </a:prstGeom>
          <a:noFill/>
        </p:spPr>
        <p:txBody>
          <a:bodyPr wrap="square" rtlCol="0">
            <a:spAutoFit/>
          </a:bodyPr>
          <a:lstStyle/>
          <a:p>
            <a:r>
              <a:rPr lang="en-US" sz="1000" dirty="0" smtClean="0"/>
              <a:t>Sources: SCODE, Kenya National Energy Policy (2012), </a:t>
            </a:r>
            <a:endParaRPr lang="en-GB" sz="1000" dirty="0" smtClean="0"/>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rmAutofit/>
          </a:bodyPr>
          <a:lstStyle/>
          <a:p>
            <a:pPr algn="l"/>
            <a:r>
              <a:rPr lang="en-GB" sz="2800" dirty="0" smtClean="0"/>
              <a:t>Percentage Use of Cooking Fuel- Urban/Rural Areas</a:t>
            </a:r>
            <a:endParaRPr lang="en-GB" sz="28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
        <p:nvSpPr>
          <p:cNvPr id="5" name="TextBox 4"/>
          <p:cNvSpPr txBox="1"/>
          <p:nvPr/>
        </p:nvSpPr>
        <p:spPr>
          <a:xfrm>
            <a:off x="5715000" y="6400800"/>
            <a:ext cx="2133600" cy="246221"/>
          </a:xfrm>
          <a:prstGeom prst="rect">
            <a:avLst/>
          </a:prstGeom>
          <a:noFill/>
        </p:spPr>
        <p:txBody>
          <a:bodyPr wrap="square" rtlCol="0">
            <a:spAutoFit/>
          </a:bodyPr>
          <a:lstStyle/>
          <a:p>
            <a:r>
              <a:rPr lang="en-GB" sz="1000" i="1" dirty="0" smtClean="0"/>
              <a:t>Source: Ministry of Health (2007)</a:t>
            </a:r>
            <a:endParaRPr lang="en-GB" sz="1000" i="1" dirty="0"/>
          </a:p>
        </p:txBody>
      </p:sp>
      <p:graphicFrame>
        <p:nvGraphicFramePr>
          <p:cNvPr id="9" name="Chart 8"/>
          <p:cNvGraphicFramePr/>
          <p:nvPr/>
        </p:nvGraphicFramePr>
        <p:xfrm>
          <a:off x="1700212" y="1905000"/>
          <a:ext cx="5743576" cy="3276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2844" y="1428736"/>
          <a:ext cx="6786610" cy="478634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000892" y="1142984"/>
            <a:ext cx="1928826" cy="4031873"/>
          </a:xfrm>
          <a:prstGeom prst="rect">
            <a:avLst/>
          </a:prstGeom>
          <a:noFill/>
        </p:spPr>
        <p:txBody>
          <a:bodyPr wrap="square" rtlCol="0">
            <a:spAutoFit/>
          </a:bodyPr>
          <a:lstStyle/>
          <a:p>
            <a:pPr algn="just"/>
            <a:r>
              <a:rPr lang="en-US" sz="1600" b="1" dirty="0" smtClean="0"/>
              <a:t>Biomass</a:t>
            </a:r>
            <a:r>
              <a:rPr lang="en-US" sz="1600" dirty="0" smtClean="0"/>
              <a:t>: Over 70% of the consumers in Kenya use biomass while 30% use other fuels. Biomass provides over 65% of energy requirements.</a:t>
            </a:r>
          </a:p>
          <a:p>
            <a:pPr algn="just"/>
            <a:endParaRPr lang="en-US" sz="1600" dirty="0" smtClean="0"/>
          </a:p>
          <a:p>
            <a:pPr algn="just"/>
            <a:r>
              <a:rPr lang="en-US" sz="1600" dirty="0" smtClean="0"/>
              <a:t>Rural households tend to use firewood for cooking ~86%, whilst the majority of urban households consume charcoal ~82%</a:t>
            </a:r>
          </a:p>
        </p:txBody>
      </p:sp>
      <p:sp>
        <p:nvSpPr>
          <p:cNvPr id="6" name="Title 1"/>
          <p:cNvSpPr>
            <a:spLocks noGrp="1"/>
          </p:cNvSpPr>
          <p:nvPr>
            <p:ph type="title"/>
          </p:nvPr>
        </p:nvSpPr>
        <p:spPr>
          <a:xfrm>
            <a:off x="457200" y="274638"/>
            <a:ext cx="8229600" cy="1143000"/>
          </a:xfrm>
        </p:spPr>
        <p:txBody>
          <a:bodyPr>
            <a:normAutofit/>
          </a:bodyPr>
          <a:lstStyle/>
          <a:p>
            <a:pPr algn="l"/>
            <a:r>
              <a:rPr lang="en-GB" sz="2800" dirty="0" smtClean="0"/>
              <a:t>Percentage Distribution of Cooking Fuel by Region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8" name="Rectangle 7"/>
          <p:cNvSpPr/>
          <p:nvPr/>
        </p:nvSpPr>
        <p:spPr>
          <a:xfrm>
            <a:off x="6172200" y="6324600"/>
            <a:ext cx="1895071" cy="246221"/>
          </a:xfrm>
          <a:prstGeom prst="rect">
            <a:avLst/>
          </a:prstGeom>
        </p:spPr>
        <p:txBody>
          <a:bodyPr wrap="none">
            <a:spAutoFit/>
          </a:bodyPr>
          <a:lstStyle/>
          <a:p>
            <a:r>
              <a:rPr lang="en-GB" sz="1000" i="1" dirty="0" smtClean="0"/>
              <a:t>Source: Ministry of Health (2007)</a:t>
            </a:r>
            <a:endParaRPr lang="en-GB" sz="10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847748"/>
          </a:xfrm>
        </p:spPr>
        <p:txBody>
          <a:bodyPr>
            <a:normAutofit/>
          </a:bodyPr>
          <a:lstStyle/>
          <a:p>
            <a:pPr algn="l"/>
            <a:r>
              <a:rPr lang="en-GB" sz="2800" dirty="0" smtClean="0"/>
              <a:t>Energy Stacking</a:t>
            </a:r>
            <a:endParaRPr lang="en-GB" sz="2800" dirty="0"/>
          </a:p>
        </p:txBody>
      </p:sp>
      <p:pic>
        <p:nvPicPr>
          <p:cNvPr id="4" name="Content Placeholder 3" descr="socioecon status.jpg"/>
          <p:cNvPicPr>
            <a:picLocks noGrp="1"/>
          </p:cNvPicPr>
          <p:nvPr>
            <p:ph idx="1"/>
          </p:nvPr>
        </p:nvPicPr>
        <p:blipFill>
          <a:blip r:embed="rId2"/>
          <a:stretch>
            <a:fillRect/>
          </a:stretch>
        </p:blipFill>
        <p:spPr>
          <a:xfrm>
            <a:off x="1142976" y="914400"/>
            <a:ext cx="6143668" cy="3124200"/>
          </a:xfrm>
          <a:prstGeom prst="rect">
            <a:avLst/>
          </a:prstGeom>
        </p:spPr>
      </p:pic>
      <p:sp>
        <p:nvSpPr>
          <p:cNvPr id="5" name="TextBox 4"/>
          <p:cNvSpPr txBox="1"/>
          <p:nvPr/>
        </p:nvSpPr>
        <p:spPr>
          <a:xfrm>
            <a:off x="609600" y="4114800"/>
            <a:ext cx="7858180" cy="2339102"/>
          </a:xfrm>
          <a:prstGeom prst="rect">
            <a:avLst/>
          </a:prstGeom>
          <a:noFill/>
        </p:spPr>
        <p:txBody>
          <a:bodyPr wrap="square" rtlCol="0">
            <a:spAutoFit/>
          </a:bodyPr>
          <a:lstStyle/>
          <a:p>
            <a:pPr algn="just"/>
            <a:r>
              <a:rPr lang="en-US" sz="1600" dirty="0" smtClean="0"/>
              <a:t>Energy consumption patterns in Kenya portray more of fuel stacking than fuel switching, where households are observed to be using multiple fuels. Fuel switching is the main response to increasing incomes in urban areas while fuel stacking or multiple fuel use is seen to dominate in rural areas. </a:t>
            </a:r>
          </a:p>
          <a:p>
            <a:pPr algn="just"/>
            <a:endParaRPr lang="en-GB" sz="1600" dirty="0" smtClean="0"/>
          </a:p>
          <a:p>
            <a:pPr algn="just"/>
            <a:r>
              <a:rPr lang="en-US" sz="1600" dirty="0" smtClean="0"/>
              <a:t>Fuel stacking occurs in 54% of Kenyan households; using two fuels with 2% using only one fuel type. Lower income households tend to not utilize LPG, Electricity and Solar Energy sources because of the high cost of installation.</a:t>
            </a:r>
            <a:endParaRPr lang="en-GB" sz="1600" dirty="0" smtClean="0"/>
          </a:p>
          <a:p>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
        <p:nvSpPr>
          <p:cNvPr id="6" name="TextBox 5"/>
          <p:cNvSpPr txBox="1"/>
          <p:nvPr/>
        </p:nvSpPr>
        <p:spPr>
          <a:xfrm>
            <a:off x="5638800" y="6400800"/>
            <a:ext cx="2743200" cy="677108"/>
          </a:xfrm>
          <a:prstGeom prst="rect">
            <a:avLst/>
          </a:prstGeom>
          <a:noFill/>
        </p:spPr>
        <p:txBody>
          <a:bodyPr wrap="square" rtlCol="0">
            <a:spAutoFit/>
          </a:bodyPr>
          <a:lstStyle/>
          <a:p>
            <a:r>
              <a:rPr lang="en-GB" sz="1000" i="1" dirty="0" smtClean="0"/>
              <a:t>Source:  KIPRRA (2010), </a:t>
            </a:r>
            <a:r>
              <a:rPr lang="en-GB" sz="1000" i="1" dirty="0" err="1" smtClean="0"/>
              <a:t>Schlad</a:t>
            </a:r>
            <a:r>
              <a:rPr lang="en-GB" sz="1000" i="1" dirty="0" smtClean="0"/>
              <a:t> and </a:t>
            </a:r>
            <a:r>
              <a:rPr lang="en-GB" sz="1000" i="1" dirty="0" err="1" smtClean="0"/>
              <a:t>Zuzarte</a:t>
            </a:r>
            <a:r>
              <a:rPr lang="en-GB" sz="1000" i="1" dirty="0" smtClean="0"/>
              <a:t> (2008)</a:t>
            </a:r>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noAutofit/>
          </a:bodyPr>
          <a:lstStyle/>
          <a:p>
            <a:pPr algn="l"/>
            <a:r>
              <a:rPr lang="en-GB" sz="2800" dirty="0" smtClean="0"/>
              <a:t>Factors Influencing Energy Demand – Biomass (Fuel Wood and Charcoal)</a:t>
            </a:r>
            <a:endParaRPr lang="en-GB" sz="2800" dirty="0"/>
          </a:p>
        </p:txBody>
      </p:sp>
      <p:sp>
        <p:nvSpPr>
          <p:cNvPr id="3" name="Content Placeholder 2"/>
          <p:cNvSpPr>
            <a:spLocks noGrp="1"/>
          </p:cNvSpPr>
          <p:nvPr>
            <p:ph idx="1"/>
          </p:nvPr>
        </p:nvSpPr>
        <p:spPr/>
        <p:txBody>
          <a:bodyPr>
            <a:normAutofit fontScale="47500" lnSpcReduction="20000"/>
          </a:bodyPr>
          <a:lstStyle/>
          <a:p>
            <a:pPr algn="just"/>
            <a:r>
              <a:rPr lang="en-US" sz="3400" dirty="0" smtClean="0"/>
              <a:t>In rural areas, the lowest income households depend on firewood the most. This is in line with previously documented consumption patterns for the country. Approximately 76% of households in Kenya obtain all their firewood for free through collection, 17% of households regularly purchase it while 7% supplement their free collection by purchasing some firewood. Firewood is mainly used for cooking and space heating. </a:t>
            </a:r>
            <a:endParaRPr lang="en-GB" sz="3400" dirty="0" smtClean="0"/>
          </a:p>
          <a:p>
            <a:pPr algn="just"/>
            <a:r>
              <a:rPr lang="en-US" sz="3400" dirty="0" smtClean="0"/>
              <a:t>Firewood has the highest energy budget share on average for both rural (11.6%) and urban (9.34%) compared to other fuels. </a:t>
            </a:r>
            <a:endParaRPr lang="en-GB" sz="3400" dirty="0" smtClean="0"/>
          </a:p>
          <a:p>
            <a:pPr algn="just"/>
            <a:r>
              <a:rPr lang="en-US" sz="3400" dirty="0" smtClean="0"/>
              <a:t>The budget share for charcoal is driven by factors such as socioeconomic status, prices, education and location of household. </a:t>
            </a:r>
          </a:p>
          <a:p>
            <a:pPr algn="just"/>
            <a:r>
              <a:rPr lang="en-US" sz="3400" b="1" dirty="0" smtClean="0"/>
              <a:t>Key Determinants</a:t>
            </a:r>
            <a:r>
              <a:rPr lang="en-US" sz="3400" dirty="0" smtClean="0"/>
              <a:t>: Demand for charcoal is inversely related to its own price (as the price increases, less of it is demanded). Other important factors in the demand for charcoal includes, household size, price of LPG, as well as primary education which is inversely related to demand. Households in urban areas are more likely to use charcoal than those in rural areas; Eastern, Rift Valley and Western Provinces have a negative influence on demand for charcoal. Households in these regions experience reduction in budget share of charcoal due to certain climatic characteristics unique to these regions. There is a high use of kerosene in these regions</a:t>
            </a:r>
            <a:r>
              <a:rPr lang="en-GB" sz="3400" dirty="0" smtClean="0"/>
              <a:t>Household energy demand in Kenya: An application of the linear approximate almost ideal demand system</a:t>
            </a:r>
          </a:p>
          <a:p>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
        <p:nvSpPr>
          <p:cNvPr id="6" name="TextBox 5"/>
          <p:cNvSpPr txBox="1"/>
          <p:nvPr/>
        </p:nvSpPr>
        <p:spPr>
          <a:xfrm>
            <a:off x="5562600" y="5943600"/>
            <a:ext cx="2362200" cy="553998"/>
          </a:xfrm>
          <a:prstGeom prst="rect">
            <a:avLst/>
          </a:prstGeom>
          <a:noFill/>
        </p:spPr>
        <p:txBody>
          <a:bodyPr wrap="square" rtlCol="0">
            <a:spAutoFit/>
          </a:bodyPr>
          <a:lstStyle/>
          <a:p>
            <a:r>
              <a:rPr lang="en-GB" sz="1000" i="1" dirty="0" smtClean="0"/>
              <a:t>Sources: Sustainable Community and Development Services (2010), KIPPR (2010), </a:t>
            </a:r>
            <a:r>
              <a:rPr lang="en-GB" sz="1000" i="1" dirty="0" err="1" smtClean="0"/>
              <a:t>Ngui</a:t>
            </a:r>
            <a:r>
              <a:rPr lang="en-GB" sz="1000" i="1" dirty="0" smtClean="0"/>
              <a:t>. D., et al (2011)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Kerosene</a:t>
            </a:r>
            <a:endParaRPr lang="en-GB" sz="3200" dirty="0"/>
          </a:p>
        </p:txBody>
      </p:sp>
      <p:sp>
        <p:nvSpPr>
          <p:cNvPr id="3" name="Content Placeholder 2"/>
          <p:cNvSpPr>
            <a:spLocks noGrp="1"/>
          </p:cNvSpPr>
          <p:nvPr>
            <p:ph idx="1"/>
          </p:nvPr>
        </p:nvSpPr>
        <p:spPr/>
        <p:txBody>
          <a:bodyPr>
            <a:normAutofit fontScale="92500" lnSpcReduction="10000"/>
          </a:bodyPr>
          <a:lstStyle/>
          <a:p>
            <a:pPr algn="just"/>
            <a:r>
              <a:rPr lang="en-US" sz="2000" dirty="0" smtClean="0"/>
              <a:t>Urban households use around 90 </a:t>
            </a:r>
            <a:r>
              <a:rPr lang="en-US" sz="2000" dirty="0" err="1" smtClean="0"/>
              <a:t>litres</a:t>
            </a:r>
            <a:r>
              <a:rPr lang="en-US" sz="2000" dirty="0" smtClean="0"/>
              <a:t> of kerosene per year, rural at 41 </a:t>
            </a:r>
            <a:r>
              <a:rPr lang="en-US" sz="2000" dirty="0" err="1" smtClean="0"/>
              <a:t>litres</a:t>
            </a:r>
            <a:r>
              <a:rPr lang="en-US" sz="2000" dirty="0" smtClean="0"/>
              <a:t> per year. On average Kerosene prices ranges from </a:t>
            </a:r>
            <a:r>
              <a:rPr lang="en-US" sz="2000" dirty="0" err="1" smtClean="0"/>
              <a:t>Kshs</a:t>
            </a:r>
            <a:r>
              <a:rPr lang="en-US" sz="2000" dirty="0" smtClean="0"/>
              <a:t>. 81.03 – 83.83 per </a:t>
            </a:r>
            <a:r>
              <a:rPr lang="en-US" sz="2000" dirty="0" err="1" smtClean="0"/>
              <a:t>litre</a:t>
            </a:r>
            <a:r>
              <a:rPr lang="en-US" sz="2000" dirty="0" smtClean="0"/>
              <a:t>. Overall price per year of kerosene for urban households is around </a:t>
            </a:r>
            <a:r>
              <a:rPr lang="en-US" sz="2000" dirty="0" err="1" smtClean="0"/>
              <a:t>Kshs</a:t>
            </a:r>
            <a:r>
              <a:rPr lang="en-US" sz="2000" dirty="0" smtClean="0"/>
              <a:t>. 7293 – 7545 and rural households </a:t>
            </a:r>
            <a:r>
              <a:rPr lang="en-US" sz="2000" dirty="0" err="1" smtClean="0"/>
              <a:t>Kshs</a:t>
            </a:r>
            <a:r>
              <a:rPr lang="en-US" sz="2000" dirty="0" smtClean="0"/>
              <a:t>. 3322 – 3437.</a:t>
            </a:r>
          </a:p>
          <a:p>
            <a:pPr algn="just"/>
            <a:r>
              <a:rPr lang="en-US" sz="2000" dirty="0" smtClean="0"/>
              <a:t>Some dealers have adulterated petroleum products in efforts to make higher profits at the expense of Government taxes. Current retailing practices lead to high mark-up prices (sometime as much as 300%) in remote areas even though tax exemption is aimed at lowering prices.</a:t>
            </a:r>
            <a:endParaRPr lang="en-GB" sz="2000" dirty="0" smtClean="0"/>
          </a:p>
          <a:p>
            <a:pPr algn="just"/>
            <a:r>
              <a:rPr lang="en-US" sz="2000" b="1" dirty="0" smtClean="0"/>
              <a:t>Key Determinants</a:t>
            </a:r>
            <a:r>
              <a:rPr lang="en-US" sz="2000" dirty="0" smtClean="0"/>
              <a:t>: The determinants for kerosene use at the household are occupation, total energy expenditure, household size, fuel wood price, education level and price of LPG. As the household size increases, the budget share on kerosene declines. This could be explained by the fact that as the household size increases, the household switches to other fuel types such as charcoal, fuel wood and even LPG to meet increased demand for energy. This is an indication that most households use multiple fuels as a safety net to cushion themselves against the failure of one source.</a:t>
            </a:r>
            <a:endParaRPr lang="en-GB" sz="2000" dirty="0" smtClean="0"/>
          </a:p>
          <a:p>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6" name="TextBox 5"/>
          <p:cNvSpPr txBox="1"/>
          <p:nvPr/>
        </p:nvSpPr>
        <p:spPr>
          <a:xfrm>
            <a:off x="5181600" y="6172200"/>
            <a:ext cx="2438400" cy="553998"/>
          </a:xfrm>
          <a:prstGeom prst="rect">
            <a:avLst/>
          </a:prstGeom>
          <a:noFill/>
        </p:spPr>
        <p:txBody>
          <a:bodyPr wrap="square" rtlCol="0">
            <a:spAutoFit/>
          </a:bodyPr>
          <a:lstStyle/>
          <a:p>
            <a:r>
              <a:rPr lang="en-GB" sz="1000" i="1" dirty="0" smtClean="0"/>
              <a:t>Sources: Sustainable Community and Development Services (2010), KIPPR (2010), </a:t>
            </a:r>
            <a:r>
              <a:rPr lang="en-GB" sz="1000" i="1" dirty="0" err="1" smtClean="0"/>
              <a:t>Ngui</a:t>
            </a:r>
            <a:r>
              <a:rPr lang="en-GB" sz="1000" i="1" dirty="0" smtClean="0"/>
              <a:t>. D., et al (2011)</a:t>
            </a:r>
            <a:endParaRPr lang="en-GB" sz="10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Liquefied Petroleum Gas and Electricity</a:t>
            </a:r>
            <a:endParaRPr lang="en-GB" sz="3200" dirty="0"/>
          </a:p>
        </p:txBody>
      </p:sp>
      <p:sp>
        <p:nvSpPr>
          <p:cNvPr id="3" name="Content Placeholder 2"/>
          <p:cNvSpPr>
            <a:spLocks noGrp="1"/>
          </p:cNvSpPr>
          <p:nvPr>
            <p:ph idx="1"/>
          </p:nvPr>
        </p:nvSpPr>
        <p:spPr/>
        <p:txBody>
          <a:bodyPr>
            <a:noAutofit/>
          </a:bodyPr>
          <a:lstStyle/>
          <a:p>
            <a:pPr algn="just"/>
            <a:r>
              <a:rPr lang="en-US" sz="1600" b="1" dirty="0" smtClean="0"/>
              <a:t>LPG - Key determinants</a:t>
            </a:r>
            <a:r>
              <a:rPr lang="en-US" sz="1600" dirty="0" smtClean="0"/>
              <a:t>: The share of budget for LPG in Kenya is mainly driven by, total expenditure on LPG, kerosene prices, fuel wood price and its own price. As the price of charcoal increases, the budget share on LPG increases. </a:t>
            </a:r>
            <a:endParaRPr lang="en-GB" sz="1600" dirty="0" smtClean="0"/>
          </a:p>
          <a:p>
            <a:pPr algn="just"/>
            <a:r>
              <a:rPr lang="en-US" sz="1600" dirty="0" smtClean="0"/>
              <a:t>As the price of LPG increases, the budget share also increases. Also as the price of charcoal increases, the budget share of LPG increases. This could be explained by the household opting to use more of LPG when prices of charcoal increase, since it is cleaner and faster in food preparation compared to the latter. In terms of gender, a household headed by female, is more likely to reduce demand for LPG than that headed by a male.</a:t>
            </a:r>
          </a:p>
          <a:p>
            <a:pPr algn="just"/>
            <a:r>
              <a:rPr lang="en-US" sz="1600" b="1" dirty="0" smtClean="0"/>
              <a:t>Electricity</a:t>
            </a:r>
            <a:r>
              <a:rPr lang="en-US" sz="1600" dirty="0" smtClean="0"/>
              <a:t> - Connectivity to electricity in Kenya varies across provinces with Nairobi having the highest connection with 53.47 % of total households. Central province is second with 42.4 % and the North Eastern and Western Provinces has the least connection rates of 14.5% and 14.7 % respectively. The national connection rate is estimated to be around 28.9 %. </a:t>
            </a:r>
            <a:endParaRPr lang="en-GB" sz="1600" dirty="0" smtClean="0"/>
          </a:p>
          <a:p>
            <a:pPr algn="just"/>
            <a:endParaRPr lang="en-GB" sz="1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6" name="TextBox 5"/>
          <p:cNvSpPr txBox="1"/>
          <p:nvPr/>
        </p:nvSpPr>
        <p:spPr>
          <a:xfrm>
            <a:off x="5715000" y="6172200"/>
            <a:ext cx="2362200" cy="830997"/>
          </a:xfrm>
          <a:prstGeom prst="rect">
            <a:avLst/>
          </a:prstGeom>
          <a:noFill/>
        </p:spPr>
        <p:txBody>
          <a:bodyPr wrap="square" rtlCol="0">
            <a:spAutoFit/>
          </a:bodyPr>
          <a:lstStyle/>
          <a:p>
            <a:r>
              <a:rPr lang="en-GB" sz="1000" i="1" dirty="0" smtClean="0"/>
              <a:t>Sources: Sustainable Community and Development Services (2010), KIPPR (2010), </a:t>
            </a:r>
            <a:r>
              <a:rPr lang="en-GB" sz="1000" i="1" dirty="0" err="1" smtClean="0"/>
              <a:t>Ngui</a:t>
            </a:r>
            <a:r>
              <a:rPr lang="en-GB" sz="1000" i="1" dirty="0" smtClean="0"/>
              <a:t>. D., et al (2011)</a:t>
            </a:r>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Cook Stove Industry</a:t>
            </a:r>
            <a:endParaRPr lang="en-GB" sz="3200" dirty="0"/>
          </a:p>
        </p:txBody>
      </p:sp>
      <p:graphicFrame>
        <p:nvGraphicFramePr>
          <p:cNvPr id="8" name="Content Placeholder 7"/>
          <p:cNvGraphicFramePr>
            <a:graphicFrameLocks noGrp="1"/>
          </p:cNvGraphicFramePr>
          <p:nvPr>
            <p:ph idx="1"/>
          </p:nvPr>
        </p:nvGraphicFramePr>
        <p:xfrm>
          <a:off x="457200" y="1600200"/>
          <a:ext cx="5972188"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715140" y="2000240"/>
            <a:ext cx="2214578" cy="2031325"/>
          </a:xfrm>
          <a:prstGeom prst="rect">
            <a:avLst/>
          </a:prstGeom>
          <a:noFill/>
        </p:spPr>
        <p:txBody>
          <a:bodyPr wrap="square" rtlCol="0">
            <a:spAutoFit/>
          </a:bodyPr>
          <a:lstStyle/>
          <a:p>
            <a:r>
              <a:rPr lang="en-GB" dirty="0" smtClean="0"/>
              <a:t>~60% households use traditional three stove fires as primary cook stove. This is higher in rural areas ~75% than urban households ~10%. </a:t>
            </a:r>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
        <p:nvSpPr>
          <p:cNvPr id="7" name="TextBox 6"/>
          <p:cNvSpPr txBox="1"/>
          <p:nvPr/>
        </p:nvSpPr>
        <p:spPr>
          <a:xfrm>
            <a:off x="6019800" y="6096000"/>
            <a:ext cx="2057400" cy="246221"/>
          </a:xfrm>
          <a:prstGeom prst="rect">
            <a:avLst/>
          </a:prstGeom>
          <a:noFill/>
        </p:spPr>
        <p:txBody>
          <a:bodyPr wrap="square" rtlCol="0">
            <a:spAutoFit/>
          </a:bodyPr>
          <a:lstStyle/>
          <a:p>
            <a:r>
              <a:rPr lang="en-GB" sz="1000" i="1" dirty="0" smtClean="0"/>
              <a:t>KIHBS 2005/2006</a:t>
            </a:r>
            <a:endParaRPr lang="en-GB" sz="1000"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Cook Stove Industry - Region</a:t>
            </a:r>
            <a:endParaRPr lang="en-GB" sz="3200" dirty="0"/>
          </a:p>
        </p:txBody>
      </p:sp>
      <p:graphicFrame>
        <p:nvGraphicFramePr>
          <p:cNvPr id="4" name="Content Placeholder 3"/>
          <p:cNvGraphicFramePr>
            <a:graphicFrameLocks noGrp="1"/>
          </p:cNvGraphicFramePr>
          <p:nvPr>
            <p:ph idx="1"/>
          </p:nvPr>
        </p:nvGraphicFramePr>
        <p:xfrm>
          <a:off x="457200" y="1500174"/>
          <a:ext cx="8043890" cy="4625989"/>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
        <p:nvSpPr>
          <p:cNvPr id="5" name="TextBox 4"/>
          <p:cNvSpPr txBox="1"/>
          <p:nvPr/>
        </p:nvSpPr>
        <p:spPr>
          <a:xfrm>
            <a:off x="6324600" y="6248400"/>
            <a:ext cx="1676400" cy="246221"/>
          </a:xfrm>
          <a:prstGeom prst="rect">
            <a:avLst/>
          </a:prstGeom>
          <a:noFill/>
        </p:spPr>
        <p:txBody>
          <a:bodyPr wrap="square" rtlCol="0">
            <a:spAutoFit/>
          </a:bodyPr>
          <a:lstStyle/>
          <a:p>
            <a:r>
              <a:rPr lang="en-GB" sz="1000" i="1" dirty="0" smtClean="0"/>
              <a:t>KIHBS 2005/2006</a:t>
            </a:r>
            <a:endParaRPr lang="en-GB" sz="10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Cook Stove Industry - Region</a:t>
            </a:r>
            <a:endParaRPr lang="en-GB" sz="3200" dirty="0"/>
          </a:p>
        </p:txBody>
      </p:sp>
      <p:graphicFrame>
        <p:nvGraphicFramePr>
          <p:cNvPr id="4" name="Content Placeholder 3"/>
          <p:cNvGraphicFramePr>
            <a:graphicFrameLocks noGrp="1"/>
          </p:cNvGraphicFramePr>
          <p:nvPr>
            <p:ph idx="1"/>
          </p:nvPr>
        </p:nvGraphicFramePr>
        <p:xfrm>
          <a:off x="457200" y="1214422"/>
          <a:ext cx="6543692" cy="491174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786578" y="1500174"/>
            <a:ext cx="2143140" cy="4662815"/>
          </a:xfrm>
          <a:prstGeom prst="rect">
            <a:avLst/>
          </a:prstGeom>
          <a:noFill/>
        </p:spPr>
        <p:txBody>
          <a:bodyPr wrap="square" rtlCol="0">
            <a:spAutoFit/>
          </a:bodyPr>
          <a:lstStyle/>
          <a:p>
            <a:r>
              <a:rPr lang="en-US" sz="1100" dirty="0" smtClean="0"/>
              <a:t>Three stone fires have lost its predominant position in three Provinces (Central, Rift Valley and Western). </a:t>
            </a:r>
          </a:p>
          <a:p>
            <a:endParaRPr lang="en-US" sz="1100" dirty="0" smtClean="0"/>
          </a:p>
          <a:p>
            <a:r>
              <a:rPr lang="en-US" sz="1100" dirty="0" smtClean="0"/>
              <a:t>The vast majority of improved cook stoves are found in rural areas (76%). </a:t>
            </a:r>
          </a:p>
          <a:p>
            <a:endParaRPr lang="en-US" sz="1100" dirty="0" smtClean="0"/>
          </a:p>
          <a:p>
            <a:r>
              <a:rPr lang="en-US" sz="1100" dirty="0" smtClean="0"/>
              <a:t>Lowest incomes possess the cheapest available improved cook stoves, the Jiko Kisasa one pot (56%). </a:t>
            </a:r>
          </a:p>
          <a:p>
            <a:endParaRPr lang="en-US" sz="1100" dirty="0" smtClean="0"/>
          </a:p>
          <a:p>
            <a:r>
              <a:rPr lang="en-US" sz="1100" dirty="0" smtClean="0"/>
              <a:t>The medium and better off households possess mainly two pot stoves (62% and 51% respectively). While one third of households have a Rocket Mud Stove two pot.</a:t>
            </a:r>
          </a:p>
          <a:p>
            <a:endParaRPr lang="en-US" sz="1100" dirty="0" smtClean="0"/>
          </a:p>
          <a:p>
            <a:r>
              <a:rPr lang="en-US" sz="1100" dirty="0" smtClean="0"/>
              <a:t> Poor households do not have expensive models of stoves and they tend to have fewer improved cook stoves than higher income households.</a:t>
            </a:r>
            <a:endParaRPr lang="en-GB" sz="1100" dirty="0" smtClean="0"/>
          </a:p>
          <a:p>
            <a:endParaRPr lang="en-GB" sz="11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29</a:t>
            </a:fld>
            <a:endParaRPr lang="en-US"/>
          </a:p>
        </p:txBody>
      </p:sp>
      <p:sp>
        <p:nvSpPr>
          <p:cNvPr id="6" name="TextBox 5"/>
          <p:cNvSpPr txBox="1"/>
          <p:nvPr/>
        </p:nvSpPr>
        <p:spPr>
          <a:xfrm>
            <a:off x="5105400" y="6248400"/>
            <a:ext cx="2514600" cy="246221"/>
          </a:xfrm>
          <a:prstGeom prst="rect">
            <a:avLst/>
          </a:prstGeom>
          <a:noFill/>
        </p:spPr>
        <p:txBody>
          <a:bodyPr wrap="square" rtlCol="0">
            <a:spAutoFit/>
          </a:bodyPr>
          <a:lstStyle/>
          <a:p>
            <a:r>
              <a:rPr lang="en-GB" sz="1000" i="1" dirty="0" smtClean="0"/>
              <a:t>GTZ (2009)</a:t>
            </a:r>
            <a:endParaRPr lang="en-GB" sz="10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Overview</a:t>
            </a:r>
            <a:endParaRPr lang="en-GB" sz="3200" dirty="0"/>
          </a:p>
        </p:txBody>
      </p:sp>
      <p:sp>
        <p:nvSpPr>
          <p:cNvPr id="3" name="Content Placeholder 2"/>
          <p:cNvSpPr>
            <a:spLocks noGrp="1"/>
          </p:cNvSpPr>
          <p:nvPr>
            <p:ph idx="1"/>
          </p:nvPr>
        </p:nvSpPr>
        <p:spPr/>
        <p:txBody>
          <a:bodyPr>
            <a:normAutofit/>
          </a:bodyPr>
          <a:lstStyle/>
          <a:p>
            <a:r>
              <a:rPr lang="en-GB" sz="1400" dirty="0" smtClean="0"/>
              <a:t>Cook stove Consumer</a:t>
            </a:r>
          </a:p>
          <a:p>
            <a:r>
              <a:rPr lang="en-GB" sz="1400" dirty="0" smtClean="0"/>
              <a:t>Net Socio Economic Benefits  of ICS</a:t>
            </a:r>
          </a:p>
          <a:p>
            <a:pPr lvl="1"/>
            <a:r>
              <a:rPr lang="en-GB" sz="1400" dirty="0" smtClean="0"/>
              <a:t>Improved Fuel Wood Stoves</a:t>
            </a:r>
          </a:p>
          <a:p>
            <a:pPr lvl="1"/>
            <a:r>
              <a:rPr lang="en-GB" sz="1400" dirty="0" smtClean="0"/>
              <a:t>Improved Charcoal Stoves</a:t>
            </a:r>
          </a:p>
          <a:p>
            <a:pPr lvl="1"/>
            <a:r>
              <a:rPr lang="en-GB" sz="1400" dirty="0" smtClean="0"/>
              <a:t>Improved Kerosene Stoves</a:t>
            </a:r>
          </a:p>
          <a:p>
            <a:pPr lvl="1"/>
            <a:r>
              <a:rPr lang="en-GB" sz="1400" dirty="0" smtClean="0"/>
              <a:t>Improved LPG stoves</a:t>
            </a:r>
          </a:p>
          <a:p>
            <a:pPr lvl="1"/>
            <a:r>
              <a:rPr lang="en-GB" sz="1400" dirty="0" smtClean="0"/>
              <a:t>Improves Electric Stoves</a:t>
            </a:r>
          </a:p>
          <a:p>
            <a:r>
              <a:rPr lang="en-GB" sz="1400" dirty="0" smtClean="0"/>
              <a:t>ICS – Upfront Costs</a:t>
            </a:r>
          </a:p>
          <a:p>
            <a:r>
              <a:rPr lang="en-GB" sz="1400" dirty="0" smtClean="0"/>
              <a:t>Fuel Costs </a:t>
            </a:r>
          </a:p>
          <a:p>
            <a:r>
              <a:rPr lang="en-GB" sz="1400" dirty="0" smtClean="0"/>
              <a:t>Barriers to Improved Cook Stoves adoption</a:t>
            </a:r>
          </a:p>
          <a:p>
            <a:r>
              <a:rPr lang="en-GB" sz="1400" dirty="0" smtClean="0"/>
              <a:t>ICS Market Needs</a:t>
            </a:r>
          </a:p>
          <a:p>
            <a:r>
              <a:rPr lang="en-GB" sz="1400" dirty="0" smtClean="0"/>
              <a:t>Factors Influencing ICS adoption – Market Drivers</a:t>
            </a:r>
          </a:p>
          <a:p>
            <a:r>
              <a:rPr lang="en-GB" sz="1400" dirty="0" smtClean="0"/>
              <a:t>Segments of Energy and Cook Stove Consumers</a:t>
            </a:r>
          </a:p>
          <a:p>
            <a:pPr lvl="1"/>
            <a:r>
              <a:rPr lang="en-GB" sz="1400" dirty="0" smtClean="0"/>
              <a:t>Broad Segments</a:t>
            </a:r>
          </a:p>
          <a:p>
            <a:pPr lvl="1"/>
            <a:r>
              <a:rPr lang="en-GB" sz="1400" dirty="0" smtClean="0"/>
              <a:t>Top Three Segments</a:t>
            </a:r>
            <a:endParaRPr lang="en-GB" sz="1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GB" sz="3200" dirty="0" smtClean="0"/>
              <a:t/>
            </a:r>
            <a:br>
              <a:rPr lang="en-GB" sz="3200" dirty="0" smtClean="0"/>
            </a:br>
            <a:r>
              <a:rPr lang="en-GB" sz="3200" dirty="0" smtClean="0"/>
              <a:t>Cook Stove Consumer – Purchase and Use</a:t>
            </a:r>
            <a:endParaRPr lang="en-GB" sz="3200" dirty="0"/>
          </a:p>
        </p:txBody>
      </p:sp>
      <p:sp>
        <p:nvSpPr>
          <p:cNvPr id="3" name="Content Placeholder 2"/>
          <p:cNvSpPr>
            <a:spLocks noGrp="1"/>
          </p:cNvSpPr>
          <p:nvPr>
            <p:ph idx="1"/>
          </p:nvPr>
        </p:nvSpPr>
        <p:spPr/>
        <p:txBody>
          <a:bodyPr>
            <a:normAutofit/>
          </a:bodyPr>
          <a:lstStyle/>
          <a:p>
            <a:pPr algn="just"/>
            <a:r>
              <a:rPr lang="en-US" sz="1800" dirty="0"/>
              <a:t>There is little information on the uptake and use of improved cook stoves, but some empirical evidence suggests that high use cannot be assumed even when stoves are highly subsidized or given free of charge. However, improved cookstove use is directly correlated with socioeconomic benefits </a:t>
            </a:r>
            <a:r>
              <a:rPr lang="en-US" sz="1800" dirty="0" smtClean="0"/>
              <a:t>to consumers and </a:t>
            </a:r>
            <a:r>
              <a:rPr lang="en-US" sz="1800" dirty="0"/>
              <a:t>these benefits are driven by stove </a:t>
            </a:r>
            <a:r>
              <a:rPr lang="en-US" sz="1800" dirty="0" smtClean="0"/>
              <a:t>type.</a:t>
            </a:r>
            <a:endParaRPr lang="en-GB" sz="1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algn="l"/>
            <a:r>
              <a:rPr lang="en-US" sz="2800" dirty="0" smtClean="0"/>
              <a:t/>
            </a:r>
            <a:br>
              <a:rPr lang="en-US" sz="2800" dirty="0" smtClean="0"/>
            </a:br>
            <a:r>
              <a:rPr sz="2800" smtClean="0"/>
              <a:t/>
            </a:r>
            <a:br>
              <a:rPr sz="2800" smtClean="0"/>
            </a:br>
            <a:r>
              <a:rPr sz="2800" smtClean="0"/>
              <a:t>N</a:t>
            </a:r>
            <a:r>
              <a:rPr lang="en-US" sz="2800" dirty="0" smtClean="0"/>
              <a:t>et Socioeconomic Benefits of Improved Fuel wood Cook Stoves</a:t>
            </a:r>
            <a:endParaRPr lang="en-GB" sz="2800" dirty="0"/>
          </a:p>
        </p:txBody>
      </p:sp>
      <p:sp>
        <p:nvSpPr>
          <p:cNvPr id="5" name="TextBox 4"/>
          <p:cNvSpPr txBox="1"/>
          <p:nvPr/>
        </p:nvSpPr>
        <p:spPr>
          <a:xfrm>
            <a:off x="5857884" y="1571612"/>
            <a:ext cx="2928958" cy="4524315"/>
          </a:xfrm>
          <a:prstGeom prst="rect">
            <a:avLst/>
          </a:prstGeom>
          <a:noFill/>
        </p:spPr>
        <p:txBody>
          <a:bodyPr wrap="square" rtlCol="0">
            <a:spAutoFit/>
          </a:bodyPr>
          <a:lstStyle/>
          <a:p>
            <a:pPr algn="just"/>
            <a:r>
              <a:rPr lang="en-US" dirty="0" smtClean="0"/>
              <a:t>For fuel wood </a:t>
            </a:r>
            <a:r>
              <a:rPr lang="en-US" dirty="0"/>
              <a:t>stoves, the most important factors influencing the net benefits of the switch to this stove are the use of the stove and its relative time efficiency (compared to the traditional 3 stone fires). These parameters are important because a large proportion of the benefits of this stove come from time savings, but these are only captured if it is used often and efficiently. Inefficient stove use imposes a net time cost on </a:t>
            </a:r>
            <a:r>
              <a:rPr lang="en-US" dirty="0" smtClean="0"/>
              <a:t>users.</a:t>
            </a:r>
            <a:endParaRPr lang="en-GB" dirty="0"/>
          </a:p>
        </p:txBody>
      </p:sp>
      <p:pic>
        <p:nvPicPr>
          <p:cNvPr id="7" name="Content Placeholder 6" descr="2.png"/>
          <p:cNvPicPr>
            <a:picLocks noGrp="1" noChangeAspect="1"/>
          </p:cNvPicPr>
          <p:nvPr>
            <p:ph idx="1"/>
          </p:nvPr>
        </p:nvPicPr>
        <p:blipFill>
          <a:blip r:embed="rId2"/>
          <a:stretch>
            <a:fillRect/>
          </a:stretch>
        </p:blipFill>
        <p:spPr>
          <a:xfrm>
            <a:off x="0" y="1643050"/>
            <a:ext cx="5643570" cy="4071966"/>
          </a:xfrm>
        </p:spPr>
      </p:pic>
      <p:sp>
        <p:nvSpPr>
          <p:cNvPr id="8" name="Slide Number Placeholder 7"/>
          <p:cNvSpPr>
            <a:spLocks noGrp="1"/>
          </p:cNvSpPr>
          <p:nvPr>
            <p:ph type="sldNum" sz="quarter" idx="12"/>
          </p:nvPr>
        </p:nvSpPr>
        <p:spPr/>
        <p:txBody>
          <a:bodyPr/>
          <a:lstStyle/>
          <a:p>
            <a:fld id="{B6F15528-21DE-4FAA-801E-634DDDAF4B2B}" type="slidenum">
              <a:rPr lang="en-US" smtClean="0"/>
              <a:pPr/>
              <a:t>31</a:t>
            </a:fld>
            <a:endParaRPr lang="en-US"/>
          </a:p>
        </p:txBody>
      </p:sp>
      <p:sp>
        <p:nvSpPr>
          <p:cNvPr id="6" name="TextBox 5"/>
          <p:cNvSpPr txBox="1"/>
          <p:nvPr/>
        </p:nvSpPr>
        <p:spPr>
          <a:xfrm>
            <a:off x="5105400" y="6324600"/>
            <a:ext cx="2895600" cy="246221"/>
          </a:xfrm>
          <a:prstGeom prst="rect">
            <a:avLst/>
          </a:prstGeom>
          <a:noFill/>
        </p:spPr>
        <p:txBody>
          <a:bodyPr wrap="square" rtlCol="0">
            <a:spAutoFit/>
          </a:bodyPr>
          <a:lstStyle/>
          <a:p>
            <a:r>
              <a:rPr lang="en-US" sz="1000" i="1" dirty="0" smtClean="0"/>
              <a:t>Source: </a:t>
            </a:r>
            <a:r>
              <a:rPr lang="en-US" sz="1000" i="1" dirty="0" err="1" smtClean="0"/>
              <a:t>Jeuland</a:t>
            </a:r>
            <a:r>
              <a:rPr lang="en-US" sz="1000" i="1" dirty="0" smtClean="0"/>
              <a:t>. A.M., </a:t>
            </a:r>
            <a:r>
              <a:rPr lang="en-US" sz="1000" i="1" dirty="0" err="1" smtClean="0"/>
              <a:t>Pattanayak</a:t>
            </a:r>
            <a:r>
              <a:rPr lang="en-US" sz="1000" i="1" dirty="0" smtClean="0"/>
              <a:t>. S (2012) </a:t>
            </a:r>
            <a:endParaRPr lang="en-GB" sz="1000"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Net Socioeconomic Benefits </a:t>
            </a:r>
            <a:r>
              <a:rPr lang="en-US" sz="2800" dirty="0"/>
              <a:t>of </a:t>
            </a:r>
            <a:r>
              <a:rPr lang="en-US" sz="2800" dirty="0" smtClean="0"/>
              <a:t>Improved Charcoal Cook Stoves</a:t>
            </a:r>
            <a:endParaRPr lang="en-GB" sz="2800" dirty="0"/>
          </a:p>
        </p:txBody>
      </p:sp>
      <p:pic>
        <p:nvPicPr>
          <p:cNvPr id="7" name="Content Placeholder 6" descr="4.png"/>
          <p:cNvPicPr>
            <a:picLocks noGrp="1" noChangeAspect="1"/>
          </p:cNvPicPr>
          <p:nvPr>
            <p:ph idx="1"/>
          </p:nvPr>
        </p:nvPicPr>
        <p:blipFill>
          <a:blip r:embed="rId2"/>
          <a:stretch>
            <a:fillRect/>
          </a:stretch>
        </p:blipFill>
        <p:spPr>
          <a:xfrm>
            <a:off x="0" y="1928802"/>
            <a:ext cx="4687273" cy="3500462"/>
          </a:xfrm>
        </p:spPr>
      </p:pic>
      <p:pic>
        <p:nvPicPr>
          <p:cNvPr id="8" name="Picture 7" descr="8.png"/>
          <p:cNvPicPr>
            <a:picLocks noChangeAspect="1"/>
          </p:cNvPicPr>
          <p:nvPr/>
        </p:nvPicPr>
        <p:blipFill>
          <a:blip r:embed="rId3"/>
          <a:stretch>
            <a:fillRect/>
          </a:stretch>
        </p:blipFill>
        <p:spPr>
          <a:xfrm>
            <a:off x="4786314" y="1928802"/>
            <a:ext cx="4214874" cy="3500462"/>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
        <p:nvSpPr>
          <p:cNvPr id="9" name="TextBox 8"/>
          <p:cNvSpPr txBox="1"/>
          <p:nvPr/>
        </p:nvSpPr>
        <p:spPr>
          <a:xfrm>
            <a:off x="5105400" y="6324600"/>
            <a:ext cx="2895600" cy="246221"/>
          </a:xfrm>
          <a:prstGeom prst="rect">
            <a:avLst/>
          </a:prstGeom>
          <a:noFill/>
        </p:spPr>
        <p:txBody>
          <a:bodyPr wrap="square" rtlCol="0">
            <a:spAutoFit/>
          </a:bodyPr>
          <a:lstStyle/>
          <a:p>
            <a:r>
              <a:rPr lang="en-US" sz="1000" i="1" dirty="0" smtClean="0"/>
              <a:t>Source: </a:t>
            </a:r>
            <a:r>
              <a:rPr lang="en-US" sz="1000" i="1" dirty="0" err="1" smtClean="0"/>
              <a:t>Jeuland</a:t>
            </a:r>
            <a:r>
              <a:rPr lang="en-US" sz="1000" i="1" dirty="0" smtClean="0"/>
              <a:t>. A.M., </a:t>
            </a:r>
            <a:r>
              <a:rPr lang="en-US" sz="1000" i="1" dirty="0" err="1" smtClean="0"/>
              <a:t>Pattanayak</a:t>
            </a:r>
            <a:r>
              <a:rPr lang="en-US" sz="1000" i="1" dirty="0" smtClean="0"/>
              <a:t>. S (2012) </a:t>
            </a:r>
            <a:endParaRPr lang="en-GB" sz="1000"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Net Socioeconomic Benefits of Improved Charcoal Cook Stoves</a:t>
            </a:r>
            <a:endParaRPr lang="en-GB" sz="2800" dirty="0"/>
          </a:p>
        </p:txBody>
      </p:sp>
      <p:pic>
        <p:nvPicPr>
          <p:cNvPr id="7" name="Content Placeholder 6" descr="3.png"/>
          <p:cNvPicPr>
            <a:picLocks noGrp="1" noChangeAspect="1"/>
          </p:cNvPicPr>
          <p:nvPr>
            <p:ph idx="1"/>
          </p:nvPr>
        </p:nvPicPr>
        <p:blipFill>
          <a:blip r:embed="rId2"/>
          <a:stretch>
            <a:fillRect/>
          </a:stretch>
        </p:blipFill>
        <p:spPr>
          <a:xfrm>
            <a:off x="0" y="1357299"/>
            <a:ext cx="6072198" cy="4786346"/>
          </a:xfrm>
        </p:spPr>
      </p:pic>
      <p:sp>
        <p:nvSpPr>
          <p:cNvPr id="9" name="TextBox 8"/>
          <p:cNvSpPr txBox="1"/>
          <p:nvPr/>
        </p:nvSpPr>
        <p:spPr>
          <a:xfrm>
            <a:off x="6143636" y="1643050"/>
            <a:ext cx="2500330" cy="4524315"/>
          </a:xfrm>
          <a:prstGeom prst="rect">
            <a:avLst/>
          </a:prstGeom>
          <a:noFill/>
        </p:spPr>
        <p:txBody>
          <a:bodyPr wrap="square" rtlCol="0">
            <a:spAutoFit/>
          </a:bodyPr>
          <a:lstStyle/>
          <a:p>
            <a:pPr algn="just"/>
            <a:r>
              <a:rPr lang="en-US" sz="1600" dirty="0"/>
              <a:t>For charcoal stoves, the most important drivers tend to be in parameters that affect the relative cost of fuel: the market price of charcoal, and the amount of baseline fuel needed and baseline energy efficiency, which influence the relative gains obtained from the new stove. Also important are the use rates, the market wage (income quintile) and baseline cooking time, the latter two of which determine the value of collection and cooking time savings.</a:t>
            </a:r>
            <a:endParaRPr lang="en-GB" sz="16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
        <p:nvSpPr>
          <p:cNvPr id="8" name="TextBox 7"/>
          <p:cNvSpPr txBox="1"/>
          <p:nvPr/>
        </p:nvSpPr>
        <p:spPr>
          <a:xfrm>
            <a:off x="4724400" y="6400800"/>
            <a:ext cx="2895600" cy="246221"/>
          </a:xfrm>
          <a:prstGeom prst="rect">
            <a:avLst/>
          </a:prstGeom>
          <a:noFill/>
        </p:spPr>
        <p:txBody>
          <a:bodyPr wrap="square" rtlCol="0">
            <a:spAutoFit/>
          </a:bodyPr>
          <a:lstStyle/>
          <a:p>
            <a:r>
              <a:rPr lang="en-US" sz="1000" i="1" dirty="0" smtClean="0"/>
              <a:t>Source: </a:t>
            </a:r>
            <a:r>
              <a:rPr lang="en-US" sz="1000" i="1" dirty="0" err="1" smtClean="0"/>
              <a:t>Jeuland</a:t>
            </a:r>
            <a:r>
              <a:rPr lang="en-US" sz="1000" i="1" dirty="0" smtClean="0"/>
              <a:t>. A.M., </a:t>
            </a:r>
            <a:r>
              <a:rPr lang="en-US" sz="1000" i="1" dirty="0" err="1" smtClean="0"/>
              <a:t>Pattanayak</a:t>
            </a:r>
            <a:r>
              <a:rPr lang="en-US" sz="1000" i="1" dirty="0" smtClean="0"/>
              <a:t>. S (2012) </a:t>
            </a:r>
            <a:endParaRPr lang="en-GB" sz="1000"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normAutofit/>
          </a:bodyPr>
          <a:lstStyle/>
          <a:p>
            <a:pPr algn="l"/>
            <a:r>
              <a:rPr lang="en-US" sz="2800" dirty="0" smtClean="0"/>
              <a:t>Net Socioeconomic Benefits of Kerosene and LPG Cook Stoves</a:t>
            </a:r>
            <a:endParaRPr lang="en-GB" sz="2800" dirty="0"/>
          </a:p>
        </p:txBody>
      </p:sp>
      <p:sp>
        <p:nvSpPr>
          <p:cNvPr id="5" name="TextBox 4"/>
          <p:cNvSpPr txBox="1"/>
          <p:nvPr/>
        </p:nvSpPr>
        <p:spPr>
          <a:xfrm>
            <a:off x="285720" y="5286388"/>
            <a:ext cx="8215370" cy="1015663"/>
          </a:xfrm>
          <a:prstGeom prst="rect">
            <a:avLst/>
          </a:prstGeom>
          <a:noFill/>
        </p:spPr>
        <p:txBody>
          <a:bodyPr wrap="square" rtlCol="0">
            <a:spAutoFit/>
          </a:bodyPr>
          <a:lstStyle/>
          <a:p>
            <a:pPr algn="just"/>
            <a:r>
              <a:rPr lang="en-US" sz="1400" dirty="0"/>
              <a:t>For </a:t>
            </a:r>
            <a:r>
              <a:rPr lang="en-US" sz="1400" dirty="0" smtClean="0"/>
              <a:t>kerosene and LPG stoves</a:t>
            </a:r>
            <a:r>
              <a:rPr lang="en-US" sz="1400" dirty="0"/>
              <a:t>, the incidence and cost-of-illness, which determine some of the health gains, figure much more prominently. Also important are the value of time savings (determined by relative time efficiency, market wage, and shadow value of time savings). </a:t>
            </a:r>
            <a:endParaRPr lang="en-GB" sz="1400" dirty="0"/>
          </a:p>
          <a:p>
            <a:endParaRPr lang="en-GB" dirty="0"/>
          </a:p>
        </p:txBody>
      </p:sp>
      <p:pic>
        <p:nvPicPr>
          <p:cNvPr id="7" name="Content Placeholder 6" descr="6.png"/>
          <p:cNvPicPr>
            <a:picLocks noGrp="1" noChangeAspect="1"/>
          </p:cNvPicPr>
          <p:nvPr>
            <p:ph idx="1"/>
          </p:nvPr>
        </p:nvPicPr>
        <p:blipFill>
          <a:blip r:embed="rId2"/>
          <a:stretch>
            <a:fillRect/>
          </a:stretch>
        </p:blipFill>
        <p:spPr>
          <a:xfrm>
            <a:off x="357158" y="1500174"/>
            <a:ext cx="4497081" cy="3429024"/>
          </a:xfrm>
        </p:spPr>
      </p:pic>
      <p:pic>
        <p:nvPicPr>
          <p:cNvPr id="8" name="Picture 7" descr="7.png"/>
          <p:cNvPicPr>
            <a:picLocks noChangeAspect="1"/>
          </p:cNvPicPr>
          <p:nvPr/>
        </p:nvPicPr>
        <p:blipFill>
          <a:blip r:embed="rId3"/>
          <a:stretch>
            <a:fillRect/>
          </a:stretch>
        </p:blipFill>
        <p:spPr>
          <a:xfrm>
            <a:off x="4643438" y="1500174"/>
            <a:ext cx="4357718" cy="3330984"/>
          </a:xfrm>
          <a:prstGeom prst="rect">
            <a:avLst/>
          </a:prstGeom>
        </p:spPr>
      </p:pic>
      <p:sp>
        <p:nvSpPr>
          <p:cNvPr id="9" name="Slide Number Placeholder 8"/>
          <p:cNvSpPr>
            <a:spLocks noGrp="1"/>
          </p:cNvSpPr>
          <p:nvPr>
            <p:ph type="sldNum" sz="quarter" idx="12"/>
          </p:nvPr>
        </p:nvSpPr>
        <p:spPr/>
        <p:txBody>
          <a:bodyPr/>
          <a:lstStyle/>
          <a:p>
            <a:fld id="{B6F15528-21DE-4FAA-801E-634DDDAF4B2B}" type="slidenum">
              <a:rPr lang="en-US" smtClean="0"/>
              <a:pPr/>
              <a:t>34</a:t>
            </a:fld>
            <a:endParaRPr lang="en-US"/>
          </a:p>
        </p:txBody>
      </p:sp>
      <p:sp>
        <p:nvSpPr>
          <p:cNvPr id="10" name="TextBox 9"/>
          <p:cNvSpPr txBox="1"/>
          <p:nvPr/>
        </p:nvSpPr>
        <p:spPr>
          <a:xfrm>
            <a:off x="5105400" y="6324600"/>
            <a:ext cx="2895600" cy="246221"/>
          </a:xfrm>
          <a:prstGeom prst="rect">
            <a:avLst/>
          </a:prstGeom>
          <a:noFill/>
        </p:spPr>
        <p:txBody>
          <a:bodyPr wrap="square" rtlCol="0">
            <a:spAutoFit/>
          </a:bodyPr>
          <a:lstStyle/>
          <a:p>
            <a:r>
              <a:rPr lang="en-US" sz="1000" i="1" dirty="0" smtClean="0"/>
              <a:t>Source: </a:t>
            </a:r>
            <a:r>
              <a:rPr lang="en-US" sz="1000" i="1" dirty="0" err="1" smtClean="0"/>
              <a:t>Jeuland</a:t>
            </a:r>
            <a:r>
              <a:rPr lang="en-US" sz="1000" i="1" dirty="0" smtClean="0"/>
              <a:t>. A.M., </a:t>
            </a:r>
            <a:r>
              <a:rPr lang="en-US" sz="1000" i="1" dirty="0" err="1" smtClean="0"/>
              <a:t>Pattanayak</a:t>
            </a:r>
            <a:r>
              <a:rPr lang="en-US" sz="1000" i="1" dirty="0" smtClean="0"/>
              <a:t>. S (2012) </a:t>
            </a:r>
            <a:endParaRPr lang="en-GB" sz="1000"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Net Socioeconomic Benefits of Electric Cook Stoves</a:t>
            </a:r>
            <a:endParaRPr lang="en-GB" sz="3200" dirty="0"/>
          </a:p>
        </p:txBody>
      </p:sp>
      <p:sp>
        <p:nvSpPr>
          <p:cNvPr id="5" name="TextBox 4"/>
          <p:cNvSpPr txBox="1"/>
          <p:nvPr/>
        </p:nvSpPr>
        <p:spPr>
          <a:xfrm>
            <a:off x="6286512" y="2214554"/>
            <a:ext cx="2714644" cy="1477328"/>
          </a:xfrm>
          <a:prstGeom prst="rect">
            <a:avLst/>
          </a:prstGeom>
          <a:noFill/>
        </p:spPr>
        <p:txBody>
          <a:bodyPr wrap="square" rtlCol="0">
            <a:spAutoFit/>
          </a:bodyPr>
          <a:lstStyle/>
          <a:p>
            <a:pPr algn="just"/>
            <a:r>
              <a:rPr lang="en-US" dirty="0"/>
              <a:t>Net benefits of the electric stove are most strongly affected by its relative efficiency </a:t>
            </a:r>
            <a:r>
              <a:rPr lang="en-US" dirty="0" smtClean="0"/>
              <a:t>and </a:t>
            </a:r>
            <a:r>
              <a:rPr lang="en-US" dirty="0"/>
              <a:t>electricity </a:t>
            </a:r>
            <a:r>
              <a:rPr lang="en-US" dirty="0" smtClean="0"/>
              <a:t>prices.</a:t>
            </a:r>
            <a:endParaRPr lang="en-GB" dirty="0"/>
          </a:p>
        </p:txBody>
      </p:sp>
      <p:pic>
        <p:nvPicPr>
          <p:cNvPr id="7" name="Content Placeholder 6" descr="5.png"/>
          <p:cNvPicPr>
            <a:picLocks noGrp="1" noChangeAspect="1"/>
          </p:cNvPicPr>
          <p:nvPr>
            <p:ph idx="1"/>
          </p:nvPr>
        </p:nvPicPr>
        <p:blipFill>
          <a:blip r:embed="rId2"/>
          <a:stretch>
            <a:fillRect/>
          </a:stretch>
        </p:blipFill>
        <p:spPr>
          <a:xfrm>
            <a:off x="0" y="1600200"/>
            <a:ext cx="6215107" cy="4525963"/>
          </a:xfrm>
        </p:spPr>
      </p:pic>
      <p:sp>
        <p:nvSpPr>
          <p:cNvPr id="8" name="Slide Number Placeholder 7"/>
          <p:cNvSpPr>
            <a:spLocks noGrp="1"/>
          </p:cNvSpPr>
          <p:nvPr>
            <p:ph type="sldNum" sz="quarter" idx="12"/>
          </p:nvPr>
        </p:nvSpPr>
        <p:spPr/>
        <p:txBody>
          <a:bodyPr/>
          <a:lstStyle/>
          <a:p>
            <a:fld id="{B6F15528-21DE-4FAA-801E-634DDDAF4B2B}" type="slidenum">
              <a:rPr lang="en-US" smtClean="0"/>
              <a:pPr/>
              <a:t>35</a:t>
            </a:fld>
            <a:endParaRPr lang="en-US"/>
          </a:p>
        </p:txBody>
      </p:sp>
      <p:sp>
        <p:nvSpPr>
          <p:cNvPr id="6" name="TextBox 5"/>
          <p:cNvSpPr txBox="1"/>
          <p:nvPr/>
        </p:nvSpPr>
        <p:spPr>
          <a:xfrm>
            <a:off x="5105400" y="6324600"/>
            <a:ext cx="2895600" cy="246221"/>
          </a:xfrm>
          <a:prstGeom prst="rect">
            <a:avLst/>
          </a:prstGeom>
          <a:noFill/>
        </p:spPr>
        <p:txBody>
          <a:bodyPr wrap="square" rtlCol="0">
            <a:spAutoFit/>
          </a:bodyPr>
          <a:lstStyle/>
          <a:p>
            <a:r>
              <a:rPr lang="en-US" sz="1000" i="1" dirty="0" smtClean="0"/>
              <a:t>Source: </a:t>
            </a:r>
            <a:r>
              <a:rPr lang="en-US" sz="1000" i="1" dirty="0" err="1" smtClean="0"/>
              <a:t>Jeuland</a:t>
            </a:r>
            <a:r>
              <a:rPr lang="en-US" sz="1000" i="1" dirty="0" smtClean="0"/>
              <a:t>. A.M., </a:t>
            </a:r>
            <a:r>
              <a:rPr lang="en-US" sz="1000" i="1" dirty="0" err="1" smtClean="0"/>
              <a:t>Pattanayak</a:t>
            </a:r>
            <a:r>
              <a:rPr lang="en-US" sz="1000" i="1" dirty="0" smtClean="0"/>
              <a:t>. S (2012) </a:t>
            </a:r>
            <a:endParaRPr lang="en-GB" sz="1000"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ICS Current Market– Upfront Costs</a:t>
            </a:r>
            <a:endParaRPr lang="en-GB" sz="3200" dirty="0"/>
          </a:p>
        </p:txBody>
      </p:sp>
      <p:graphicFrame>
        <p:nvGraphicFramePr>
          <p:cNvPr id="4" name="Chart 3"/>
          <p:cNvGraphicFramePr/>
          <p:nvPr/>
        </p:nvGraphicFramePr>
        <p:xfrm>
          <a:off x="1185862" y="1690688"/>
          <a:ext cx="6772276" cy="347662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Cook Stove Consumer - Fuel Costs</a:t>
            </a:r>
            <a:endParaRPr lang="en-GB" sz="3200" dirty="0"/>
          </a:p>
        </p:txBody>
      </p:sp>
      <p:sp>
        <p:nvSpPr>
          <p:cNvPr id="3" name="Content Placeholder 2"/>
          <p:cNvSpPr>
            <a:spLocks noGrp="1"/>
          </p:cNvSpPr>
          <p:nvPr>
            <p:ph idx="1"/>
          </p:nvPr>
        </p:nvSpPr>
        <p:spPr/>
        <p:txBody>
          <a:bodyPr>
            <a:noAutofit/>
          </a:bodyPr>
          <a:lstStyle/>
          <a:p>
            <a:pPr algn="just"/>
            <a:r>
              <a:rPr lang="en-GB" sz="1400" dirty="0" smtClean="0"/>
              <a:t>Urban households use around 90 litres of kerosene per year, rural at 41 litres per year. On average Kerosene prices ranges from Kshs. 81.03 – 83.83 per litre. Overall price per year of kerosene for urban households is around Kshs. 7293 – 7545 and rural households Kshs. 3322 – 3437. </a:t>
            </a:r>
          </a:p>
          <a:p>
            <a:pPr algn="just"/>
            <a:endParaRPr lang="en-GB" sz="1400" dirty="0" smtClean="0"/>
          </a:p>
          <a:p>
            <a:pPr algn="just"/>
            <a:r>
              <a:rPr lang="en-GB" sz="1400" dirty="0" smtClean="0"/>
              <a:t>Charcoal is a preferred household energy source due to its affordability. It is the cheapest urban household cooking fuel currently costing about Kenya shillings Kshs. 12,000 per household per year. Charcoal is usually purchased in small quantities of 1.5 </a:t>
            </a:r>
            <a:r>
              <a:rPr lang="en-GB" sz="1400" dirty="0" err="1" smtClean="0"/>
              <a:t>kilogrammes</a:t>
            </a:r>
            <a:r>
              <a:rPr lang="en-GB" sz="1400" dirty="0" smtClean="0"/>
              <a:t> costing between Kshs. 30-50, hence; low income households and businesses find it affordable to buy charcoal every day in small quantities. </a:t>
            </a:r>
          </a:p>
          <a:p>
            <a:pPr algn="just"/>
            <a:endParaRPr lang="en-GB" sz="1400" dirty="0" smtClean="0"/>
          </a:p>
          <a:p>
            <a:pPr algn="just"/>
            <a:r>
              <a:rPr lang="en-GB" sz="1400" dirty="0" smtClean="0"/>
              <a:t>Average LPG cost per household in Kenya is around Kshs. 31,760 per year. The current (June 2011) price of LPG is Kshs. 2,500 for a 13 kilogramme cylinder or Kshs. 1,000 for a 6 kilogramme cylinder.</a:t>
            </a:r>
          </a:p>
          <a:p>
            <a:pPr algn="just"/>
            <a:endParaRPr lang="en-GB" sz="1400" dirty="0" smtClean="0"/>
          </a:p>
          <a:p>
            <a:pPr algn="just"/>
            <a:r>
              <a:rPr lang="en-GB" sz="1400" dirty="0" smtClean="0"/>
              <a:t>Per capita electricity household consumption averages 844 </a:t>
            </a:r>
            <a:r>
              <a:rPr lang="en-GB" sz="1400" dirty="0" err="1" smtClean="0"/>
              <a:t>kwh</a:t>
            </a:r>
            <a:r>
              <a:rPr lang="en-GB" sz="1400" dirty="0" smtClean="0"/>
              <a:t> in urban and 544 </a:t>
            </a:r>
            <a:r>
              <a:rPr lang="en-GB" sz="1400" dirty="0" err="1" smtClean="0"/>
              <a:t>kwh</a:t>
            </a:r>
            <a:r>
              <a:rPr lang="en-GB" sz="1400" dirty="0" smtClean="0"/>
              <a:t> in rural areas. Higher income urban households consume the largest amount of electricity (1,352 </a:t>
            </a:r>
            <a:r>
              <a:rPr lang="en-GB" sz="1400" dirty="0" err="1" smtClean="0"/>
              <a:t>kwh</a:t>
            </a:r>
            <a:r>
              <a:rPr lang="en-GB" sz="1400" dirty="0" smtClean="0"/>
              <a:t>) compared to 606 </a:t>
            </a:r>
            <a:r>
              <a:rPr lang="en-GB" sz="1400" dirty="0" err="1" smtClean="0"/>
              <a:t>kwh</a:t>
            </a:r>
            <a:r>
              <a:rPr lang="en-GB" sz="1400" dirty="0" smtClean="0"/>
              <a:t> by the lowest income group. Average Electricity cost per household in Kenya is around Kshs. 59,200 per year.</a:t>
            </a:r>
            <a:endParaRPr lang="en-GB" sz="1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Cook Stove Consumer - Fuel Costs</a:t>
            </a:r>
            <a:endParaRPr lang="en-GB" sz="3200" dirty="0"/>
          </a:p>
        </p:txBody>
      </p:sp>
      <p:graphicFrame>
        <p:nvGraphicFramePr>
          <p:cNvPr id="4" name="Content Placeholder 3"/>
          <p:cNvGraphicFramePr>
            <a:graphicFrameLocks noGrp="1"/>
          </p:cNvGraphicFramePr>
          <p:nvPr>
            <p:ph idx="1"/>
          </p:nvPr>
        </p:nvGraphicFramePr>
        <p:xfrm>
          <a:off x="457200" y="1600200"/>
          <a:ext cx="8229600" cy="3337560"/>
        </p:xfrm>
        <a:graphic>
          <a:graphicData uri="http://schemas.openxmlformats.org/drawingml/2006/table">
            <a:tbl>
              <a:tblPr firstRow="1" bandRow="1">
                <a:tableStyleId>{7DF18680-E054-41AD-8BC1-D1AEF772440D}</a:tableStyleId>
              </a:tblPr>
              <a:tblGrid>
                <a:gridCol w="4114800"/>
                <a:gridCol w="4114800"/>
              </a:tblGrid>
              <a:tr h="370840">
                <a:tc>
                  <a:txBody>
                    <a:bodyPr/>
                    <a:lstStyle/>
                    <a:p>
                      <a:pPr algn="l">
                        <a:lnSpc>
                          <a:spcPct val="115000"/>
                        </a:lnSpc>
                        <a:spcAft>
                          <a:spcPts val="0"/>
                        </a:spcAft>
                      </a:pPr>
                      <a:r>
                        <a:rPr lang="en-GB" sz="2000" dirty="0" smtClean="0"/>
                        <a:t>Fuel</a:t>
                      </a:r>
                      <a:endParaRPr lang="en-GB" sz="2000" dirty="0">
                        <a:solidFill>
                          <a:schemeClr val="bg1">
                            <a:lumMod val="95000"/>
                          </a:schemeClr>
                        </a:solidFill>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2000" dirty="0"/>
                        <a:t>Costs (Kshs)</a:t>
                      </a:r>
                      <a:endParaRPr lang="en-GB" sz="2000" dirty="0">
                        <a:solidFill>
                          <a:schemeClr val="bg1">
                            <a:lumMod val="95000"/>
                          </a:schemeClr>
                        </a:solidFill>
                        <a:latin typeface="Calibri"/>
                        <a:ea typeface="Times New Roman"/>
                        <a:cs typeface="Times New Roman"/>
                      </a:endParaRPr>
                    </a:p>
                  </a:txBody>
                  <a:tcPr marL="68580" marR="68580" marT="0" marB="0" anchor="b"/>
                </a:tc>
              </a:tr>
              <a:tr h="370840">
                <a:tc>
                  <a:txBody>
                    <a:bodyPr/>
                    <a:lstStyle/>
                    <a:p>
                      <a:pPr>
                        <a:lnSpc>
                          <a:spcPct val="115000"/>
                        </a:lnSpc>
                        <a:spcAft>
                          <a:spcPts val="0"/>
                        </a:spcAft>
                      </a:pPr>
                      <a:r>
                        <a:rPr lang="en-GB" sz="2000"/>
                        <a:t>Kerosene price(Kshs/l) </a:t>
                      </a:r>
                      <a:endParaRPr lang="en-GB" sz="20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2000"/>
                        <a:t>81.03 - 83.83</a:t>
                      </a:r>
                      <a:endParaRPr lang="en-GB" sz="2000">
                        <a:latin typeface="Calibri"/>
                        <a:ea typeface="Times New Roman"/>
                        <a:cs typeface="Times New Roman"/>
                      </a:endParaRPr>
                    </a:p>
                  </a:txBody>
                  <a:tcPr marL="68580" marR="68580" marT="0" marB="0" anchor="b"/>
                </a:tc>
              </a:tr>
              <a:tr h="370840">
                <a:tc>
                  <a:txBody>
                    <a:bodyPr/>
                    <a:lstStyle/>
                    <a:p>
                      <a:pPr>
                        <a:lnSpc>
                          <a:spcPct val="115000"/>
                        </a:lnSpc>
                        <a:spcAft>
                          <a:spcPts val="0"/>
                        </a:spcAft>
                      </a:pPr>
                      <a:r>
                        <a:rPr lang="en-GB" sz="2000"/>
                        <a:t>Fuel wood price(Kshs/bundle) </a:t>
                      </a:r>
                      <a:endParaRPr lang="en-GB" sz="20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2000"/>
                        <a:t>70</a:t>
                      </a:r>
                      <a:endParaRPr lang="en-GB" sz="2000">
                        <a:latin typeface="Calibri"/>
                        <a:ea typeface="Times New Roman"/>
                        <a:cs typeface="Times New Roman"/>
                      </a:endParaRPr>
                    </a:p>
                  </a:txBody>
                  <a:tcPr marL="68580" marR="68580" marT="0" marB="0" anchor="b"/>
                </a:tc>
              </a:tr>
              <a:tr h="370840">
                <a:tc>
                  <a:txBody>
                    <a:bodyPr/>
                    <a:lstStyle/>
                    <a:p>
                      <a:pPr>
                        <a:lnSpc>
                          <a:spcPct val="115000"/>
                        </a:lnSpc>
                        <a:spcAft>
                          <a:spcPts val="0"/>
                        </a:spcAft>
                      </a:pPr>
                      <a:r>
                        <a:rPr lang="en-GB" sz="2000"/>
                        <a:t>LPG price(Kshs/kg) </a:t>
                      </a:r>
                      <a:endParaRPr lang="en-GB" sz="20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2000"/>
                        <a:t>217.27</a:t>
                      </a:r>
                      <a:endParaRPr lang="en-GB" sz="2000">
                        <a:latin typeface="Calibri"/>
                        <a:ea typeface="Times New Roman"/>
                        <a:cs typeface="Times New Roman"/>
                      </a:endParaRPr>
                    </a:p>
                  </a:txBody>
                  <a:tcPr marL="68580" marR="68580" marT="0" marB="0" anchor="b"/>
                </a:tc>
              </a:tr>
              <a:tr h="370840">
                <a:tc>
                  <a:txBody>
                    <a:bodyPr/>
                    <a:lstStyle/>
                    <a:p>
                      <a:pPr>
                        <a:lnSpc>
                          <a:spcPct val="115000"/>
                        </a:lnSpc>
                        <a:spcAft>
                          <a:spcPts val="0"/>
                        </a:spcAft>
                      </a:pPr>
                      <a:r>
                        <a:rPr lang="en-GB" sz="2000"/>
                        <a:t>Electricity price(Kshs/Kwh) </a:t>
                      </a:r>
                      <a:endParaRPr lang="en-GB" sz="20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2000"/>
                        <a:t>11.62</a:t>
                      </a:r>
                      <a:endParaRPr lang="en-GB" sz="2000">
                        <a:latin typeface="Calibri"/>
                        <a:ea typeface="Times New Roman"/>
                        <a:cs typeface="Times New Roman"/>
                      </a:endParaRPr>
                    </a:p>
                  </a:txBody>
                  <a:tcPr marL="68580" marR="68580" marT="0" marB="0" anchor="b"/>
                </a:tc>
              </a:tr>
              <a:tr h="370840">
                <a:tc>
                  <a:txBody>
                    <a:bodyPr/>
                    <a:lstStyle/>
                    <a:p>
                      <a:pPr>
                        <a:lnSpc>
                          <a:spcPct val="115000"/>
                        </a:lnSpc>
                        <a:spcAft>
                          <a:spcPts val="0"/>
                        </a:spcAft>
                      </a:pPr>
                      <a:r>
                        <a:rPr lang="en-GB" sz="2000"/>
                        <a:t>Charcoal price(Kshs/4kg tin) </a:t>
                      </a:r>
                      <a:endParaRPr lang="en-GB" sz="20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2000"/>
                        <a:t>61.4</a:t>
                      </a:r>
                      <a:endParaRPr lang="en-GB" sz="2000">
                        <a:latin typeface="Calibri"/>
                        <a:ea typeface="Times New Roman"/>
                        <a:cs typeface="Times New Roman"/>
                      </a:endParaRPr>
                    </a:p>
                  </a:txBody>
                  <a:tcPr marL="68580" marR="68580" marT="0" marB="0" anchor="b"/>
                </a:tc>
              </a:tr>
              <a:tr h="370840">
                <a:tc>
                  <a:txBody>
                    <a:bodyPr/>
                    <a:lstStyle/>
                    <a:p>
                      <a:pPr>
                        <a:lnSpc>
                          <a:spcPct val="115000"/>
                        </a:lnSpc>
                        <a:spcAft>
                          <a:spcPts val="0"/>
                        </a:spcAft>
                      </a:pPr>
                      <a:r>
                        <a:rPr lang="en-GB" sz="2000"/>
                        <a:t>Motor Spirit Premium price(Kshs/l) </a:t>
                      </a:r>
                      <a:endParaRPr lang="en-GB" sz="20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2000"/>
                        <a:t>119.23</a:t>
                      </a:r>
                      <a:endParaRPr lang="en-GB" sz="2000">
                        <a:latin typeface="Calibri"/>
                        <a:ea typeface="Times New Roman"/>
                        <a:cs typeface="Times New Roman"/>
                      </a:endParaRPr>
                    </a:p>
                  </a:txBody>
                  <a:tcPr marL="68580" marR="68580" marT="0" marB="0" anchor="b"/>
                </a:tc>
              </a:tr>
              <a:tr h="370840">
                <a:tc>
                  <a:txBody>
                    <a:bodyPr/>
                    <a:lstStyle/>
                    <a:p>
                      <a:pPr>
                        <a:lnSpc>
                          <a:spcPct val="115000"/>
                        </a:lnSpc>
                        <a:spcAft>
                          <a:spcPts val="0"/>
                        </a:spcAft>
                      </a:pPr>
                      <a:r>
                        <a:rPr lang="en-GB" sz="2000"/>
                        <a:t>Automotive Gas Oil price(Kshs/litre) </a:t>
                      </a:r>
                      <a:endParaRPr lang="en-GB" sz="20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2000"/>
                        <a:t>66.13</a:t>
                      </a:r>
                      <a:endParaRPr lang="en-GB" sz="2000">
                        <a:latin typeface="Calibri"/>
                        <a:ea typeface="Times New Roman"/>
                        <a:cs typeface="Times New Roman"/>
                      </a:endParaRPr>
                    </a:p>
                  </a:txBody>
                  <a:tcPr marL="68580" marR="68580" marT="0" marB="0" anchor="b"/>
                </a:tc>
              </a:tr>
              <a:tr h="370840">
                <a:tc>
                  <a:txBody>
                    <a:bodyPr/>
                    <a:lstStyle/>
                    <a:p>
                      <a:pPr>
                        <a:lnSpc>
                          <a:spcPct val="115000"/>
                        </a:lnSpc>
                        <a:spcAft>
                          <a:spcPts val="0"/>
                        </a:spcAft>
                      </a:pPr>
                      <a:r>
                        <a:rPr lang="en-GB" sz="2000"/>
                        <a:t>Lubricant price(Kshs/ l) </a:t>
                      </a:r>
                      <a:endParaRPr lang="en-GB" sz="2000">
                        <a:latin typeface="Calibri"/>
                        <a:ea typeface="Times New Roman"/>
                        <a:cs typeface="Times New Roman"/>
                      </a:endParaRPr>
                    </a:p>
                  </a:txBody>
                  <a:tcPr marL="68580" marR="68580" marT="0" marB="0" anchor="b"/>
                </a:tc>
                <a:tc>
                  <a:txBody>
                    <a:bodyPr/>
                    <a:lstStyle/>
                    <a:p>
                      <a:pPr algn="r">
                        <a:lnSpc>
                          <a:spcPct val="115000"/>
                        </a:lnSpc>
                        <a:spcAft>
                          <a:spcPts val="0"/>
                        </a:spcAft>
                      </a:pPr>
                      <a:r>
                        <a:rPr lang="en-GB" sz="2000" dirty="0"/>
                        <a:t>382.657</a:t>
                      </a:r>
                      <a:endParaRPr lang="en-GB" sz="2000" dirty="0">
                        <a:latin typeface="Calibri"/>
                        <a:ea typeface="Times New Roman"/>
                        <a:cs typeface="Times New Roman"/>
                      </a:endParaRPr>
                    </a:p>
                  </a:txBody>
                  <a:tcPr marL="68580" marR="68580" marT="0" marB="0" anchor="b"/>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Cook Stove Consumer - Fuel cost per household</a:t>
            </a:r>
            <a:endParaRPr lang="en-GB" sz="32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Acronyms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graphicFrame>
        <p:nvGraphicFramePr>
          <p:cNvPr id="5" name="Table 4"/>
          <p:cNvGraphicFramePr>
            <a:graphicFrameLocks noGrp="1"/>
          </p:cNvGraphicFramePr>
          <p:nvPr/>
        </p:nvGraphicFramePr>
        <p:xfrm>
          <a:off x="1600200" y="1828800"/>
          <a:ext cx="6096000" cy="4079240"/>
        </p:xfrm>
        <a:graphic>
          <a:graphicData uri="http://schemas.openxmlformats.org/drawingml/2006/table">
            <a:tbl>
              <a:tblPr firstRow="1" bandRow="1">
                <a:tableStyleId>{2D5ABB26-0587-4C30-8999-92F81FD0307C}</a:tableStyleId>
              </a:tblPr>
              <a:tblGrid>
                <a:gridCol w="1066800"/>
                <a:gridCol w="5029200"/>
              </a:tblGrid>
              <a:tr h="370840">
                <a:tc>
                  <a:txBody>
                    <a:bodyPr/>
                    <a:lstStyle/>
                    <a:p>
                      <a:r>
                        <a:rPr lang="en-GB" dirty="0" smtClean="0"/>
                        <a:t>AGOL</a:t>
                      </a:r>
                      <a:endParaRPr lang="en-GB" dirty="0"/>
                    </a:p>
                  </a:txBody>
                  <a:tcPr/>
                </a:tc>
                <a:tc>
                  <a:txBody>
                    <a:bodyPr/>
                    <a:lstStyle/>
                    <a:p>
                      <a:r>
                        <a:rPr lang="en-GB" dirty="0" smtClean="0"/>
                        <a:t>Africa Gas and Oil Limited</a:t>
                      </a:r>
                      <a:endParaRPr lang="en-GB" dirty="0"/>
                    </a:p>
                  </a:txBody>
                  <a:tcPr/>
                </a:tc>
              </a:tr>
              <a:tr h="370840">
                <a:tc>
                  <a:txBody>
                    <a:bodyPr/>
                    <a:lstStyle/>
                    <a:p>
                      <a:r>
                        <a:rPr lang="en-GB" dirty="0" smtClean="0"/>
                        <a:t>CBO</a:t>
                      </a:r>
                      <a:endParaRPr lang="en-GB" dirty="0"/>
                    </a:p>
                  </a:txBody>
                  <a:tcPr/>
                </a:tc>
                <a:tc>
                  <a:txBody>
                    <a:bodyPr/>
                    <a:lstStyle/>
                    <a:p>
                      <a:r>
                        <a:rPr lang="en-GB" dirty="0" smtClean="0"/>
                        <a:t>Community Based</a:t>
                      </a:r>
                      <a:r>
                        <a:rPr lang="en-GB" baseline="0" dirty="0" smtClean="0"/>
                        <a:t> Organization</a:t>
                      </a:r>
                      <a:endParaRPr lang="en-GB" dirty="0"/>
                    </a:p>
                  </a:txBody>
                  <a:tcPr/>
                </a:tc>
              </a:tr>
              <a:tr h="370840">
                <a:tc>
                  <a:txBody>
                    <a:bodyPr/>
                    <a:lstStyle/>
                    <a:p>
                      <a:r>
                        <a:rPr lang="en-GB" sz="1800" dirty="0" smtClean="0"/>
                        <a:t>ICS</a:t>
                      </a:r>
                      <a:endParaRPr lang="en-GB" dirty="0"/>
                    </a:p>
                  </a:txBody>
                  <a:tcPr/>
                </a:tc>
                <a:tc>
                  <a:txBody>
                    <a:bodyPr/>
                    <a:lstStyle/>
                    <a:p>
                      <a:r>
                        <a:rPr lang="en-GB" sz="1800" dirty="0" smtClean="0"/>
                        <a:t>Improved Cook Stoves</a:t>
                      </a:r>
                      <a:endParaRPr lang="en-GB" dirty="0"/>
                    </a:p>
                  </a:txBody>
                  <a:tcPr/>
                </a:tc>
              </a:tr>
              <a:tr h="370840">
                <a:tc>
                  <a:txBody>
                    <a:bodyPr/>
                    <a:lstStyle/>
                    <a:p>
                      <a:r>
                        <a:rPr lang="en-GB" sz="1800" dirty="0" smtClean="0"/>
                        <a:t>KUSCCO</a:t>
                      </a:r>
                      <a:endParaRPr lang="en-GB" dirty="0"/>
                    </a:p>
                  </a:txBody>
                  <a:tcPr/>
                </a:tc>
                <a:tc>
                  <a:txBody>
                    <a:bodyPr/>
                    <a:lstStyle/>
                    <a:p>
                      <a:r>
                        <a:rPr lang="en-GB" sz="1800" dirty="0" smtClean="0"/>
                        <a:t>Kenyan Union of Savings and Credit Co-operatives </a:t>
                      </a:r>
                      <a:endParaRPr lang="en-GB" dirty="0"/>
                    </a:p>
                  </a:txBody>
                  <a:tcPr/>
                </a:tc>
              </a:tr>
              <a:tr h="370840">
                <a:tc>
                  <a:txBody>
                    <a:bodyPr/>
                    <a:lstStyle/>
                    <a:p>
                      <a:r>
                        <a:rPr lang="en-GB" dirty="0" smtClean="0"/>
                        <a:t>KRC</a:t>
                      </a:r>
                      <a:endParaRPr lang="en-GB" dirty="0"/>
                    </a:p>
                  </a:txBody>
                  <a:tcPr/>
                </a:tc>
                <a:tc>
                  <a:txBody>
                    <a:bodyPr/>
                    <a:lstStyle/>
                    <a:p>
                      <a:r>
                        <a:rPr lang="en-GB" dirty="0" smtClean="0"/>
                        <a:t>Kenya Railway Corporation</a:t>
                      </a:r>
                      <a:endParaRPr lang="en-GB" dirty="0"/>
                    </a:p>
                  </a:txBody>
                  <a:tcPr/>
                </a:tc>
              </a:tr>
              <a:tr h="370840">
                <a:tc>
                  <a:txBody>
                    <a:bodyPr/>
                    <a:lstStyle/>
                    <a:p>
                      <a:r>
                        <a:rPr lang="en-GB" dirty="0" smtClean="0"/>
                        <a:t>LPG</a:t>
                      </a:r>
                      <a:endParaRPr lang="en-GB" dirty="0"/>
                    </a:p>
                  </a:txBody>
                  <a:tcPr/>
                </a:tc>
                <a:tc>
                  <a:txBody>
                    <a:bodyPr/>
                    <a:lstStyle/>
                    <a:p>
                      <a:r>
                        <a:rPr lang="en-GB" dirty="0" smtClean="0"/>
                        <a:t>Liquefied</a:t>
                      </a:r>
                      <a:r>
                        <a:rPr lang="en-GB" baseline="0" dirty="0" smtClean="0"/>
                        <a:t> Petroleum Gas</a:t>
                      </a:r>
                      <a:endParaRPr lang="en-GB" dirty="0"/>
                    </a:p>
                  </a:txBody>
                  <a:tcPr/>
                </a:tc>
              </a:tr>
              <a:tr h="370840">
                <a:tc>
                  <a:txBody>
                    <a:bodyPr/>
                    <a:lstStyle/>
                    <a:p>
                      <a:r>
                        <a:rPr lang="en-GB" dirty="0" smtClean="0"/>
                        <a:t>MOU</a:t>
                      </a:r>
                      <a:endParaRPr lang="en-GB" dirty="0"/>
                    </a:p>
                  </a:txBody>
                  <a:tcPr/>
                </a:tc>
                <a:tc>
                  <a:txBody>
                    <a:bodyPr/>
                    <a:lstStyle/>
                    <a:p>
                      <a:r>
                        <a:rPr lang="en-GB" dirty="0" smtClean="0"/>
                        <a:t>Memorandum of Understanding</a:t>
                      </a:r>
                      <a:endParaRPr lang="en-GB" dirty="0"/>
                    </a:p>
                  </a:txBody>
                  <a:tcPr/>
                </a:tc>
              </a:tr>
              <a:tr h="370840">
                <a:tc>
                  <a:txBody>
                    <a:bodyPr/>
                    <a:lstStyle/>
                    <a:p>
                      <a:r>
                        <a:rPr lang="en-GB" sz="1800" dirty="0" smtClean="0"/>
                        <a:t>MF</a:t>
                      </a:r>
                      <a:endParaRPr lang="en-GB" dirty="0"/>
                    </a:p>
                  </a:txBody>
                  <a:tcPr/>
                </a:tc>
                <a:tc>
                  <a:txBody>
                    <a:bodyPr/>
                    <a:lstStyle/>
                    <a:p>
                      <a:r>
                        <a:rPr lang="en-GB" sz="1800" dirty="0" smtClean="0"/>
                        <a:t>Microfinance</a:t>
                      </a:r>
                      <a:endParaRPr lang="en-GB" dirty="0"/>
                    </a:p>
                  </a:txBody>
                  <a:tcPr/>
                </a:tc>
              </a:tr>
              <a:tr h="370840">
                <a:tc>
                  <a:txBody>
                    <a:bodyPr/>
                    <a:lstStyle/>
                    <a:p>
                      <a:r>
                        <a:rPr lang="en-GB" sz="1800" dirty="0" smtClean="0"/>
                        <a:t>MFI</a:t>
                      </a:r>
                      <a:endParaRPr lang="en-GB" dirty="0"/>
                    </a:p>
                  </a:txBody>
                  <a:tcPr/>
                </a:tc>
                <a:tc>
                  <a:txBody>
                    <a:bodyPr/>
                    <a:lstStyle/>
                    <a:p>
                      <a:r>
                        <a:rPr lang="en-GB" sz="1800" dirty="0" smtClean="0"/>
                        <a:t>Microfinance Institution</a:t>
                      </a:r>
                    </a:p>
                  </a:txBody>
                  <a:tcPr/>
                </a:tc>
              </a:tr>
              <a:tr h="370840">
                <a:tc>
                  <a:txBody>
                    <a:bodyPr/>
                    <a:lstStyle/>
                    <a:p>
                      <a:r>
                        <a:rPr lang="en-GB" dirty="0" smtClean="0"/>
                        <a:t>NGO</a:t>
                      </a:r>
                      <a:endParaRPr lang="en-GB" dirty="0"/>
                    </a:p>
                  </a:txBody>
                  <a:tcPr/>
                </a:tc>
                <a:tc>
                  <a:txBody>
                    <a:bodyPr/>
                    <a:lstStyle/>
                    <a:p>
                      <a:r>
                        <a:rPr lang="en-GB" dirty="0" smtClean="0"/>
                        <a:t>Non Governmental Organization</a:t>
                      </a:r>
                      <a:endParaRPr lang="en-GB" dirty="0"/>
                    </a:p>
                  </a:txBody>
                  <a:tcPr/>
                </a:tc>
              </a:tr>
              <a:tr h="370840">
                <a:tc>
                  <a:txBody>
                    <a:bodyPr/>
                    <a:lstStyle/>
                    <a:p>
                      <a:r>
                        <a:rPr lang="en-GB" sz="1800" dirty="0" smtClean="0"/>
                        <a:t>SACCO</a:t>
                      </a:r>
                      <a:endParaRPr lang="en-GB" dirty="0"/>
                    </a:p>
                  </a:txBody>
                  <a:tcPr/>
                </a:tc>
                <a:tc>
                  <a:txBody>
                    <a:bodyPr/>
                    <a:lstStyle/>
                    <a:p>
                      <a:r>
                        <a:rPr lang="en-GB" sz="1800" dirty="0" smtClean="0"/>
                        <a:t>Saving and Credit Co-operative Society</a:t>
                      </a:r>
                      <a:endParaRPr lang="en-GB" dirty="0"/>
                    </a:p>
                  </a:txBody>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err="1" smtClean="0"/>
              <a:t>Cookstove</a:t>
            </a:r>
            <a:r>
              <a:rPr lang="en-GB" sz="3200" dirty="0" smtClean="0"/>
              <a:t> Consumer - Fuel Perception Map</a:t>
            </a:r>
            <a:endParaRPr lang="en-GB" sz="3200" dirty="0"/>
          </a:p>
        </p:txBody>
      </p:sp>
      <p:sp>
        <p:nvSpPr>
          <p:cNvPr id="9" name="Up-Down Arrow 8"/>
          <p:cNvSpPr/>
          <p:nvPr/>
        </p:nvSpPr>
        <p:spPr>
          <a:xfrm>
            <a:off x="4038600" y="1752600"/>
            <a:ext cx="457200" cy="4038600"/>
          </a:xfrm>
          <a:prstGeom prst="up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Right Arrow 9"/>
          <p:cNvSpPr/>
          <p:nvPr/>
        </p:nvSpPr>
        <p:spPr>
          <a:xfrm>
            <a:off x="1981200" y="3429000"/>
            <a:ext cx="4648200" cy="533400"/>
          </a:xfrm>
          <a:prstGeom prst="lef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048000" y="1295400"/>
            <a:ext cx="2743200" cy="369332"/>
          </a:xfrm>
          <a:prstGeom prst="rect">
            <a:avLst/>
          </a:prstGeom>
          <a:noFill/>
        </p:spPr>
        <p:txBody>
          <a:bodyPr wrap="square" rtlCol="0">
            <a:spAutoFit/>
          </a:bodyPr>
          <a:lstStyle/>
          <a:p>
            <a:r>
              <a:rPr lang="en-GB" dirty="0" smtClean="0">
                <a:solidFill>
                  <a:schemeClr val="accent2">
                    <a:lumMod val="75000"/>
                  </a:schemeClr>
                </a:solidFill>
              </a:rPr>
              <a:t>           </a:t>
            </a:r>
            <a:r>
              <a:rPr lang="en-GB" b="1" dirty="0" smtClean="0">
                <a:solidFill>
                  <a:schemeClr val="accent2">
                    <a:lumMod val="75000"/>
                  </a:schemeClr>
                </a:solidFill>
              </a:rPr>
              <a:t>High Price</a:t>
            </a:r>
            <a:endParaRPr lang="en-GB" b="1" dirty="0">
              <a:solidFill>
                <a:schemeClr val="accent2">
                  <a:lumMod val="75000"/>
                </a:schemeClr>
              </a:solidFill>
            </a:endParaRPr>
          </a:p>
        </p:txBody>
      </p:sp>
      <p:sp>
        <p:nvSpPr>
          <p:cNvPr id="12" name="TextBox 11"/>
          <p:cNvSpPr txBox="1"/>
          <p:nvPr/>
        </p:nvSpPr>
        <p:spPr>
          <a:xfrm>
            <a:off x="3429000" y="5867400"/>
            <a:ext cx="2057400" cy="369332"/>
          </a:xfrm>
          <a:prstGeom prst="rect">
            <a:avLst/>
          </a:prstGeom>
          <a:noFill/>
        </p:spPr>
        <p:txBody>
          <a:bodyPr wrap="square" rtlCol="0">
            <a:spAutoFit/>
          </a:bodyPr>
          <a:lstStyle/>
          <a:p>
            <a:r>
              <a:rPr lang="en-GB" b="1" dirty="0" smtClean="0">
                <a:solidFill>
                  <a:schemeClr val="accent2">
                    <a:lumMod val="75000"/>
                  </a:schemeClr>
                </a:solidFill>
              </a:rPr>
              <a:t>      Low Price</a:t>
            </a:r>
            <a:endParaRPr lang="en-GB" b="1" dirty="0">
              <a:solidFill>
                <a:schemeClr val="accent2">
                  <a:lumMod val="75000"/>
                </a:schemeClr>
              </a:solidFill>
            </a:endParaRPr>
          </a:p>
        </p:txBody>
      </p:sp>
      <p:sp>
        <p:nvSpPr>
          <p:cNvPr id="13" name="TextBox 12"/>
          <p:cNvSpPr txBox="1"/>
          <p:nvPr/>
        </p:nvSpPr>
        <p:spPr>
          <a:xfrm>
            <a:off x="6858000" y="3505200"/>
            <a:ext cx="1524000" cy="369332"/>
          </a:xfrm>
          <a:prstGeom prst="rect">
            <a:avLst/>
          </a:prstGeom>
          <a:noFill/>
        </p:spPr>
        <p:txBody>
          <a:bodyPr wrap="square" rtlCol="0">
            <a:spAutoFit/>
          </a:bodyPr>
          <a:lstStyle/>
          <a:p>
            <a:r>
              <a:rPr lang="en-GB" b="1" dirty="0" smtClean="0">
                <a:solidFill>
                  <a:schemeClr val="accent2">
                    <a:lumMod val="75000"/>
                  </a:schemeClr>
                </a:solidFill>
              </a:rPr>
              <a:t>Low Value</a:t>
            </a:r>
            <a:endParaRPr lang="en-GB" b="1" dirty="0">
              <a:solidFill>
                <a:schemeClr val="accent2">
                  <a:lumMod val="75000"/>
                </a:schemeClr>
              </a:solidFill>
            </a:endParaRPr>
          </a:p>
        </p:txBody>
      </p:sp>
      <p:sp>
        <p:nvSpPr>
          <p:cNvPr id="14" name="TextBox 13"/>
          <p:cNvSpPr txBox="1"/>
          <p:nvPr/>
        </p:nvSpPr>
        <p:spPr>
          <a:xfrm>
            <a:off x="457200" y="3505200"/>
            <a:ext cx="1447800" cy="369332"/>
          </a:xfrm>
          <a:prstGeom prst="rect">
            <a:avLst/>
          </a:prstGeom>
          <a:noFill/>
        </p:spPr>
        <p:txBody>
          <a:bodyPr wrap="square" rtlCol="0">
            <a:spAutoFit/>
          </a:bodyPr>
          <a:lstStyle/>
          <a:p>
            <a:r>
              <a:rPr lang="en-GB" b="1" dirty="0" smtClean="0">
                <a:solidFill>
                  <a:schemeClr val="accent2">
                    <a:lumMod val="75000"/>
                  </a:schemeClr>
                </a:solidFill>
              </a:rPr>
              <a:t>High Value</a:t>
            </a:r>
            <a:endParaRPr lang="en-GB" b="1" dirty="0">
              <a:solidFill>
                <a:schemeClr val="accent2">
                  <a:lumMod val="75000"/>
                </a:schemeClr>
              </a:solidFill>
            </a:endParaRPr>
          </a:p>
        </p:txBody>
      </p:sp>
      <p:sp>
        <p:nvSpPr>
          <p:cNvPr id="15" name="TextBox 14"/>
          <p:cNvSpPr txBox="1"/>
          <p:nvPr/>
        </p:nvSpPr>
        <p:spPr>
          <a:xfrm>
            <a:off x="4572000" y="4419600"/>
            <a:ext cx="1524000" cy="769441"/>
          </a:xfrm>
          <a:prstGeom prst="rect">
            <a:avLst/>
          </a:prstGeom>
          <a:noFill/>
        </p:spPr>
        <p:txBody>
          <a:bodyPr wrap="square" rtlCol="0">
            <a:spAutoFit/>
          </a:bodyPr>
          <a:lstStyle/>
          <a:p>
            <a:r>
              <a:rPr lang="en-GB" sz="1100" b="1" dirty="0" smtClean="0">
                <a:solidFill>
                  <a:schemeClr val="accent5">
                    <a:lumMod val="50000"/>
                  </a:schemeClr>
                </a:solidFill>
              </a:rPr>
              <a:t>Kerosene</a:t>
            </a:r>
          </a:p>
          <a:p>
            <a:r>
              <a:rPr lang="en-GB" sz="1100" b="1" dirty="0" smtClean="0">
                <a:solidFill>
                  <a:schemeClr val="accent5">
                    <a:lumMod val="50000"/>
                  </a:schemeClr>
                </a:solidFill>
              </a:rPr>
              <a:t>Quintile 1, 2 and 3</a:t>
            </a:r>
          </a:p>
          <a:p>
            <a:r>
              <a:rPr lang="en-GB" sz="1100" b="1" dirty="0" smtClean="0">
                <a:solidFill>
                  <a:schemeClr val="accent5">
                    <a:lumMod val="50000"/>
                  </a:schemeClr>
                </a:solidFill>
              </a:rPr>
              <a:t>Rural, Urban and Peri-Urban</a:t>
            </a:r>
            <a:endParaRPr lang="en-GB" sz="1100" b="1" dirty="0">
              <a:solidFill>
                <a:schemeClr val="accent5">
                  <a:lumMod val="50000"/>
                </a:schemeClr>
              </a:solidFill>
            </a:endParaRPr>
          </a:p>
        </p:txBody>
      </p:sp>
      <p:sp>
        <p:nvSpPr>
          <p:cNvPr id="16" name="TextBox 15"/>
          <p:cNvSpPr txBox="1"/>
          <p:nvPr/>
        </p:nvSpPr>
        <p:spPr>
          <a:xfrm>
            <a:off x="5486400" y="5105401"/>
            <a:ext cx="1371600" cy="769441"/>
          </a:xfrm>
          <a:prstGeom prst="rect">
            <a:avLst/>
          </a:prstGeom>
          <a:noFill/>
        </p:spPr>
        <p:txBody>
          <a:bodyPr wrap="square" rtlCol="0">
            <a:spAutoFit/>
          </a:bodyPr>
          <a:lstStyle/>
          <a:p>
            <a:r>
              <a:rPr lang="en-GB" sz="1100" b="1" dirty="0" smtClean="0">
                <a:solidFill>
                  <a:schemeClr val="accent5">
                    <a:lumMod val="50000"/>
                  </a:schemeClr>
                </a:solidFill>
              </a:rPr>
              <a:t>Fuel wood</a:t>
            </a:r>
          </a:p>
          <a:p>
            <a:r>
              <a:rPr lang="en-GB" sz="1100" b="1" dirty="0" smtClean="0">
                <a:solidFill>
                  <a:schemeClr val="accent5">
                    <a:lumMod val="50000"/>
                  </a:schemeClr>
                </a:solidFill>
              </a:rPr>
              <a:t>Quintile 1, 2 and 3 </a:t>
            </a:r>
          </a:p>
          <a:p>
            <a:r>
              <a:rPr lang="en-GB" sz="1100" b="1" dirty="0" smtClean="0">
                <a:solidFill>
                  <a:schemeClr val="accent5">
                    <a:lumMod val="50000"/>
                  </a:schemeClr>
                </a:solidFill>
              </a:rPr>
              <a:t>Rural and Peri-Urban</a:t>
            </a:r>
            <a:endParaRPr lang="en-GB" sz="1100" b="1" dirty="0">
              <a:solidFill>
                <a:schemeClr val="accent5">
                  <a:lumMod val="50000"/>
                </a:schemeClr>
              </a:solidFill>
            </a:endParaRPr>
          </a:p>
        </p:txBody>
      </p:sp>
      <p:sp>
        <p:nvSpPr>
          <p:cNvPr id="17" name="TextBox 16"/>
          <p:cNvSpPr txBox="1"/>
          <p:nvPr/>
        </p:nvSpPr>
        <p:spPr>
          <a:xfrm>
            <a:off x="2667000" y="4495800"/>
            <a:ext cx="1295400" cy="769441"/>
          </a:xfrm>
          <a:prstGeom prst="rect">
            <a:avLst/>
          </a:prstGeom>
          <a:noFill/>
        </p:spPr>
        <p:txBody>
          <a:bodyPr wrap="square" rtlCol="0">
            <a:spAutoFit/>
          </a:bodyPr>
          <a:lstStyle/>
          <a:p>
            <a:r>
              <a:rPr lang="en-GB" sz="1100" b="1" dirty="0" smtClean="0">
                <a:solidFill>
                  <a:schemeClr val="accent5">
                    <a:lumMod val="50000"/>
                  </a:schemeClr>
                </a:solidFill>
              </a:rPr>
              <a:t>Charcoal</a:t>
            </a:r>
          </a:p>
          <a:p>
            <a:r>
              <a:rPr lang="en-GB" sz="1100" b="1" dirty="0" smtClean="0">
                <a:solidFill>
                  <a:schemeClr val="accent5">
                    <a:lumMod val="50000"/>
                  </a:schemeClr>
                </a:solidFill>
              </a:rPr>
              <a:t>Quintile 1, 2 and 3</a:t>
            </a:r>
          </a:p>
          <a:p>
            <a:r>
              <a:rPr lang="en-GB" sz="1100" b="1" dirty="0" smtClean="0">
                <a:solidFill>
                  <a:schemeClr val="accent5">
                    <a:lumMod val="50000"/>
                  </a:schemeClr>
                </a:solidFill>
              </a:rPr>
              <a:t>Rural, Urban and Peri-Urban</a:t>
            </a:r>
            <a:endParaRPr lang="en-GB" sz="1100" b="1" dirty="0">
              <a:solidFill>
                <a:schemeClr val="accent5">
                  <a:lumMod val="50000"/>
                </a:schemeClr>
              </a:solidFill>
            </a:endParaRPr>
          </a:p>
        </p:txBody>
      </p:sp>
      <p:sp>
        <p:nvSpPr>
          <p:cNvPr id="18" name="TextBox 17"/>
          <p:cNvSpPr txBox="1"/>
          <p:nvPr/>
        </p:nvSpPr>
        <p:spPr>
          <a:xfrm>
            <a:off x="2133600" y="1676400"/>
            <a:ext cx="1219200" cy="938719"/>
          </a:xfrm>
          <a:prstGeom prst="rect">
            <a:avLst/>
          </a:prstGeom>
          <a:noFill/>
        </p:spPr>
        <p:txBody>
          <a:bodyPr wrap="square" rtlCol="0">
            <a:spAutoFit/>
          </a:bodyPr>
          <a:lstStyle/>
          <a:p>
            <a:r>
              <a:rPr lang="en-GB" sz="1100" b="1" dirty="0" smtClean="0">
                <a:solidFill>
                  <a:schemeClr val="accent5">
                    <a:lumMod val="50000"/>
                  </a:schemeClr>
                </a:solidFill>
              </a:rPr>
              <a:t>LPG</a:t>
            </a:r>
          </a:p>
          <a:p>
            <a:r>
              <a:rPr lang="en-GB" sz="1100" b="1" dirty="0" smtClean="0">
                <a:solidFill>
                  <a:schemeClr val="accent5">
                    <a:lumMod val="50000"/>
                  </a:schemeClr>
                </a:solidFill>
              </a:rPr>
              <a:t>Electricity</a:t>
            </a:r>
          </a:p>
          <a:p>
            <a:r>
              <a:rPr lang="en-GB" sz="1100" b="1" dirty="0" smtClean="0">
                <a:solidFill>
                  <a:schemeClr val="accent5">
                    <a:lumMod val="50000"/>
                  </a:schemeClr>
                </a:solidFill>
              </a:rPr>
              <a:t>Quintile 4 and 5</a:t>
            </a:r>
          </a:p>
          <a:p>
            <a:r>
              <a:rPr lang="en-GB" sz="1100" b="1" dirty="0" smtClean="0">
                <a:solidFill>
                  <a:schemeClr val="accent5">
                    <a:lumMod val="50000"/>
                  </a:schemeClr>
                </a:solidFill>
              </a:rPr>
              <a:t>Urban and Peri-Urban</a:t>
            </a:r>
            <a:endParaRPr lang="en-GB" sz="1100" b="1" dirty="0">
              <a:solidFill>
                <a:schemeClr val="accent5">
                  <a:lumMod val="50000"/>
                </a:schemeClr>
              </a:solidFill>
            </a:endParaRPr>
          </a:p>
        </p:txBody>
      </p:sp>
      <p:sp>
        <p:nvSpPr>
          <p:cNvPr id="20" name="Slide Number Placeholder 19"/>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normAutofit/>
          </a:bodyPr>
          <a:lstStyle/>
          <a:p>
            <a:pPr algn="l"/>
            <a:r>
              <a:rPr lang="en-GB" sz="2000" dirty="0" smtClean="0"/>
              <a:t>Barriers to ICS adoption</a:t>
            </a:r>
            <a:endParaRPr lang="en-GB" sz="2000" dirty="0"/>
          </a:p>
        </p:txBody>
      </p:sp>
      <p:graphicFrame>
        <p:nvGraphicFramePr>
          <p:cNvPr id="6" name="Content Placeholder 5"/>
          <p:cNvGraphicFramePr>
            <a:graphicFrameLocks noGrp="1"/>
          </p:cNvGraphicFramePr>
          <p:nvPr>
            <p:ph idx="1"/>
          </p:nvPr>
        </p:nvGraphicFramePr>
        <p:xfrm>
          <a:off x="457200" y="990601"/>
          <a:ext cx="8001000" cy="4823814"/>
        </p:xfrm>
        <a:graphic>
          <a:graphicData uri="http://schemas.openxmlformats.org/drawingml/2006/table">
            <a:tbl>
              <a:tblPr firstRow="1" bandRow="1">
                <a:tableStyleId>{7DF18680-E054-41AD-8BC1-D1AEF772440D}</a:tableStyleId>
              </a:tblPr>
              <a:tblGrid>
                <a:gridCol w="1308100"/>
                <a:gridCol w="6692900"/>
              </a:tblGrid>
              <a:tr h="234818">
                <a:tc>
                  <a:txBody>
                    <a:bodyPr/>
                    <a:lstStyle/>
                    <a:p>
                      <a:endParaRPr lang="en-GB" sz="1000" dirty="0"/>
                    </a:p>
                  </a:txBody>
                  <a:tcPr/>
                </a:tc>
                <a:tc>
                  <a:txBody>
                    <a:bodyPr/>
                    <a:lstStyle/>
                    <a:p>
                      <a:r>
                        <a:rPr lang="en-GB" sz="1400" dirty="0" smtClean="0"/>
                        <a:t>Barriers</a:t>
                      </a:r>
                      <a:endParaRPr lang="en-GB" sz="1400" dirty="0"/>
                    </a:p>
                  </a:txBody>
                  <a:tcPr/>
                </a:tc>
              </a:tr>
              <a:tr h="2042159">
                <a:tc>
                  <a:txBody>
                    <a:bodyPr/>
                    <a:lstStyle/>
                    <a:p>
                      <a:r>
                        <a:rPr lang="en-GB" sz="1000" b="1" dirty="0" smtClean="0"/>
                        <a:t>Market Approach</a:t>
                      </a:r>
                      <a:endParaRPr lang="en-GB" sz="1000" b="1" dirty="0"/>
                    </a:p>
                  </a:txBody>
                  <a:tcPr/>
                </a:tc>
                <a:tc>
                  <a:txBody>
                    <a:bodyPr/>
                    <a:lstStyle/>
                    <a:p>
                      <a:pPr algn="just"/>
                      <a:r>
                        <a:rPr lang="en-GB" sz="1100" dirty="0" smtClean="0"/>
                        <a:t>Despite the benefits of improved cook stove adoption, several projects have struggled to make an impact over decades of effort .</a:t>
                      </a:r>
                      <a:r>
                        <a:rPr lang="en-GB" sz="1100" baseline="0" dirty="0" smtClean="0"/>
                        <a:t> </a:t>
                      </a:r>
                      <a:r>
                        <a:rPr lang="en-GB" sz="1100" dirty="0" smtClean="0"/>
                        <a:t>Despite high awareness of improved cook stoves by rural households, adoption rate is quite low. Even though people are aware of ICS</a:t>
                      </a:r>
                      <a:r>
                        <a:rPr lang="en-GB" sz="1100" baseline="0" dirty="0" smtClean="0"/>
                        <a:t> technology, they are unaware of its benefits.</a:t>
                      </a:r>
                      <a:r>
                        <a:rPr lang="en-GB" sz="1100" dirty="0" smtClean="0"/>
                        <a:t> </a:t>
                      </a:r>
                    </a:p>
                    <a:p>
                      <a:pPr algn="just"/>
                      <a:endParaRPr lang="en-GB" sz="1100" dirty="0" smtClean="0"/>
                    </a:p>
                    <a:p>
                      <a:pPr algn="just"/>
                      <a:r>
                        <a:rPr lang="en-GB" sz="1100" dirty="0" smtClean="0"/>
                        <a:t>Improved cook stove programs are more successful when the cook stove is physically seen by prospective customers. This provides concrete and observable benefits to the implementer and is best done through stakeholder meetings. In urban areas, where fuel is often purchased, users are motivated by stoves that save money . The same can be said about rural areas; people are generally motivated by saving money on fuel efficient stoves</a:t>
                      </a:r>
                    </a:p>
                    <a:p>
                      <a:endParaRPr lang="en-GB" sz="1100" dirty="0"/>
                    </a:p>
                  </a:txBody>
                  <a:tcPr/>
                </a:tc>
              </a:tr>
              <a:tr h="2476856">
                <a:tc>
                  <a:txBody>
                    <a:bodyPr/>
                    <a:lstStyle/>
                    <a:p>
                      <a:r>
                        <a:rPr lang="en-GB" sz="1000" b="1" dirty="0" smtClean="0"/>
                        <a:t>Health</a:t>
                      </a:r>
                      <a:r>
                        <a:rPr lang="en-GB" sz="1000" b="1" baseline="0" dirty="0" smtClean="0"/>
                        <a:t> - IAP</a:t>
                      </a:r>
                      <a:endParaRPr lang="en-GB" sz="1000" b="1" dirty="0"/>
                    </a:p>
                  </a:txBody>
                  <a:tcPr/>
                </a:tc>
                <a:tc>
                  <a:txBody>
                    <a:bodyPr/>
                    <a:lstStyle/>
                    <a:p>
                      <a:pPr algn="just"/>
                      <a:r>
                        <a:rPr lang="en-GB" sz="1100" dirty="0" smtClean="0"/>
                        <a:t>While there is an abundance of literature on improved cook stoves to mitigate household air pollution, results prove to be statistically insignificant in cook stove adoption. </a:t>
                      </a:r>
                      <a:r>
                        <a:rPr lang="en-GB" sz="1100" baseline="0" dirty="0" smtClean="0"/>
                        <a:t> </a:t>
                      </a:r>
                      <a:r>
                        <a:rPr lang="en-GB" sz="1100" dirty="0" smtClean="0"/>
                        <a:t>The type of fuel used seems to produce a positive correlation with improved health benefits, for example, improved fuel wood stoves substantially reduce exposure however; they give fewer health benefits than improved charcoal stoves, which can reduce exposure to very low levels. Improvement of health through reducing indoor air pollution (usually ranked high by cook stove developers) rarely ranks highly amongst improved cook stove users .</a:t>
                      </a:r>
                    </a:p>
                    <a:p>
                      <a:pPr algn="just"/>
                      <a:endParaRPr lang="en-GB" sz="1100" dirty="0" smtClean="0"/>
                    </a:p>
                    <a:p>
                      <a:pPr algn="just"/>
                      <a:r>
                        <a:rPr lang="en-GB" sz="1100" dirty="0" smtClean="0"/>
                        <a:t>Marketing stoves based on the improved health indicators has so far been ineffective. This is due to lack of proper education and users do not seem to value health benefits highly enough to overcome traditional cooking methods. Research has shown that marketing the value of the stoves as a whole increases uptake, e.g., an improved stove can be seen as contributing to a cleaner kitchen, adding new cooking functionality, or providing a status symbol associated with modernity. Commercial players who are the most innovative in creating observable value for their customers will more than likely increase uptake of improve cook stoves and run a successful project.</a:t>
                      </a:r>
                    </a:p>
                    <a:p>
                      <a:endParaRPr lang="en-GB" sz="1100"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
        <p:nvSpPr>
          <p:cNvPr id="7" name="TextBox 6"/>
          <p:cNvSpPr txBox="1"/>
          <p:nvPr/>
        </p:nvSpPr>
        <p:spPr>
          <a:xfrm>
            <a:off x="4572000" y="6172200"/>
            <a:ext cx="2438400" cy="400110"/>
          </a:xfrm>
          <a:prstGeom prst="rect">
            <a:avLst/>
          </a:prstGeom>
          <a:noFill/>
        </p:spPr>
        <p:txBody>
          <a:bodyPr wrap="square" rtlCol="0">
            <a:spAutoFit/>
          </a:bodyPr>
          <a:lstStyle/>
          <a:p>
            <a:r>
              <a:rPr lang="en-GB" sz="1000" i="1" dirty="0" smtClean="0"/>
              <a:t>Source: </a:t>
            </a:r>
            <a:r>
              <a:rPr lang="en-US" sz="1000" i="1" dirty="0" err="1" smtClean="0"/>
              <a:t>Slaski</a:t>
            </a:r>
            <a:r>
              <a:rPr lang="en-US" sz="1000" i="1" dirty="0" smtClean="0"/>
              <a:t> . X and Thurber, M., (2009), </a:t>
            </a:r>
            <a:r>
              <a:rPr lang="en-US" sz="1000" i="1" dirty="0" err="1" smtClean="0"/>
              <a:t>Mtsami</a:t>
            </a:r>
            <a:r>
              <a:rPr lang="en-US" sz="1000" i="1" dirty="0" smtClean="0"/>
              <a:t>. P.T., (2012) </a:t>
            </a:r>
            <a:endParaRPr lang="en-GB" sz="1000"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GB" sz="2000" dirty="0" smtClean="0"/>
              <a:t>Barriers to ICS adoption</a:t>
            </a:r>
            <a:endParaRPr lang="en-GB" sz="2000" dirty="0"/>
          </a:p>
        </p:txBody>
      </p:sp>
      <p:graphicFrame>
        <p:nvGraphicFramePr>
          <p:cNvPr id="4" name="Table 3"/>
          <p:cNvGraphicFramePr>
            <a:graphicFrameLocks noGrp="1"/>
          </p:cNvGraphicFramePr>
          <p:nvPr/>
        </p:nvGraphicFramePr>
        <p:xfrm>
          <a:off x="381000" y="1295400"/>
          <a:ext cx="8534400" cy="3657600"/>
        </p:xfrm>
        <a:graphic>
          <a:graphicData uri="http://schemas.openxmlformats.org/drawingml/2006/table">
            <a:tbl>
              <a:tblPr firstRow="1" bandRow="1">
                <a:tableStyleId>{7DF18680-E054-41AD-8BC1-D1AEF772440D}</a:tableStyleId>
              </a:tblPr>
              <a:tblGrid>
                <a:gridCol w="1524000"/>
                <a:gridCol w="7010400"/>
              </a:tblGrid>
              <a:tr h="417624">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Barriers</a:t>
                      </a:r>
                    </a:p>
                  </a:txBody>
                  <a:tcPr/>
                </a:tc>
              </a:tr>
              <a:tr h="3239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t>Gender, Age and Education</a:t>
                      </a:r>
                    </a:p>
                    <a:p>
                      <a:endParaRPr lang="en-GB" sz="1100" dirty="0"/>
                    </a:p>
                  </a:txBody>
                  <a:tcPr/>
                </a:tc>
                <a:tc>
                  <a:txBody>
                    <a:bodyPr/>
                    <a:lstStyle/>
                    <a:p>
                      <a:pPr algn="just"/>
                      <a:endParaRPr lang="en-GB" sz="11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n-GB" sz="1100" dirty="0" smtClean="0"/>
                        <a:t>The use of improved cook stoves is normally associated with a woman’s role in the household ; hence women have a significant influence on their adoption rate. </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100" dirty="0" smtClean="0"/>
                    </a:p>
                    <a:p>
                      <a:pPr algn="just"/>
                      <a:r>
                        <a:rPr lang="en-GB" sz="1100" dirty="0" smtClean="0"/>
                        <a:t>In lower income households, males are often the head of the household;</a:t>
                      </a:r>
                      <a:r>
                        <a:rPr lang="en-GB" sz="1100" baseline="0" dirty="0" smtClean="0"/>
                        <a:t> however women still have valuable input in financial decisions of the household</a:t>
                      </a:r>
                      <a:endParaRPr lang="en-GB" sz="1100" dirty="0" smtClean="0"/>
                    </a:p>
                    <a:p>
                      <a:pPr algn="just"/>
                      <a:endParaRPr lang="en-GB" sz="1100" dirty="0" smtClean="0"/>
                    </a:p>
                    <a:p>
                      <a:pPr algn="just"/>
                      <a:r>
                        <a:rPr lang="en-GB" sz="1100" dirty="0" smtClean="0"/>
                        <a:t>Women, who bear the brunt of the costs associated with cooking, can have a significant input</a:t>
                      </a:r>
                      <a:r>
                        <a:rPr lang="en-GB" sz="1100" baseline="0" dirty="0" smtClean="0"/>
                        <a:t> in fuel choice. Th</a:t>
                      </a:r>
                      <a:r>
                        <a:rPr lang="en-GB" sz="1100" dirty="0" smtClean="0"/>
                        <a:t>e education level of the wife can influence the adoption rate of improved cook stoves. i.e., higher the education level of the wife in a household the more likely the household will adopt improved cook stove technologies. Education level of the woman works in conjunction with age to fully influence the uptake of improved cook stoves.</a:t>
                      </a:r>
                    </a:p>
                    <a:p>
                      <a:endParaRPr lang="en-GB" sz="1100" dirty="0" smtClean="0"/>
                    </a:p>
                    <a:p>
                      <a:r>
                        <a:rPr lang="en-GB" sz="1100" dirty="0" smtClean="0"/>
                        <a:t>Studies have shown</a:t>
                      </a:r>
                      <a:r>
                        <a:rPr lang="en-GB" sz="1100" baseline="0" dirty="0" smtClean="0"/>
                        <a:t> that u</a:t>
                      </a:r>
                      <a:r>
                        <a:rPr lang="en-GB" sz="1100" dirty="0" smtClean="0"/>
                        <a:t>ptake of improved </a:t>
                      </a:r>
                      <a:r>
                        <a:rPr lang="en-GB" sz="1100" baseline="0" dirty="0" smtClean="0"/>
                        <a:t> </a:t>
                      </a:r>
                      <a:r>
                        <a:rPr lang="en-GB" sz="1100" dirty="0" smtClean="0"/>
                        <a:t>cook stoves</a:t>
                      </a:r>
                      <a:r>
                        <a:rPr lang="en-GB" sz="1100" baseline="0" dirty="0" smtClean="0"/>
                        <a:t> are higher in households  </a:t>
                      </a:r>
                      <a:r>
                        <a:rPr lang="en-GB" sz="1100" dirty="0" smtClean="0"/>
                        <a:t>in the quartile of age 25-54. </a:t>
                      </a:r>
                    </a:p>
                    <a:p>
                      <a:endParaRPr lang="en-GB" sz="1100" dirty="0" smtClean="0"/>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
        <p:nvSpPr>
          <p:cNvPr id="5" name="TextBox 4"/>
          <p:cNvSpPr txBox="1"/>
          <p:nvPr/>
        </p:nvSpPr>
        <p:spPr>
          <a:xfrm>
            <a:off x="5334000" y="6248400"/>
            <a:ext cx="2819400" cy="430887"/>
          </a:xfrm>
          <a:prstGeom prst="rect">
            <a:avLst/>
          </a:prstGeom>
          <a:noFill/>
        </p:spPr>
        <p:txBody>
          <a:bodyPr wrap="square" rtlCol="0">
            <a:spAutoFit/>
          </a:bodyPr>
          <a:lstStyle/>
          <a:p>
            <a:r>
              <a:rPr lang="en-GB" sz="1100" i="1" dirty="0" smtClean="0"/>
              <a:t>Sources: </a:t>
            </a:r>
            <a:r>
              <a:rPr lang="en-US" sz="1100" i="1" dirty="0" smtClean="0"/>
              <a:t>Silk. B.J., et al (2012), P. MO and Fraser GCG., (2006 ), </a:t>
            </a:r>
            <a:r>
              <a:rPr lang="en-US" sz="1100" i="1" dirty="0" err="1" smtClean="0"/>
              <a:t>Mtsami</a:t>
            </a:r>
            <a:r>
              <a:rPr lang="en-US" sz="1100" i="1" dirty="0" smtClean="0"/>
              <a:t>. P.T., (2012) </a:t>
            </a:r>
            <a:endParaRPr lang="en-GB" sz="1100"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a:bodyPr>
          <a:lstStyle/>
          <a:p>
            <a:pPr algn="l"/>
            <a:r>
              <a:rPr lang="en-GB" sz="2400" dirty="0" smtClean="0"/>
              <a:t>Barriers to ICS adoption – Fuel Costs and Affordability</a:t>
            </a:r>
            <a:endParaRPr lang="en-GB" sz="2400" dirty="0"/>
          </a:p>
        </p:txBody>
      </p:sp>
      <p:graphicFrame>
        <p:nvGraphicFramePr>
          <p:cNvPr id="4" name="Table 3"/>
          <p:cNvGraphicFramePr>
            <a:graphicFrameLocks noGrp="1"/>
          </p:cNvGraphicFramePr>
          <p:nvPr/>
        </p:nvGraphicFramePr>
        <p:xfrm>
          <a:off x="457200" y="1397000"/>
          <a:ext cx="8458200" cy="2870200"/>
        </p:xfrm>
        <a:graphic>
          <a:graphicData uri="http://schemas.openxmlformats.org/drawingml/2006/table">
            <a:tbl>
              <a:tblPr firstRow="1" bandRow="1">
                <a:tableStyleId>{7DF18680-E054-41AD-8BC1-D1AEF772440D}</a:tableStyleId>
              </a:tblPr>
              <a:tblGrid>
                <a:gridCol w="1752600"/>
                <a:gridCol w="6705600"/>
              </a:tblGrid>
              <a:tr h="370840">
                <a:tc>
                  <a:txBody>
                    <a:bodyPr/>
                    <a:lstStyle/>
                    <a:p>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Barriers</a:t>
                      </a:r>
                    </a:p>
                    <a:p>
                      <a:endParaRPr lang="en-GB" sz="1100" dirty="0"/>
                    </a:p>
                  </a:txBody>
                  <a:tcPr/>
                </a:tc>
              </a:tr>
              <a:tr h="2367280">
                <a:tc>
                  <a:txBody>
                    <a:bodyPr/>
                    <a:lstStyle/>
                    <a:p>
                      <a:r>
                        <a:rPr lang="en-GB" sz="1100" b="1" kern="1200" dirty="0" smtClean="0"/>
                        <a:t>Fuel cost and affordability</a:t>
                      </a:r>
                      <a:endParaRPr lang="en-GB" sz="1100" b="1" dirty="0"/>
                    </a:p>
                  </a:txBody>
                  <a:tcPr/>
                </a:tc>
                <a:tc>
                  <a:txBody>
                    <a:bodyPr/>
                    <a:lstStyle/>
                    <a:p>
                      <a:pPr algn="just"/>
                      <a:r>
                        <a:rPr lang="en-GB" sz="1100" kern="1200" dirty="0" smtClean="0"/>
                        <a:t>The price competitiveness of fuel is a significant barrier to improved cook stove adoption.</a:t>
                      </a:r>
                    </a:p>
                    <a:p>
                      <a:pPr algn="just"/>
                      <a:endParaRPr lang="en-GB" sz="1100" kern="1200" dirty="0" smtClean="0"/>
                    </a:p>
                    <a:p>
                      <a:pPr algn="just"/>
                      <a:r>
                        <a:rPr lang="en-GB" sz="1100" kern="1200" dirty="0" smtClean="0"/>
                        <a:t>In rural districts where wood fuel is collected for free, households are less inclined to use improved cook stoves. As in the case of </a:t>
                      </a:r>
                      <a:r>
                        <a:rPr lang="en-GB" sz="1100" kern="1200" dirty="0" err="1" smtClean="0"/>
                        <a:t>Wundanyi</a:t>
                      </a:r>
                      <a:r>
                        <a:rPr lang="en-GB" sz="1100" kern="1200" dirty="0" smtClean="0"/>
                        <a:t>, </a:t>
                      </a:r>
                      <a:r>
                        <a:rPr lang="en-GB" sz="1100" kern="1200" dirty="0" err="1" smtClean="0"/>
                        <a:t>Mwatate</a:t>
                      </a:r>
                      <a:r>
                        <a:rPr lang="en-GB" sz="1100" kern="1200" dirty="0" smtClean="0"/>
                        <a:t> and </a:t>
                      </a:r>
                      <a:r>
                        <a:rPr lang="en-GB" sz="1100" kern="1200" dirty="0" err="1" smtClean="0"/>
                        <a:t>Voi</a:t>
                      </a:r>
                      <a:r>
                        <a:rPr lang="en-GB" sz="1100" kern="1200" dirty="0" smtClean="0"/>
                        <a:t> Districts, 79% of rural households who got their fuel wood free of charge were not using improved cook stoves and that 62% of households who bought their fuel wood were using improved cook stoves. </a:t>
                      </a:r>
                    </a:p>
                    <a:p>
                      <a:pPr algn="just"/>
                      <a:r>
                        <a:rPr lang="en-GB" sz="1100" kern="1200" dirty="0" smtClean="0"/>
                        <a:t> </a:t>
                      </a:r>
                    </a:p>
                    <a:p>
                      <a:pPr algn="just"/>
                      <a:r>
                        <a:rPr lang="en-GB" sz="1100" kern="1200" dirty="0" smtClean="0"/>
                        <a:t>In rural areas the implementation of improved cook stoves should target areas where majority of the households buy their fuel. This can help promote adoption rates because such communities are motivated to adopt the new technologies by the fact that they will save on fuel costs. In rural areas where literacy levels are low (below primary level education), implementation of improved cook stoves should work alongside adult education programs targeting women.</a:t>
                      </a:r>
                      <a:endParaRPr lang="en-GB" sz="1100" dirty="0"/>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
        <p:nvSpPr>
          <p:cNvPr id="5" name="TextBox 4"/>
          <p:cNvSpPr txBox="1"/>
          <p:nvPr/>
        </p:nvSpPr>
        <p:spPr>
          <a:xfrm>
            <a:off x="5562600" y="6324600"/>
            <a:ext cx="1981200" cy="261610"/>
          </a:xfrm>
          <a:prstGeom prst="rect">
            <a:avLst/>
          </a:prstGeom>
          <a:noFill/>
        </p:spPr>
        <p:txBody>
          <a:bodyPr wrap="square" rtlCol="0">
            <a:spAutoFit/>
          </a:bodyPr>
          <a:lstStyle/>
          <a:p>
            <a:r>
              <a:rPr lang="en-GB" sz="1100" i="1" dirty="0" smtClean="0"/>
              <a:t>Source: </a:t>
            </a:r>
            <a:r>
              <a:rPr lang="en-US" sz="1100" i="1" dirty="0" err="1" smtClean="0"/>
              <a:t>Mtsami</a:t>
            </a:r>
            <a:r>
              <a:rPr lang="en-US" sz="1100" i="1" dirty="0" smtClean="0"/>
              <a:t>. P.T., (2012) </a:t>
            </a:r>
            <a:endParaRPr lang="en-GB" sz="1100"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000" dirty="0" smtClean="0"/>
              <a:t>Barriers to ICS Adoption – Fuel Costs and Affordability</a:t>
            </a:r>
            <a:endParaRPr lang="en-GB" sz="2000" dirty="0"/>
          </a:p>
        </p:txBody>
      </p:sp>
      <p:graphicFrame>
        <p:nvGraphicFramePr>
          <p:cNvPr id="4" name="Table 3"/>
          <p:cNvGraphicFramePr>
            <a:graphicFrameLocks noGrp="1"/>
          </p:cNvGraphicFramePr>
          <p:nvPr/>
        </p:nvGraphicFramePr>
        <p:xfrm>
          <a:off x="381000" y="1143001"/>
          <a:ext cx="8305800" cy="4692935"/>
        </p:xfrm>
        <a:graphic>
          <a:graphicData uri="http://schemas.openxmlformats.org/drawingml/2006/table">
            <a:tbl>
              <a:tblPr firstRow="1" bandRow="1">
                <a:tableStyleId>{7DF18680-E054-41AD-8BC1-D1AEF772440D}</a:tableStyleId>
              </a:tblPr>
              <a:tblGrid>
                <a:gridCol w="1143000"/>
                <a:gridCol w="7162800"/>
              </a:tblGrid>
              <a:tr h="340046">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Barriers</a:t>
                      </a:r>
                    </a:p>
                  </a:txBody>
                  <a:tcPr/>
                </a:tc>
              </a:tr>
              <a:tr h="1888776">
                <a:tc>
                  <a:txBody>
                    <a:bodyPr/>
                    <a:lstStyle/>
                    <a:p>
                      <a:r>
                        <a:rPr lang="en-GB" sz="1100" b="1" dirty="0" smtClean="0"/>
                        <a:t>Charcoal and Firewood</a:t>
                      </a:r>
                      <a:endParaRPr lang="en-GB" sz="1100" b="1" dirty="0"/>
                    </a:p>
                  </a:txBody>
                  <a:tcPr/>
                </a:tc>
                <a:tc>
                  <a:txBody>
                    <a:bodyPr/>
                    <a:lstStyle/>
                    <a:p>
                      <a:pPr algn="just"/>
                      <a:r>
                        <a:rPr lang="en-GB" sz="1100" dirty="0" smtClean="0"/>
                        <a:t>Charcoal and firewood costs are generally low and there is a dominance of charcoal stoves in urban regions . The low price of charcoal and firewood results can be attributed to the fact that both are obtained from a natural resource that can be tapped with little or no direct cost to producers or consumers. Charcoal and firewood are the cheapest form of cooking fuel for urban  and rural areas respectively.</a:t>
                      </a:r>
                    </a:p>
                    <a:p>
                      <a:pPr algn="just"/>
                      <a:endParaRPr lang="en-GB" sz="1100" dirty="0" smtClean="0"/>
                    </a:p>
                    <a:p>
                      <a:pPr algn="just"/>
                      <a:r>
                        <a:rPr lang="en-GB" sz="1100" dirty="0" smtClean="0"/>
                        <a:t>Charcoal production is still considered an illegal activity in rural Kenya. However,</a:t>
                      </a:r>
                      <a:r>
                        <a:rPr lang="en-GB" sz="1100" baseline="0" dirty="0" smtClean="0"/>
                        <a:t> recent legislation has supported the production of sustainable charcoal.</a:t>
                      </a:r>
                      <a:r>
                        <a:rPr lang="en-GB" sz="1100" dirty="0" smtClean="0"/>
                        <a:t> </a:t>
                      </a:r>
                    </a:p>
                    <a:p>
                      <a:pPr algn="just"/>
                      <a:endParaRPr lang="en-GB" sz="1100" dirty="0" smtClean="0"/>
                    </a:p>
                    <a:p>
                      <a:pPr algn="just"/>
                      <a:r>
                        <a:rPr lang="en-GB" sz="1100" dirty="0" smtClean="0"/>
                        <a:t>Charcoal is normally considered low cost and affordable. But due to the fact that it is repeatedly bought in small quantities it ends up being more expensive in the long run compared to other energy sources e.g. LPG gas</a:t>
                      </a:r>
                      <a:endParaRPr lang="en-GB" sz="1100" dirty="0"/>
                    </a:p>
                  </a:txBody>
                  <a:tcPr/>
                </a:tc>
              </a:tr>
              <a:tr h="2266976">
                <a:tc>
                  <a:txBody>
                    <a:bodyPr/>
                    <a:lstStyle/>
                    <a:p>
                      <a:r>
                        <a:rPr lang="en-GB" sz="1100" b="1" dirty="0" smtClean="0"/>
                        <a:t>Kerosene</a:t>
                      </a:r>
                      <a:endParaRPr lang="en-GB" sz="1100" b="1" dirty="0"/>
                    </a:p>
                  </a:txBody>
                  <a:tcPr/>
                </a:tc>
                <a:tc>
                  <a:txBody>
                    <a:bodyPr/>
                    <a:lstStyle/>
                    <a:p>
                      <a:pPr algn="just"/>
                      <a:r>
                        <a:rPr lang="en-GB" sz="1100" kern="1200" dirty="0" smtClean="0"/>
                        <a:t>Cost-effective alternatives, like kerosene, have had a massive uptake in Kenya (when compared to traditional fuel) because the Kenyan Government has removed all taxes on kerosene. Though not classified as a clean fuel, it is seen as a general improvement from using wood fuel. Therefore, many consumers in urban areas switched to kerosene, which is now used in a significant majority (over 85%) of urban households . </a:t>
                      </a:r>
                    </a:p>
                    <a:p>
                      <a:pPr algn="just"/>
                      <a:endParaRPr lang="en-GB" sz="1100" kern="1200" dirty="0" smtClean="0"/>
                    </a:p>
                    <a:p>
                      <a:pPr algn="just"/>
                      <a:r>
                        <a:rPr lang="en-GB" sz="1100" kern="1200" dirty="0" smtClean="0"/>
                        <a:t>Given the importance of kerosene in meeting urban poor household energy needs, targeted and time-limited subsidies for kerosene stoves and lamps could expand the kerosene market, widen access among the urban poor, lead to local investment in kerosene stove and lamp manufacture and reduce overall energy costs.</a:t>
                      </a:r>
                    </a:p>
                    <a:p>
                      <a:pPr algn="just"/>
                      <a:endParaRPr lang="en-GB" sz="1100" kern="1200" dirty="0" smtClean="0"/>
                    </a:p>
                    <a:p>
                      <a:pPr algn="just"/>
                      <a:r>
                        <a:rPr lang="en-GB" sz="1100" kern="1200" dirty="0" smtClean="0"/>
                        <a:t>However, the use of kerosene is expected to decrease significantly by 2030. The Government of Kenya has announced plans to phase out the use of kerosene (Kerosene free initiative) for lighting and cooking, and replace it with clean energy products such as solar lighting kits. 1 million solar lighting kits are expected to be disseminated into Kenyan households by 2030. This will have significant impacts on the kerosene cook stove market.</a:t>
                      </a:r>
                    </a:p>
                    <a:p>
                      <a:pPr algn="just"/>
                      <a:endParaRPr lang="en-GB" sz="1100" dirty="0"/>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
        <p:nvSpPr>
          <p:cNvPr id="5" name="TextBox 4"/>
          <p:cNvSpPr txBox="1"/>
          <p:nvPr/>
        </p:nvSpPr>
        <p:spPr>
          <a:xfrm>
            <a:off x="3733800" y="6324600"/>
            <a:ext cx="4267200" cy="261610"/>
          </a:xfrm>
          <a:prstGeom prst="rect">
            <a:avLst/>
          </a:prstGeom>
          <a:noFill/>
        </p:spPr>
        <p:txBody>
          <a:bodyPr wrap="square" rtlCol="0">
            <a:spAutoFit/>
          </a:bodyPr>
          <a:lstStyle/>
          <a:p>
            <a:r>
              <a:rPr lang="en-GB" sz="1100" i="1" dirty="0" smtClean="0"/>
              <a:t>Sources: </a:t>
            </a:r>
            <a:r>
              <a:rPr lang="en-US" sz="1100" i="1" dirty="0" smtClean="0"/>
              <a:t>EEDNA (2008), EAC (2008), World bank (2011)</a:t>
            </a:r>
            <a:endParaRPr lang="en-GB" sz="1100"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GB" sz="2000" dirty="0" smtClean="0"/>
              <a:t>Barriers to ICS adoption - Fuel Costs and Affordability</a:t>
            </a:r>
            <a:endParaRPr lang="en-GB" sz="2000" dirty="0"/>
          </a:p>
        </p:txBody>
      </p:sp>
      <p:graphicFrame>
        <p:nvGraphicFramePr>
          <p:cNvPr id="4" name="Table 3"/>
          <p:cNvGraphicFramePr>
            <a:graphicFrameLocks noGrp="1"/>
          </p:cNvGraphicFramePr>
          <p:nvPr/>
        </p:nvGraphicFramePr>
        <p:xfrm>
          <a:off x="457200" y="1143000"/>
          <a:ext cx="8153400" cy="4114800"/>
        </p:xfrm>
        <a:graphic>
          <a:graphicData uri="http://schemas.openxmlformats.org/drawingml/2006/table">
            <a:tbl>
              <a:tblPr firstRow="1" bandRow="1">
                <a:tableStyleId>{7DF18680-E054-41AD-8BC1-D1AEF772440D}</a:tableStyleId>
              </a:tblPr>
              <a:tblGrid>
                <a:gridCol w="1143000"/>
                <a:gridCol w="7010400"/>
              </a:tblGrid>
              <a:tr h="471639">
                <a:tc>
                  <a:txBody>
                    <a:bodyPr/>
                    <a:lstStyle/>
                    <a:p>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Barriers</a:t>
                      </a:r>
                    </a:p>
                  </a:txBody>
                  <a:tcPr/>
                </a:tc>
              </a:tr>
              <a:tr h="3643161">
                <a:tc>
                  <a:txBody>
                    <a:bodyPr/>
                    <a:lstStyle/>
                    <a:p>
                      <a:r>
                        <a:rPr lang="en-GB" sz="1200" b="1" dirty="0" smtClean="0"/>
                        <a:t>LPG</a:t>
                      </a:r>
                      <a:endParaRPr lang="en-GB" sz="1200" b="1" dirty="0"/>
                    </a:p>
                  </a:txBody>
                  <a:tcPr/>
                </a:tc>
                <a:tc>
                  <a:txBody>
                    <a:bodyPr/>
                    <a:lstStyle/>
                    <a:p>
                      <a:pPr algn="just"/>
                      <a:r>
                        <a:rPr lang="en-GB" sz="1200" kern="1200" dirty="0" smtClean="0"/>
                        <a:t>Policies have retarded a further shift towards clean cooking fuels by maintaining high levels of taxation on some products like LPG. The use of LPG as a household cooking fuel is minimal in rural Kenya. </a:t>
                      </a:r>
                    </a:p>
                    <a:p>
                      <a:pPr algn="just"/>
                      <a:endParaRPr lang="en-GB" sz="1200" kern="1200" dirty="0" smtClean="0"/>
                    </a:p>
                    <a:p>
                      <a:pPr algn="just"/>
                      <a:r>
                        <a:rPr lang="en-GB" sz="1200" kern="1200" dirty="0" smtClean="0"/>
                        <a:t>LPG has a very high upfront cost which is normally beyond the reach of the majority of the urban poor. About 11.9% of urban households cooking using LPG gas compared with rural households where only 0.7% uses it. This is attributed to a number of reasons. Where LPG is marketed by petroleum companies, it is still yet to have a wide coverage in many areas. For many years, the country has had only a small LPG handling facility in Nairobi. The Kenya Pipeline Company plans to build a 2000 tonne storage and cylinder filling facility in Nairobi, as well as storage and distribution facilities in </a:t>
                      </a:r>
                      <a:r>
                        <a:rPr lang="en-GB" sz="1200" kern="1200" dirty="0" err="1" smtClean="0"/>
                        <a:t>Nakuru</a:t>
                      </a:r>
                      <a:r>
                        <a:rPr lang="en-GB" sz="1200" kern="1200" dirty="0" smtClean="0"/>
                        <a:t>, </a:t>
                      </a:r>
                      <a:r>
                        <a:rPr lang="en-GB" sz="1200" kern="1200" dirty="0" err="1" smtClean="0"/>
                        <a:t>Eldoret</a:t>
                      </a:r>
                      <a:r>
                        <a:rPr lang="en-GB" sz="1200" kern="1200" dirty="0" smtClean="0"/>
                        <a:t>, </a:t>
                      </a:r>
                      <a:r>
                        <a:rPr lang="en-GB" sz="1200" kern="1200" dirty="0" err="1" smtClean="0"/>
                        <a:t>Sagana</a:t>
                      </a:r>
                      <a:r>
                        <a:rPr lang="en-GB" sz="1200" kern="1200" dirty="0" smtClean="0"/>
                        <a:t> and </a:t>
                      </a:r>
                      <a:r>
                        <a:rPr lang="en-GB" sz="1200" kern="1200" dirty="0" err="1" smtClean="0"/>
                        <a:t>Kisumu</a:t>
                      </a:r>
                      <a:r>
                        <a:rPr lang="en-GB" sz="1200" kern="1200" dirty="0" smtClean="0"/>
                        <a:t>.</a:t>
                      </a:r>
                    </a:p>
                    <a:p>
                      <a:pPr algn="just"/>
                      <a:r>
                        <a:rPr lang="en-GB" sz="1200" kern="1200" dirty="0" smtClean="0"/>
                        <a:t/>
                      </a:r>
                      <a:br>
                        <a:rPr lang="en-GB" sz="1200" kern="1200" dirty="0" smtClean="0"/>
                      </a:br>
                      <a:r>
                        <a:rPr lang="en-GB" sz="1200" kern="1200" dirty="0" smtClean="0"/>
                        <a:t>Consumers are also held captive by the few out letting companies through limited out letting and customized cylinders and valves. The Government sought to address this by standardizing cylinders and valves. Another major challenge with LPG is that being a petroleum product, it is vulnerable to the escalating international oil prices. </a:t>
                      </a:r>
                    </a:p>
                    <a:p>
                      <a:pPr algn="just"/>
                      <a:r>
                        <a:rPr lang="en-GB" sz="1200" kern="1200" dirty="0" smtClean="0"/>
                        <a:t> </a:t>
                      </a:r>
                    </a:p>
                    <a:p>
                      <a:pPr algn="just"/>
                      <a:r>
                        <a:rPr lang="en-GB" sz="1200" kern="1200" dirty="0" smtClean="0"/>
                        <a:t>Income levels and cost of other fuels and several factors determine LPG cook stove uptake, these are: availability, reliability of LPG supply, fears about safety, unfamiliarity with cooking with LPG, lack of knowledge about the harm caused by smoke from solid fuels burned in traditional stoves, and cultural preferences.</a:t>
                      </a:r>
                    </a:p>
                    <a:p>
                      <a:endParaRPr lang="en-GB" sz="1200" dirty="0"/>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45</a:t>
            </a:fld>
            <a:endParaRPr lang="en-US"/>
          </a:p>
        </p:txBody>
      </p:sp>
      <p:sp>
        <p:nvSpPr>
          <p:cNvPr id="5" name="TextBox 4"/>
          <p:cNvSpPr txBox="1"/>
          <p:nvPr/>
        </p:nvSpPr>
        <p:spPr>
          <a:xfrm>
            <a:off x="3733800" y="6324600"/>
            <a:ext cx="4267200" cy="261610"/>
          </a:xfrm>
          <a:prstGeom prst="rect">
            <a:avLst/>
          </a:prstGeom>
          <a:noFill/>
        </p:spPr>
        <p:txBody>
          <a:bodyPr wrap="square" rtlCol="0">
            <a:spAutoFit/>
          </a:bodyPr>
          <a:lstStyle/>
          <a:p>
            <a:r>
              <a:rPr lang="en-GB" sz="1100" i="1" dirty="0" smtClean="0"/>
              <a:t>Sources: </a:t>
            </a:r>
            <a:r>
              <a:rPr lang="en-US" sz="1100" i="1" dirty="0" smtClean="0"/>
              <a:t>EEDNA (2008), EAC (2008), World bank (2011)</a:t>
            </a:r>
            <a:endParaRPr lang="en-GB" sz="1100"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Barriers to ICS adoption</a:t>
            </a:r>
            <a:endParaRPr lang="en-GB" sz="2800" dirty="0"/>
          </a:p>
        </p:txBody>
      </p:sp>
      <p:graphicFrame>
        <p:nvGraphicFramePr>
          <p:cNvPr id="4" name="Content Placeholder 3"/>
          <p:cNvGraphicFramePr>
            <a:graphicFrameLocks noGrp="1"/>
          </p:cNvGraphicFramePr>
          <p:nvPr>
            <p:ph idx="1"/>
          </p:nvPr>
        </p:nvGraphicFramePr>
        <p:xfrm>
          <a:off x="457200" y="1600200"/>
          <a:ext cx="8229600" cy="3235960"/>
        </p:xfrm>
        <a:graphic>
          <a:graphicData uri="http://schemas.openxmlformats.org/drawingml/2006/table">
            <a:tbl>
              <a:tblPr firstRow="1" bandRow="1">
                <a:tableStyleId>{7DF18680-E054-41AD-8BC1-D1AEF772440D}</a:tableStyleId>
              </a:tblPr>
              <a:tblGrid>
                <a:gridCol w="1905000"/>
                <a:gridCol w="6324600"/>
              </a:tblGrid>
              <a:tr h="370840">
                <a:tc>
                  <a:txBody>
                    <a:bodyPr/>
                    <a:lstStyle/>
                    <a:p>
                      <a:endParaRPr lang="en-GB" sz="1400" dirty="0"/>
                    </a:p>
                  </a:txBody>
                  <a:tcPr/>
                </a:tc>
                <a:tc>
                  <a:txBody>
                    <a:bodyPr/>
                    <a:lstStyle/>
                    <a:p>
                      <a:r>
                        <a:rPr lang="en-GB" sz="1400" dirty="0" smtClean="0"/>
                        <a:t>Barriers</a:t>
                      </a:r>
                      <a:endParaRPr lang="en-GB" sz="1400" dirty="0"/>
                    </a:p>
                  </a:txBody>
                  <a:tcPr/>
                </a:tc>
              </a:tr>
              <a:tr h="370840">
                <a:tc>
                  <a:txBody>
                    <a:bodyPr/>
                    <a:lstStyle/>
                    <a:p>
                      <a:pPr algn="just"/>
                      <a:r>
                        <a:rPr lang="en-GB" sz="1400" b="1" dirty="0" smtClean="0"/>
                        <a:t>Political Stability</a:t>
                      </a:r>
                      <a:endParaRPr lang="en-GB" sz="1400" b="1" dirty="0"/>
                    </a:p>
                  </a:txBody>
                  <a:tcPr/>
                </a:tc>
                <a:tc>
                  <a:txBody>
                    <a:bodyPr/>
                    <a:lstStyle/>
                    <a:p>
                      <a:pPr algn="just"/>
                      <a:r>
                        <a:rPr lang="en-GB" sz="1400" kern="1200" dirty="0" smtClean="0"/>
                        <a:t>Political  and  institutional  risks  in  Kenya  can negatively  impact  on  the  enabling  environment  which can have detrimental</a:t>
                      </a:r>
                      <a:r>
                        <a:rPr lang="en-GB" sz="1400" kern="1200" baseline="0" dirty="0" smtClean="0"/>
                        <a:t> impacts on the </a:t>
                      </a:r>
                      <a:r>
                        <a:rPr lang="en-GB" sz="1400" kern="1200" dirty="0" smtClean="0"/>
                        <a:t>development and implementation of improved cook stove projects. </a:t>
                      </a:r>
                    </a:p>
                    <a:p>
                      <a:pPr algn="just"/>
                      <a:endParaRPr lang="en-GB" sz="1400" kern="1200" dirty="0" smtClean="0"/>
                    </a:p>
                    <a:p>
                      <a:pPr algn="just"/>
                      <a:r>
                        <a:rPr lang="en-GB" sz="1400" kern="1200" dirty="0" smtClean="0"/>
                        <a:t>The key concern relates to the uncertainty of the  regulatory  process  and  the  likelihood  that  it  can  be  affected  by  political  regime changes. </a:t>
                      </a:r>
                    </a:p>
                    <a:p>
                      <a:pPr algn="just"/>
                      <a:endParaRPr lang="en-GB" sz="1400" kern="1200" dirty="0" smtClean="0"/>
                    </a:p>
                    <a:p>
                      <a:pPr algn="just"/>
                      <a:r>
                        <a:rPr lang="en-GB" sz="1400" kern="1200" dirty="0" smtClean="0"/>
                        <a:t>Private  and public sector  cook stove  projects  are  currently  encouraged  by  the  government  but  certain  changes  under  consideration  in  Kenya  (e.g.  taxation on fuels and  revenue  share  on  carbon market streams)  may  result  in  increased  administrative  burden  and  costs,  and  lower returns for CDM developers and buyers.</a:t>
                      </a:r>
                    </a:p>
                    <a:p>
                      <a:pPr algn="just"/>
                      <a:endParaRPr lang="en-GB" sz="1400" dirty="0"/>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1600" dirty="0" smtClean="0"/>
              <a:t>Barriers to ICS adoption</a:t>
            </a:r>
            <a:endParaRPr lang="en-GB" sz="1600" dirty="0"/>
          </a:p>
        </p:txBody>
      </p:sp>
      <p:graphicFrame>
        <p:nvGraphicFramePr>
          <p:cNvPr id="4" name="Content Placeholder 3"/>
          <p:cNvGraphicFramePr>
            <a:graphicFrameLocks noGrp="1"/>
          </p:cNvGraphicFramePr>
          <p:nvPr>
            <p:ph idx="1"/>
          </p:nvPr>
        </p:nvGraphicFramePr>
        <p:xfrm>
          <a:off x="457200" y="1600200"/>
          <a:ext cx="8229600" cy="3449320"/>
        </p:xfrm>
        <a:graphic>
          <a:graphicData uri="http://schemas.openxmlformats.org/drawingml/2006/table">
            <a:tbl>
              <a:tblPr firstRow="1" bandRow="1">
                <a:tableStyleId>{7DF18680-E054-41AD-8BC1-D1AEF772440D}</a:tableStyleId>
              </a:tblPr>
              <a:tblGrid>
                <a:gridCol w="1905000"/>
                <a:gridCol w="6324600"/>
              </a:tblGrid>
              <a:tr h="370840">
                <a:tc>
                  <a:txBody>
                    <a:bodyPr/>
                    <a:lstStyle/>
                    <a:p>
                      <a:endParaRPr lang="en-GB" sz="1400" dirty="0"/>
                    </a:p>
                  </a:txBody>
                  <a:tcPr/>
                </a:tc>
                <a:tc>
                  <a:txBody>
                    <a:bodyPr/>
                    <a:lstStyle/>
                    <a:p>
                      <a:r>
                        <a:rPr lang="en-GB" sz="1400" dirty="0" smtClean="0"/>
                        <a:t>Barriers</a:t>
                      </a:r>
                      <a:endParaRPr lang="en-GB" sz="1400" dirty="0"/>
                    </a:p>
                  </a:txBody>
                  <a:tcPr/>
                </a:tc>
              </a:tr>
              <a:tr h="370840">
                <a:tc>
                  <a:txBody>
                    <a:bodyPr/>
                    <a:lstStyle/>
                    <a:p>
                      <a:r>
                        <a:rPr lang="en-GB" sz="1400" b="1" dirty="0" smtClean="0"/>
                        <a:t>Project developers</a:t>
                      </a:r>
                      <a:endParaRPr lang="en-GB" sz="1400" b="1" dirty="0"/>
                    </a:p>
                  </a:txBody>
                  <a:tcPr/>
                </a:tc>
                <a:tc>
                  <a:txBody>
                    <a:bodyPr/>
                    <a:lstStyle/>
                    <a:p>
                      <a:pPr algn="just"/>
                      <a:r>
                        <a:rPr lang="en-GB" sz="1400" dirty="0" smtClean="0"/>
                        <a:t>Project developers face a variety</a:t>
                      </a:r>
                      <a:r>
                        <a:rPr lang="en-GB" sz="1400" baseline="0" dirty="0" smtClean="0"/>
                        <a:t> of challenges when implementing ICS projects.  The following issues can hinder purchase by end user if not addressed at an early stage in the ICS implementation process;</a:t>
                      </a:r>
                    </a:p>
                    <a:p>
                      <a:pPr algn="just"/>
                      <a:endParaRPr lang="en-GB" sz="1400" baseline="0" dirty="0" smtClean="0"/>
                    </a:p>
                    <a:p>
                      <a:pPr algn="just">
                        <a:buFont typeface="Arial" pitchFamily="34" charset="0"/>
                        <a:buChar char="•"/>
                      </a:pPr>
                      <a:r>
                        <a:rPr lang="en-GB" sz="1400" dirty="0" smtClean="0"/>
                        <a:t>Poor feasibility</a:t>
                      </a:r>
                      <a:r>
                        <a:rPr lang="en-GB" sz="1400" baseline="0" dirty="0" smtClean="0"/>
                        <a:t> / Lack of technical expertise – ICS projects may fail if the technical expertise is  not fully aware of the requirements of a successful project from the onset.</a:t>
                      </a:r>
                    </a:p>
                    <a:p>
                      <a:pPr algn="just">
                        <a:buFont typeface="Arial" pitchFamily="34" charset="0"/>
                        <a:buChar char="•"/>
                      </a:pPr>
                      <a:r>
                        <a:rPr lang="en-GB" sz="1400" baseline="0" dirty="0" smtClean="0"/>
                        <a:t>Bad product / Lack of understanding of community needs – product design and functionality does not meet the needs of end user. </a:t>
                      </a:r>
                    </a:p>
                    <a:p>
                      <a:pPr algn="just">
                        <a:buFont typeface="Arial" pitchFamily="34" charset="0"/>
                        <a:buChar char="•"/>
                      </a:pPr>
                      <a:r>
                        <a:rPr lang="en-GB" sz="1400" baseline="0" dirty="0" smtClean="0"/>
                        <a:t>Lack of investment. </a:t>
                      </a:r>
                    </a:p>
                    <a:p>
                      <a:pPr algn="just">
                        <a:buFont typeface="Arial" pitchFamily="34" charset="0"/>
                        <a:buChar char="•"/>
                      </a:pPr>
                      <a:r>
                        <a:rPr lang="en-GB" sz="1400" baseline="0" dirty="0" smtClean="0"/>
                        <a:t>Lack of ICS maintenance and proper monitoring </a:t>
                      </a:r>
                    </a:p>
                    <a:p>
                      <a:pPr algn="just">
                        <a:buFont typeface="Arial" pitchFamily="34" charset="0"/>
                        <a:buChar char="•"/>
                      </a:pPr>
                      <a:r>
                        <a:rPr lang="en-GB" sz="1400" baseline="0" dirty="0" smtClean="0"/>
                        <a:t>Bad reputation – End users knowledge of failed projects in other areas may hinder ICS adoption or purchase.</a:t>
                      </a:r>
                    </a:p>
                    <a:p>
                      <a:pPr algn="just">
                        <a:buFont typeface="Arial" pitchFamily="34" charset="0"/>
                        <a:buChar char="•"/>
                      </a:pPr>
                      <a:r>
                        <a:rPr lang="en-GB" sz="1400" baseline="0" dirty="0" smtClean="0"/>
                        <a:t>Lack of understanding from DNAs. </a:t>
                      </a:r>
                      <a:endParaRPr lang="en-GB" sz="1400" dirty="0"/>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143000"/>
          <a:ext cx="10439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a:spLocks noGrp="1"/>
          </p:cNvSpPr>
          <p:nvPr>
            <p:ph type="title"/>
          </p:nvPr>
        </p:nvSpPr>
        <p:spPr>
          <a:xfrm>
            <a:off x="457200" y="274638"/>
            <a:ext cx="7010400" cy="715962"/>
          </a:xfrm>
        </p:spPr>
        <p:txBody>
          <a:bodyPr>
            <a:normAutofit/>
          </a:bodyPr>
          <a:lstStyle/>
          <a:p>
            <a:pPr algn="l"/>
            <a:r>
              <a:rPr lang="en-GB" sz="2400" dirty="0" smtClean="0"/>
              <a:t>ICS Market Needs</a:t>
            </a:r>
            <a:endParaRPr lang="en-GB" sz="2400" dirty="0"/>
          </a:p>
        </p:txBody>
      </p:sp>
      <p:sp>
        <p:nvSpPr>
          <p:cNvPr id="6" name="TextBox 5"/>
          <p:cNvSpPr txBox="1"/>
          <p:nvPr/>
        </p:nvSpPr>
        <p:spPr>
          <a:xfrm>
            <a:off x="1447800" y="914400"/>
            <a:ext cx="1447800" cy="276999"/>
          </a:xfrm>
          <a:prstGeom prst="rect">
            <a:avLst/>
          </a:prstGeom>
          <a:noFill/>
        </p:spPr>
        <p:txBody>
          <a:bodyPr wrap="square" rtlCol="0">
            <a:spAutoFit/>
          </a:bodyPr>
          <a:lstStyle/>
          <a:p>
            <a:r>
              <a:rPr lang="en-GB" sz="1200" b="1" dirty="0" smtClean="0"/>
              <a:t>Market needs</a:t>
            </a:r>
            <a:endParaRPr lang="en-GB" sz="1200" b="1" dirty="0"/>
          </a:p>
        </p:txBody>
      </p:sp>
      <p:sp>
        <p:nvSpPr>
          <p:cNvPr id="7" name="TextBox 6"/>
          <p:cNvSpPr txBox="1"/>
          <p:nvPr/>
        </p:nvSpPr>
        <p:spPr>
          <a:xfrm>
            <a:off x="3200400" y="914401"/>
            <a:ext cx="1295400" cy="461665"/>
          </a:xfrm>
          <a:prstGeom prst="rect">
            <a:avLst/>
          </a:prstGeom>
          <a:noFill/>
        </p:spPr>
        <p:txBody>
          <a:bodyPr wrap="square" rtlCol="0">
            <a:spAutoFit/>
          </a:bodyPr>
          <a:lstStyle/>
          <a:p>
            <a:r>
              <a:rPr lang="en-GB" sz="1200" b="1" dirty="0" smtClean="0"/>
              <a:t>Groups of consumers</a:t>
            </a:r>
            <a:endParaRPr lang="en-GB" sz="1200" b="1" dirty="0"/>
          </a:p>
        </p:txBody>
      </p:sp>
      <p:sp>
        <p:nvSpPr>
          <p:cNvPr id="8" name="TextBox 7"/>
          <p:cNvSpPr txBox="1"/>
          <p:nvPr/>
        </p:nvSpPr>
        <p:spPr>
          <a:xfrm>
            <a:off x="4800600" y="838200"/>
            <a:ext cx="3276600" cy="276999"/>
          </a:xfrm>
          <a:prstGeom prst="rect">
            <a:avLst/>
          </a:prstGeom>
          <a:noFill/>
        </p:spPr>
        <p:txBody>
          <a:bodyPr wrap="square" rtlCol="0">
            <a:spAutoFit/>
          </a:bodyPr>
          <a:lstStyle/>
          <a:p>
            <a:r>
              <a:rPr lang="en-GB" sz="1200" b="1" dirty="0" smtClean="0"/>
              <a:t>Market requirements</a:t>
            </a:r>
            <a:endParaRPr lang="en-GB" sz="1200" b="1" dirty="0"/>
          </a:p>
        </p:txBody>
      </p:sp>
      <p:cxnSp>
        <p:nvCxnSpPr>
          <p:cNvPr id="10" name="Straight Connector 9"/>
          <p:cNvCxnSpPr/>
          <p:nvPr/>
        </p:nvCxnSpPr>
        <p:spPr>
          <a:xfrm rot="16200000" flipH="1">
            <a:off x="266700" y="3695700"/>
            <a:ext cx="5486400" cy="76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019300" y="3695700"/>
            <a:ext cx="5486400" cy="76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Factors Influencing ICS adoption – Market Drivers</a:t>
            </a:r>
            <a:endParaRPr lang="en-GB" sz="3200" dirty="0"/>
          </a:p>
        </p:txBody>
      </p:sp>
      <p:sp>
        <p:nvSpPr>
          <p:cNvPr id="3" name="Content Placeholder 2"/>
          <p:cNvSpPr>
            <a:spLocks noGrp="1"/>
          </p:cNvSpPr>
          <p:nvPr>
            <p:ph idx="1"/>
          </p:nvPr>
        </p:nvSpPr>
        <p:spPr/>
        <p:txBody>
          <a:bodyPr>
            <a:normAutofit fontScale="70000" lnSpcReduction="20000"/>
          </a:bodyPr>
          <a:lstStyle/>
          <a:p>
            <a:pPr lvl="0"/>
            <a:r>
              <a:rPr lang="en-GB" dirty="0"/>
              <a:t>Age</a:t>
            </a:r>
          </a:p>
          <a:p>
            <a:pPr lvl="0"/>
            <a:r>
              <a:rPr lang="en-GB" dirty="0"/>
              <a:t>Gender</a:t>
            </a:r>
          </a:p>
          <a:p>
            <a:pPr lvl="0"/>
            <a:r>
              <a:rPr lang="en-GB" dirty="0"/>
              <a:t>Head of household</a:t>
            </a:r>
          </a:p>
          <a:p>
            <a:pPr lvl="0"/>
            <a:r>
              <a:rPr lang="en-GB" dirty="0"/>
              <a:t>Home Ownership</a:t>
            </a:r>
          </a:p>
          <a:p>
            <a:pPr lvl="0"/>
            <a:r>
              <a:rPr lang="en-GB" dirty="0"/>
              <a:t>Family size</a:t>
            </a:r>
          </a:p>
          <a:p>
            <a:pPr lvl="0"/>
            <a:r>
              <a:rPr lang="en-GB" dirty="0"/>
              <a:t>Education level</a:t>
            </a:r>
          </a:p>
          <a:p>
            <a:pPr lvl="0"/>
            <a:r>
              <a:rPr lang="en-GB" dirty="0"/>
              <a:t>Geographic Location – including urban and rural</a:t>
            </a:r>
          </a:p>
          <a:p>
            <a:pPr lvl="0"/>
            <a:r>
              <a:rPr lang="en-GB" dirty="0"/>
              <a:t>Employment (Income Quintiles)</a:t>
            </a:r>
          </a:p>
          <a:p>
            <a:pPr lvl="0"/>
            <a:r>
              <a:rPr lang="en-GB" dirty="0"/>
              <a:t>Fuel Type (used in cooking)</a:t>
            </a:r>
          </a:p>
          <a:p>
            <a:pPr lvl="0"/>
            <a:r>
              <a:rPr lang="en-GB" dirty="0"/>
              <a:t>Fuel Availability</a:t>
            </a:r>
          </a:p>
          <a:p>
            <a:pPr lvl="0"/>
            <a:r>
              <a:rPr lang="en-GB" dirty="0"/>
              <a:t>Fuel Cost (Affordability)</a:t>
            </a:r>
          </a:p>
          <a:p>
            <a:r>
              <a:rPr lang="en-US" dirty="0"/>
              <a:t>Willingness to Pay</a:t>
            </a: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
        <p:nvSpPr>
          <p:cNvPr id="6" name="TextBox 5"/>
          <p:cNvSpPr txBox="1"/>
          <p:nvPr/>
        </p:nvSpPr>
        <p:spPr>
          <a:xfrm>
            <a:off x="5181600" y="6324600"/>
            <a:ext cx="2819400" cy="523220"/>
          </a:xfrm>
          <a:prstGeom prst="rect">
            <a:avLst/>
          </a:prstGeom>
          <a:noFill/>
        </p:spPr>
        <p:txBody>
          <a:bodyPr wrap="square" rtlCol="0">
            <a:spAutoFit/>
          </a:bodyPr>
          <a:lstStyle/>
          <a:p>
            <a:r>
              <a:rPr lang="en-GB" sz="1000" i="1" dirty="0" smtClean="0"/>
              <a:t>Source: </a:t>
            </a:r>
            <a:r>
              <a:rPr lang="en-US" sz="1000" i="1" dirty="0" err="1" smtClean="0"/>
              <a:t>Jeuland</a:t>
            </a:r>
            <a:r>
              <a:rPr lang="en-US" sz="1000" i="1" dirty="0" smtClean="0"/>
              <a:t>. A.M., </a:t>
            </a:r>
            <a:r>
              <a:rPr lang="en-US" sz="1000" i="1" dirty="0" err="1" smtClean="0"/>
              <a:t>Pattanayak</a:t>
            </a:r>
            <a:r>
              <a:rPr lang="en-US" sz="1000" i="1" dirty="0" smtClean="0"/>
              <a:t>. S (2012) </a:t>
            </a:r>
            <a:endParaRPr lang="en-GB" sz="1000" i="1" dirty="0" smtClean="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Introduction</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US" sz="1600" dirty="0" smtClean="0"/>
              <a:t>co2balance, in partnership with the Global Alliance for Clean </a:t>
            </a:r>
            <a:r>
              <a:rPr lang="en-US" sz="1600" dirty="0" err="1" smtClean="0"/>
              <a:t>Cookstoves</a:t>
            </a:r>
            <a:r>
              <a:rPr lang="en-US" sz="1600" dirty="0" smtClean="0"/>
              <a:t>, have identified the main consumer segments in Kenya and closely examined those with the greatest potential to reach large scale improved cook stove and fuel adoption.</a:t>
            </a:r>
            <a:endParaRPr lang="en-GB" sz="1600" dirty="0" smtClean="0"/>
          </a:p>
          <a:p>
            <a:pPr algn="just"/>
            <a:r>
              <a:rPr lang="en-US" sz="1600" dirty="0" smtClean="0"/>
              <a:t>The objective of this study was to assess the viability and successful uptake of improved cook stoves and fuels in different segments in Kenya at the local level. The information obtained will be used to enhance current efforts of improved cook stove adoption</a:t>
            </a:r>
            <a:r>
              <a:rPr lang="en-US" sz="1600" baseline="30000" dirty="0" smtClean="0"/>
              <a:t> </a:t>
            </a:r>
            <a:r>
              <a:rPr lang="en-US" sz="1600" dirty="0" smtClean="0"/>
              <a:t>and determine where additional resources should be applied in order to have the greatest impact on the cook stove market.</a:t>
            </a:r>
          </a:p>
          <a:p>
            <a:pPr algn="just"/>
            <a:r>
              <a:rPr lang="en-US" sz="1600" dirty="0" smtClean="0"/>
              <a:t>There were two parts of this study:</a:t>
            </a:r>
          </a:p>
          <a:p>
            <a:pPr marL="800100" lvl="1" indent="-342900" algn="just">
              <a:buFont typeface="Wingdings" pitchFamily="2" charset="2"/>
              <a:buChar char="v"/>
            </a:pPr>
            <a:r>
              <a:rPr lang="en-US" sz="1600" dirty="0" smtClean="0"/>
              <a:t>Literature review of determinants for fuel use and improved cook stove purchase in Kenya –  The analysis considered 12 variables as a determinant of adoption. These variables influence purchase; age, gender, head of household, home ownership, family size, geographic location, fuel used in cooking, employment (Income Quintiles), fuel access, education level, fuel cost and willingness to pay.</a:t>
            </a:r>
          </a:p>
          <a:p>
            <a:pPr lvl="2" algn="just"/>
            <a:r>
              <a:rPr lang="en-US" sz="1300" dirty="0" smtClean="0"/>
              <a:t>We found that improved cook stove adoption and fuel choices are significantly influenced by socio-economic status and demographic profile of households, energy choices and uses, energy cost and expenditure. </a:t>
            </a:r>
          </a:p>
          <a:p>
            <a:pPr lvl="1" algn="just"/>
            <a:endParaRPr lang="en-GB" sz="1600" dirty="0" smtClean="0"/>
          </a:p>
          <a:p>
            <a:pPr marL="800100" lvl="1" indent="-342900" algn="just">
              <a:buFont typeface="Wingdings" pitchFamily="2" charset="2"/>
              <a:buChar char="v"/>
            </a:pPr>
            <a:r>
              <a:rPr lang="en-US" sz="1600" dirty="0" smtClean="0"/>
              <a:t>Survey Analysis - Segments across the Central, Coastal and Western regions were examined using these variables. </a:t>
            </a:r>
          </a:p>
          <a:p>
            <a:pPr lvl="2" algn="just"/>
            <a:r>
              <a:rPr lang="en-US" sz="1300" dirty="0" smtClean="0"/>
              <a:t>Surveys were conducted in the field to determine fuel and cook stove use and potential uptake of  large scale improved cook stove projects in the regions. </a:t>
            </a:r>
          </a:p>
          <a:p>
            <a:endParaRPr lang="en-GB" sz="1400" dirty="0" smtClean="0"/>
          </a:p>
          <a:p>
            <a:pPr>
              <a:buNone/>
            </a:pPr>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Factors Influencing ICS adoption – Market Drivers Rank</a:t>
            </a:r>
            <a:endParaRPr lang="en-GB" sz="2800" dirty="0"/>
          </a:p>
        </p:txBody>
      </p:sp>
      <p:graphicFrame>
        <p:nvGraphicFramePr>
          <p:cNvPr id="4" name="Table 3"/>
          <p:cNvGraphicFramePr>
            <a:graphicFrameLocks noGrp="1"/>
          </p:cNvGraphicFramePr>
          <p:nvPr/>
        </p:nvGraphicFramePr>
        <p:xfrm>
          <a:off x="685800" y="2057400"/>
          <a:ext cx="6705600" cy="2133600"/>
        </p:xfrm>
        <a:graphic>
          <a:graphicData uri="http://schemas.openxmlformats.org/drawingml/2006/table">
            <a:tbl>
              <a:tblPr firstRow="1" bandRow="1">
                <a:tableStyleId>{2D5ABB26-0587-4C30-8999-92F81FD0307C}</a:tableStyleId>
              </a:tblPr>
              <a:tblGrid>
                <a:gridCol w="1341120"/>
                <a:gridCol w="1341120"/>
                <a:gridCol w="1341120"/>
                <a:gridCol w="1341120"/>
                <a:gridCol w="1341120"/>
              </a:tblGrid>
              <a:tr h="370840">
                <a:tc>
                  <a:txBody>
                    <a:bodyPr/>
                    <a:lstStyle/>
                    <a:p>
                      <a:endParaRPr lang="en-GB" dirty="0"/>
                    </a:p>
                  </a:txBody>
                  <a:tcPr/>
                </a:tc>
                <a:tc>
                  <a:txBody>
                    <a:bodyPr/>
                    <a:lstStyle/>
                    <a:p>
                      <a:pPr algn="r"/>
                      <a:r>
                        <a:rPr lang="en-GB" sz="1200" dirty="0" smtClean="0"/>
                        <a:t>Home Ownership</a:t>
                      </a:r>
                      <a:endParaRPr lang="en-GB" sz="1200" dirty="0"/>
                    </a:p>
                  </a:txBody>
                  <a:tcPr/>
                </a:tc>
                <a:tc>
                  <a:txBody>
                    <a:bodyPr/>
                    <a:lstStyle/>
                    <a:p>
                      <a:pPr algn="r"/>
                      <a:r>
                        <a:rPr lang="en-GB" sz="1100" dirty="0" smtClean="0"/>
                        <a:t>Age</a:t>
                      </a:r>
                    </a:p>
                    <a:p>
                      <a:pPr algn="r"/>
                      <a:endParaRPr lang="en-GB" sz="110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GB" sz="1100" dirty="0" smtClean="0"/>
                        <a:t>Gender</a:t>
                      </a:r>
                    </a:p>
                  </a:txBody>
                  <a:tcPr/>
                </a:tc>
                <a:tc>
                  <a:txBody>
                    <a:bodyPr/>
                    <a:lstStyle/>
                    <a:p>
                      <a:pPr algn="r"/>
                      <a:r>
                        <a:rPr lang="en-GB" sz="1100" dirty="0" smtClean="0"/>
                        <a:t>Education Level</a:t>
                      </a:r>
                      <a:endParaRPr lang="en-GB" sz="1100" dirty="0"/>
                    </a:p>
                  </a:txBody>
                  <a:tcPr/>
                </a:tc>
                <a:tc>
                  <a:txBody>
                    <a:bodyPr/>
                    <a:lstStyle/>
                    <a:p>
                      <a:pPr algn="r"/>
                      <a:r>
                        <a:rPr lang="en-GB" sz="1100" dirty="0" smtClean="0"/>
                        <a:t>Fuel cost</a:t>
                      </a:r>
                      <a:endParaRPr lang="en-GB" sz="1100" dirty="0"/>
                    </a:p>
                  </a:txBody>
                  <a:tcPr/>
                </a:tc>
              </a:tr>
              <a:tr h="370840">
                <a:tc>
                  <a:txBody>
                    <a:bodyPr/>
                    <a:lstStyle/>
                    <a:p>
                      <a:pPr algn="r"/>
                      <a:r>
                        <a:rPr lang="en-GB" b="1" dirty="0" smtClean="0"/>
                        <a:t>1</a:t>
                      </a:r>
                      <a:endParaRPr lang="en-GB" b="1" dirty="0"/>
                    </a:p>
                  </a:txBody>
                  <a:tcPr>
                    <a:solidFill>
                      <a:schemeClr val="tx2">
                        <a:lumMod val="60000"/>
                        <a:lumOff val="40000"/>
                      </a:schemeClr>
                    </a:solidFill>
                  </a:tcPr>
                </a:tc>
                <a:tc>
                  <a:txBody>
                    <a:bodyPr/>
                    <a:lstStyle/>
                    <a:p>
                      <a:pPr algn="r"/>
                      <a:r>
                        <a:rPr lang="en-GB" b="1" dirty="0" smtClean="0"/>
                        <a:t>2</a:t>
                      </a:r>
                      <a:endParaRPr lang="en-GB" b="1" dirty="0"/>
                    </a:p>
                  </a:txBody>
                  <a:tcPr>
                    <a:solidFill>
                      <a:schemeClr val="tx2">
                        <a:lumMod val="60000"/>
                        <a:lumOff val="40000"/>
                      </a:schemeClr>
                    </a:solidFill>
                  </a:tcPr>
                </a:tc>
                <a:tc>
                  <a:txBody>
                    <a:bodyPr/>
                    <a:lstStyle/>
                    <a:p>
                      <a:pPr algn="r"/>
                      <a:r>
                        <a:rPr lang="en-GB" b="1" dirty="0" smtClean="0"/>
                        <a:t>3</a:t>
                      </a:r>
                      <a:endParaRPr lang="en-GB" b="1" dirty="0"/>
                    </a:p>
                  </a:txBody>
                  <a:tcPr>
                    <a:solidFill>
                      <a:schemeClr val="tx2">
                        <a:lumMod val="60000"/>
                        <a:lumOff val="40000"/>
                      </a:schemeClr>
                    </a:solidFill>
                  </a:tcPr>
                </a:tc>
                <a:tc>
                  <a:txBody>
                    <a:bodyPr/>
                    <a:lstStyle/>
                    <a:p>
                      <a:pPr algn="r"/>
                      <a:r>
                        <a:rPr lang="en-GB" sz="1800" b="1" dirty="0" smtClean="0"/>
                        <a:t>4</a:t>
                      </a:r>
                      <a:endParaRPr lang="en-GB" sz="1800" b="1" dirty="0"/>
                    </a:p>
                  </a:txBody>
                  <a:tcPr>
                    <a:solidFill>
                      <a:schemeClr val="tx2">
                        <a:lumMod val="60000"/>
                        <a:lumOff val="40000"/>
                      </a:schemeClr>
                    </a:solidFill>
                  </a:tcPr>
                </a:tc>
                <a:tc>
                  <a:txBody>
                    <a:bodyPr/>
                    <a:lstStyle/>
                    <a:p>
                      <a:pPr algn="r"/>
                      <a:r>
                        <a:rPr lang="en-GB" sz="1800" b="1" dirty="0" smtClean="0"/>
                        <a:t>5</a:t>
                      </a:r>
                      <a:endParaRPr lang="en-GB" sz="1800" b="1" dirty="0"/>
                    </a:p>
                  </a:txBody>
                  <a:tcPr>
                    <a:solidFill>
                      <a:schemeClr val="tx2">
                        <a:lumMod val="60000"/>
                        <a:lumOff val="40000"/>
                      </a:schemeClr>
                    </a:solidFill>
                  </a:tcPr>
                </a:tc>
              </a:tr>
              <a:tr h="370840">
                <a:tc>
                  <a:txBody>
                    <a:bodyPr/>
                    <a:lstStyle/>
                    <a:p>
                      <a:endParaRPr lang="en-GB"/>
                    </a:p>
                  </a:txBody>
                  <a:tcPr/>
                </a:tc>
                <a:tc>
                  <a:txBody>
                    <a:bodyPr/>
                    <a:lstStyle/>
                    <a:p>
                      <a:pPr algn="r"/>
                      <a:endParaRPr lang="en-GB"/>
                    </a:p>
                  </a:txBody>
                  <a:tcPr/>
                </a:tc>
                <a:tc>
                  <a:txBody>
                    <a:bodyPr/>
                    <a:lstStyle/>
                    <a:p>
                      <a:pPr algn="r"/>
                      <a:r>
                        <a:rPr lang="en-GB" sz="1100" dirty="0" smtClean="0"/>
                        <a:t>Fuel access</a:t>
                      </a:r>
                      <a:endParaRPr lang="en-GB" sz="1100" dirty="0"/>
                    </a:p>
                  </a:txBody>
                  <a:tcPr/>
                </a:tc>
                <a:tc>
                  <a:txBody>
                    <a:bodyPr/>
                    <a:lstStyle/>
                    <a:p>
                      <a:pPr algn="r"/>
                      <a:r>
                        <a:rPr lang="en-GB" sz="1100" dirty="0" smtClean="0"/>
                        <a:t>Fuel type</a:t>
                      </a:r>
                      <a:r>
                        <a:rPr lang="en-GB" sz="1100" baseline="0" dirty="0" smtClean="0"/>
                        <a:t> (used in cooking)</a:t>
                      </a:r>
                      <a:endParaRPr lang="en-GB" sz="1100" dirty="0"/>
                    </a:p>
                  </a:txBody>
                  <a:tcPr/>
                </a:tc>
                <a:tc>
                  <a:txBody>
                    <a:bodyPr/>
                    <a:lstStyle/>
                    <a:p>
                      <a:pPr algn="r"/>
                      <a:r>
                        <a:rPr lang="en-GB" sz="1100" dirty="0" smtClean="0"/>
                        <a:t>Stove cost</a:t>
                      </a:r>
                      <a:endParaRPr lang="en-GB" sz="1100" dirty="0"/>
                    </a:p>
                  </a:txBody>
                  <a:tcPr/>
                </a:tc>
              </a:tr>
              <a:tr h="370840">
                <a:tc>
                  <a:txBody>
                    <a:bodyPr/>
                    <a:lstStyle/>
                    <a:p>
                      <a:endParaRPr lang="en-GB" dirty="0"/>
                    </a:p>
                  </a:txBody>
                  <a:tcPr/>
                </a:tc>
                <a:tc>
                  <a:txBody>
                    <a:bodyPr/>
                    <a:lstStyle/>
                    <a:p>
                      <a:pPr algn="r"/>
                      <a:endParaRPr lang="en-GB"/>
                    </a:p>
                  </a:txBody>
                  <a:tcPr/>
                </a:tc>
                <a:tc>
                  <a:txBody>
                    <a:bodyPr/>
                    <a:lstStyle/>
                    <a:p>
                      <a:pPr algn="r"/>
                      <a:r>
                        <a:rPr lang="en-GB" sz="1100" dirty="0" smtClean="0"/>
                        <a:t>Head of household</a:t>
                      </a:r>
                      <a:endParaRPr lang="en-GB" sz="1100" dirty="0"/>
                    </a:p>
                  </a:txBody>
                  <a:tcPr/>
                </a:tc>
                <a:tc>
                  <a:txBody>
                    <a:bodyPr/>
                    <a:lstStyle/>
                    <a:p>
                      <a:pPr algn="r"/>
                      <a:r>
                        <a:rPr lang="en-GB" sz="1100" dirty="0" smtClean="0"/>
                        <a:t>Geographic location</a:t>
                      </a:r>
                      <a:endParaRPr lang="en-GB" sz="1100" dirty="0"/>
                    </a:p>
                  </a:txBody>
                  <a:tcPr/>
                </a:tc>
                <a:tc>
                  <a:txBody>
                    <a:bodyPr/>
                    <a:lstStyle/>
                    <a:p>
                      <a:pPr algn="r"/>
                      <a:r>
                        <a:rPr lang="en-GB" sz="1100" dirty="0" smtClean="0"/>
                        <a:t>Level of income</a:t>
                      </a:r>
                      <a:endParaRPr lang="en-GB" sz="1100" dirty="0"/>
                    </a:p>
                  </a:txBody>
                  <a:tcPr/>
                </a:tc>
              </a:tr>
              <a:tr h="370840">
                <a:tc>
                  <a:txBody>
                    <a:bodyPr/>
                    <a:lstStyle/>
                    <a:p>
                      <a:endParaRPr lang="en-GB"/>
                    </a:p>
                  </a:txBody>
                  <a:tcPr/>
                </a:tc>
                <a:tc>
                  <a:txBody>
                    <a:bodyPr/>
                    <a:lstStyle/>
                    <a:p>
                      <a:pPr algn="r"/>
                      <a:endParaRPr lang="en-GB"/>
                    </a:p>
                  </a:txBody>
                  <a:tcPr/>
                </a:tc>
                <a:tc>
                  <a:txBody>
                    <a:bodyPr/>
                    <a:lstStyle/>
                    <a:p>
                      <a:pPr algn="r"/>
                      <a:endParaRPr lang="en-GB" sz="1100" dirty="0"/>
                    </a:p>
                  </a:txBody>
                  <a:tcPr/>
                </a:tc>
                <a:tc>
                  <a:txBody>
                    <a:bodyPr/>
                    <a:lstStyle/>
                    <a:p>
                      <a:pPr algn="r"/>
                      <a:endParaRPr lang="en-GB" sz="1100" dirty="0"/>
                    </a:p>
                  </a:txBody>
                  <a:tcPr/>
                </a:tc>
                <a:tc>
                  <a:txBody>
                    <a:bodyPr/>
                    <a:lstStyle/>
                    <a:p>
                      <a:pPr algn="r"/>
                      <a:r>
                        <a:rPr lang="en-GB" sz="1100" dirty="0" smtClean="0"/>
                        <a:t>Willingness to pay</a:t>
                      </a:r>
                      <a:endParaRPr lang="en-GB" sz="1100" dirty="0"/>
                    </a:p>
                  </a:txBody>
                  <a:tcPr/>
                </a:tc>
              </a:tr>
            </a:tbl>
          </a:graphicData>
        </a:graphic>
      </p:graphicFrame>
      <p:sp>
        <p:nvSpPr>
          <p:cNvPr id="5" name="Down Arrow 4"/>
          <p:cNvSpPr/>
          <p:nvPr/>
        </p:nvSpPr>
        <p:spPr>
          <a:xfrm>
            <a:off x="7696200" y="1752600"/>
            <a:ext cx="762000" cy="2667000"/>
          </a:xfrm>
          <a:prstGeom prst="downArrow">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TextBox 5"/>
          <p:cNvSpPr txBox="1"/>
          <p:nvPr/>
        </p:nvSpPr>
        <p:spPr>
          <a:xfrm>
            <a:off x="7543800" y="1371600"/>
            <a:ext cx="1447800" cy="307777"/>
          </a:xfrm>
          <a:prstGeom prst="rect">
            <a:avLst/>
          </a:prstGeom>
          <a:noFill/>
        </p:spPr>
        <p:txBody>
          <a:bodyPr wrap="square" rtlCol="0">
            <a:spAutoFit/>
          </a:bodyPr>
          <a:lstStyle/>
          <a:p>
            <a:r>
              <a:rPr lang="en-GB" sz="1400" b="1" dirty="0" smtClean="0"/>
              <a:t>Importance</a:t>
            </a:r>
            <a:endParaRPr lang="en-GB" sz="1400" b="1"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50</a:t>
            </a:fld>
            <a:endParaRPr lang="en-US"/>
          </a:p>
        </p:txBody>
      </p:sp>
      <p:sp>
        <p:nvSpPr>
          <p:cNvPr id="7" name="Right Arrow 6"/>
          <p:cNvSpPr/>
          <p:nvPr/>
        </p:nvSpPr>
        <p:spPr>
          <a:xfrm>
            <a:off x="685800" y="4800600"/>
            <a:ext cx="6934200" cy="457200"/>
          </a:xfrm>
          <a:prstGeom prst="rightArrow">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657600" y="4876800"/>
            <a:ext cx="1447800" cy="307777"/>
          </a:xfrm>
          <a:prstGeom prst="rect">
            <a:avLst/>
          </a:prstGeom>
          <a:noFill/>
        </p:spPr>
        <p:txBody>
          <a:bodyPr wrap="square" rtlCol="0">
            <a:spAutoFit/>
          </a:bodyPr>
          <a:lstStyle/>
          <a:p>
            <a:r>
              <a:rPr lang="en-GB" sz="1400" b="1" dirty="0" smtClean="0"/>
              <a:t>Ranking</a:t>
            </a:r>
            <a:endParaRPr lang="en-GB" sz="1400" b="1" dirty="0"/>
          </a:p>
        </p:txBody>
      </p:sp>
      <p:sp>
        <p:nvSpPr>
          <p:cNvPr id="10" name="TextBox 9"/>
          <p:cNvSpPr txBox="1"/>
          <p:nvPr/>
        </p:nvSpPr>
        <p:spPr>
          <a:xfrm>
            <a:off x="1981200" y="5486400"/>
            <a:ext cx="5029200" cy="369332"/>
          </a:xfrm>
          <a:prstGeom prst="rect">
            <a:avLst/>
          </a:prstGeom>
          <a:noFill/>
        </p:spPr>
        <p:txBody>
          <a:bodyPr wrap="square" rtlCol="0">
            <a:spAutoFit/>
          </a:bodyPr>
          <a:lstStyle/>
          <a:p>
            <a:r>
              <a:rPr lang="en-GB" dirty="0" smtClean="0"/>
              <a:t>1 – Lowest Rank, 5 – Highest Rank</a:t>
            </a:r>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GB" sz="2800" dirty="0" smtClean="0"/>
              <a:t>Segments of Energy and Cook Stove Consumers </a:t>
            </a:r>
            <a:endParaRPr lang="en-GB" sz="2800" dirty="0" smtClean="0">
              <a:solidFill>
                <a:schemeClr val="bg1"/>
              </a:solidFill>
            </a:endParaRPr>
          </a:p>
        </p:txBody>
      </p:sp>
      <p:graphicFrame>
        <p:nvGraphicFramePr>
          <p:cNvPr id="4" name="Content Placeholder 3"/>
          <p:cNvGraphicFramePr>
            <a:graphicFrameLocks noGrp="1"/>
          </p:cNvGraphicFramePr>
          <p:nvPr>
            <p:ph idx="1"/>
          </p:nvPr>
        </p:nvGraphicFramePr>
        <p:xfrm>
          <a:off x="457200" y="1295400"/>
          <a:ext cx="8229600"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600" b="1" dirty="0"/>
              <a:t>Broad Segments</a:t>
            </a:r>
            <a:r>
              <a:rPr lang="en-GB" b="1" dirty="0"/>
              <a:t/>
            </a:r>
            <a:br>
              <a:rPr lang="en-GB" b="1" dirty="0"/>
            </a:br>
            <a:endParaRPr lang="en-GB" dirty="0"/>
          </a:p>
        </p:txBody>
      </p:sp>
      <p:sp>
        <p:nvSpPr>
          <p:cNvPr id="3" name="Content Placeholder 2"/>
          <p:cNvSpPr>
            <a:spLocks noGrp="1"/>
          </p:cNvSpPr>
          <p:nvPr>
            <p:ph idx="1"/>
          </p:nvPr>
        </p:nvSpPr>
        <p:spPr/>
        <p:txBody>
          <a:bodyPr/>
          <a:lstStyle/>
          <a:p>
            <a:pPr algn="just"/>
            <a:r>
              <a:rPr lang="en-GB" sz="1800" dirty="0"/>
              <a:t>The combination of ranked market drivers can be grouped into similar broad segments that exhibit similar characteristics. These broad segments are grouped into </a:t>
            </a:r>
            <a:r>
              <a:rPr lang="en-GB" sz="1800" dirty="0" smtClean="0"/>
              <a:t>the following </a:t>
            </a:r>
          </a:p>
          <a:p>
            <a:pPr algn="just"/>
            <a:endParaRPr lang="en-GB" dirty="0" smtClean="0"/>
          </a:p>
          <a:p>
            <a:endParaRPr lang="en-GB" dirty="0"/>
          </a:p>
        </p:txBody>
      </p:sp>
      <p:graphicFrame>
        <p:nvGraphicFramePr>
          <p:cNvPr id="4" name="Table 3"/>
          <p:cNvGraphicFramePr>
            <a:graphicFrameLocks noGrp="1"/>
          </p:cNvGraphicFramePr>
          <p:nvPr/>
        </p:nvGraphicFramePr>
        <p:xfrm>
          <a:off x="1000100" y="2571744"/>
          <a:ext cx="6929486" cy="3500462"/>
        </p:xfrm>
        <a:graphic>
          <a:graphicData uri="http://schemas.openxmlformats.org/drawingml/2006/table">
            <a:tbl>
              <a:tblPr firstRow="1" bandRow="1">
                <a:tableStyleId>{5FD0F851-EC5A-4D38-B0AD-8093EC10F338}</a:tableStyleId>
              </a:tblPr>
              <a:tblGrid>
                <a:gridCol w="3464743"/>
                <a:gridCol w="3464743"/>
              </a:tblGrid>
              <a:tr h="1750231">
                <a:tc>
                  <a:txBody>
                    <a:bodyPr/>
                    <a:lstStyle/>
                    <a:p>
                      <a:pPr>
                        <a:lnSpc>
                          <a:spcPct val="115000"/>
                        </a:lnSpc>
                        <a:spcAft>
                          <a:spcPts val="0"/>
                        </a:spcAft>
                      </a:pPr>
                      <a:r>
                        <a:rPr lang="en-US" sz="1400" b="0" dirty="0" smtClean="0"/>
                        <a:t>Socio-economic </a:t>
                      </a:r>
                      <a:r>
                        <a:rPr lang="en-US" sz="1400" b="0" dirty="0"/>
                        <a:t>and demographic profile of the household</a:t>
                      </a:r>
                      <a:endParaRPr lang="en-GB" sz="1400" b="0" dirty="0">
                        <a:latin typeface="Calibri"/>
                        <a:ea typeface="Times New Roman"/>
                        <a:cs typeface="Times New Roman"/>
                      </a:endParaRPr>
                    </a:p>
                  </a:txBody>
                  <a:tcPr marL="68580" marR="68580" marT="0" marB="0"/>
                </a:tc>
                <a:tc>
                  <a:txBody>
                    <a:bodyPr/>
                    <a:lstStyle/>
                    <a:p>
                      <a:pPr>
                        <a:lnSpc>
                          <a:spcPct val="115000"/>
                        </a:lnSpc>
                        <a:spcAft>
                          <a:spcPts val="0"/>
                        </a:spcAft>
                      </a:pPr>
                      <a:r>
                        <a:rPr lang="en-US" sz="1400" b="0" dirty="0"/>
                        <a:t>Gender, age, head of household, decision making regarding household energy issues, home ownership, family size, highest level of education reached </a:t>
                      </a:r>
                      <a:r>
                        <a:rPr lang="en-US" sz="1400" b="0" dirty="0" smtClean="0"/>
                        <a:t>in the household</a:t>
                      </a:r>
                      <a:r>
                        <a:rPr lang="en-US" sz="1400" b="0" dirty="0"/>
                        <a:t>, employment</a:t>
                      </a:r>
                      <a:endParaRPr lang="en-GB" sz="1400" b="0" dirty="0">
                        <a:latin typeface="Calibri"/>
                        <a:ea typeface="Times New Roman"/>
                        <a:cs typeface="Times New Roman"/>
                      </a:endParaRPr>
                    </a:p>
                  </a:txBody>
                  <a:tcPr marL="68580" marR="68580" marT="0" marB="0"/>
                </a:tc>
              </a:tr>
              <a:tr h="1166820">
                <a:tc>
                  <a:txBody>
                    <a:bodyPr/>
                    <a:lstStyle/>
                    <a:p>
                      <a:pPr>
                        <a:lnSpc>
                          <a:spcPct val="115000"/>
                        </a:lnSpc>
                        <a:spcAft>
                          <a:spcPts val="0"/>
                        </a:spcAft>
                      </a:pPr>
                      <a:r>
                        <a:rPr lang="en-US" sz="1400" dirty="0"/>
                        <a:t>Energy Choices and Uses</a:t>
                      </a:r>
                      <a:endParaRPr lang="en-GB" sz="1400" b="0" dirty="0">
                        <a:latin typeface="Calibri"/>
                        <a:ea typeface="Times New Roman"/>
                        <a:cs typeface="Times New Roman"/>
                      </a:endParaRPr>
                    </a:p>
                  </a:txBody>
                  <a:tcPr marL="68580" marR="68580" marT="0" marB="0"/>
                </a:tc>
                <a:tc>
                  <a:txBody>
                    <a:bodyPr/>
                    <a:lstStyle/>
                    <a:p>
                      <a:pPr>
                        <a:lnSpc>
                          <a:spcPct val="115000"/>
                        </a:lnSpc>
                        <a:spcAft>
                          <a:spcPts val="0"/>
                        </a:spcAft>
                      </a:pPr>
                      <a:r>
                        <a:rPr lang="en-US" sz="1400" dirty="0"/>
                        <a:t>Energy sources, energy choice </a:t>
                      </a:r>
                      <a:r>
                        <a:rPr lang="en-US" sz="1400" dirty="0" smtClean="0"/>
                        <a:t>determinants in cooking, </a:t>
                      </a:r>
                      <a:r>
                        <a:rPr lang="en-US" sz="1400" dirty="0"/>
                        <a:t>problems associated with the use of energy, fuel availability </a:t>
                      </a:r>
                      <a:endParaRPr lang="en-GB" sz="1400" b="0" dirty="0">
                        <a:latin typeface="Calibri"/>
                        <a:ea typeface="Times New Roman"/>
                        <a:cs typeface="Times New Roman"/>
                      </a:endParaRPr>
                    </a:p>
                  </a:txBody>
                  <a:tcPr marL="68580" marR="68580" marT="0" marB="0"/>
                </a:tc>
              </a:tr>
              <a:tr h="583411">
                <a:tc>
                  <a:txBody>
                    <a:bodyPr/>
                    <a:lstStyle/>
                    <a:p>
                      <a:pPr>
                        <a:lnSpc>
                          <a:spcPct val="115000"/>
                        </a:lnSpc>
                        <a:spcAft>
                          <a:spcPts val="0"/>
                        </a:spcAft>
                      </a:pPr>
                      <a:r>
                        <a:rPr lang="en-US" sz="1400" dirty="0"/>
                        <a:t>Energy cost and expenditure</a:t>
                      </a:r>
                      <a:endParaRPr lang="en-GB" sz="1400" b="0" dirty="0">
                        <a:latin typeface="Calibri"/>
                        <a:ea typeface="Times New Roman"/>
                        <a:cs typeface="Times New Roman"/>
                      </a:endParaRPr>
                    </a:p>
                  </a:txBody>
                  <a:tcPr marL="68580" marR="68580" marT="0" marB="0"/>
                </a:tc>
                <a:tc>
                  <a:txBody>
                    <a:bodyPr/>
                    <a:lstStyle/>
                    <a:p>
                      <a:pPr>
                        <a:lnSpc>
                          <a:spcPct val="115000"/>
                        </a:lnSpc>
                        <a:spcAft>
                          <a:spcPts val="0"/>
                        </a:spcAft>
                      </a:pPr>
                      <a:r>
                        <a:rPr lang="en-US" sz="1400" dirty="0"/>
                        <a:t>Level of income, cost/unit for each of the energy consumed.</a:t>
                      </a:r>
                      <a:endParaRPr lang="en-GB" sz="1400" b="0" dirty="0">
                        <a:latin typeface="Calibri"/>
                        <a:ea typeface="Times New Roman"/>
                        <a:cs typeface="Times New Roman"/>
                      </a:endParaRPr>
                    </a:p>
                  </a:txBody>
                  <a:tcPr marL="68580" marR="68580" marT="0" marB="0"/>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52</a:t>
            </a:fld>
            <a:endParaRPr lang="en-US"/>
          </a:p>
        </p:txBody>
      </p:sp>
      <p:sp>
        <p:nvSpPr>
          <p:cNvPr id="7" name="Rectangle 6"/>
          <p:cNvSpPr/>
          <p:nvPr/>
        </p:nvSpPr>
        <p:spPr>
          <a:xfrm>
            <a:off x="4114800" y="6488668"/>
            <a:ext cx="2468946" cy="246221"/>
          </a:xfrm>
          <a:prstGeom prst="rect">
            <a:avLst/>
          </a:prstGeom>
        </p:spPr>
        <p:txBody>
          <a:bodyPr wrap="none">
            <a:spAutoFit/>
          </a:bodyPr>
          <a:lstStyle/>
          <a:p>
            <a:r>
              <a:rPr lang="en-GB" sz="1000" i="1" dirty="0" smtClean="0"/>
              <a:t>Source: </a:t>
            </a:r>
            <a:r>
              <a:rPr lang="en-US" sz="1000" i="1" dirty="0" err="1" smtClean="0"/>
              <a:t>Jeuland</a:t>
            </a:r>
            <a:r>
              <a:rPr lang="en-US" sz="1000" i="1" dirty="0" smtClean="0"/>
              <a:t>. A.M., </a:t>
            </a:r>
            <a:r>
              <a:rPr lang="en-US" sz="1000" i="1" dirty="0" err="1" smtClean="0"/>
              <a:t>Pattanayak</a:t>
            </a:r>
            <a:r>
              <a:rPr lang="en-US" sz="1000" i="1" dirty="0" smtClean="0"/>
              <a:t>. S (2012) </a:t>
            </a:r>
            <a:endParaRPr lang="en-GB" sz="1000" i="1"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Segment 1 – Low income households</a:t>
            </a:r>
            <a:endParaRPr lang="en-GB" sz="3200" dirty="0"/>
          </a:p>
        </p:txBody>
      </p:sp>
      <p:sp>
        <p:nvSpPr>
          <p:cNvPr id="5" name="Content Placeholder 4"/>
          <p:cNvSpPr>
            <a:spLocks noGrp="1"/>
          </p:cNvSpPr>
          <p:nvPr>
            <p:ph idx="1"/>
          </p:nvPr>
        </p:nvSpPr>
        <p:spPr/>
        <p:txBody>
          <a:bodyPr>
            <a:normAutofit fontScale="85000" lnSpcReduction="20000"/>
          </a:bodyPr>
          <a:lstStyle/>
          <a:p>
            <a:pPr>
              <a:buNone/>
            </a:pPr>
            <a:r>
              <a:rPr lang="en-GB" sz="1600" b="1" dirty="0" smtClean="0"/>
              <a:t>Income and Household Characteristics</a:t>
            </a:r>
          </a:p>
          <a:p>
            <a:pPr lvl="0"/>
            <a:r>
              <a:rPr lang="en-GB" sz="1600" dirty="0" smtClean="0"/>
              <a:t>Households living below the urban poverty line Kshs. 2913 per month</a:t>
            </a:r>
          </a:p>
          <a:p>
            <a:pPr lvl="0"/>
            <a:r>
              <a:rPr lang="en-GB" sz="1600" dirty="0" smtClean="0"/>
              <a:t>Households living below the rural poverty line Kshs. 1562 per month</a:t>
            </a:r>
          </a:p>
          <a:p>
            <a:pPr lvl="0"/>
            <a:r>
              <a:rPr lang="en-GB" sz="1600" dirty="0" smtClean="0"/>
              <a:t>Rural households in extreme poverty below Kshs. 988</a:t>
            </a:r>
          </a:p>
          <a:p>
            <a:pPr lvl="0"/>
            <a:r>
              <a:rPr lang="en-GB" sz="1600" dirty="0" smtClean="0"/>
              <a:t>Households predominantly found in rural areas</a:t>
            </a:r>
          </a:p>
          <a:p>
            <a:pPr lvl="0"/>
            <a:r>
              <a:rPr lang="en-GB" sz="1600" dirty="0" smtClean="0"/>
              <a:t>Household usually living in temporary structure and there is no ownership of the dwelling unit.  </a:t>
            </a:r>
          </a:p>
          <a:p>
            <a:pPr lvl="0"/>
            <a:r>
              <a:rPr lang="en-GB" sz="1600" dirty="0" smtClean="0"/>
              <a:t>No disposable income and generally do not have money for  upfront investment</a:t>
            </a:r>
          </a:p>
          <a:p>
            <a:pPr lvl="0"/>
            <a:r>
              <a:rPr lang="en-GB" sz="1600" dirty="0" smtClean="0"/>
              <a:t>Luxury goods usually purchased through savings or other subsidized schemes</a:t>
            </a:r>
          </a:p>
          <a:p>
            <a:pPr>
              <a:buNone/>
            </a:pPr>
            <a:r>
              <a:rPr lang="en-GB" sz="1600" b="1" dirty="0" smtClean="0"/>
              <a:t>Gender</a:t>
            </a:r>
          </a:p>
          <a:p>
            <a:pPr lvl="0"/>
            <a:r>
              <a:rPr lang="en-GB" sz="1600" dirty="0" smtClean="0"/>
              <a:t>Women primarily users of cook stoves</a:t>
            </a:r>
          </a:p>
          <a:p>
            <a:pPr lvl="0"/>
            <a:r>
              <a:rPr lang="en-GB" sz="1600" dirty="0" smtClean="0"/>
              <a:t>Men/women makes financial decisions on fuel choice </a:t>
            </a:r>
          </a:p>
          <a:p>
            <a:pPr lvl="0"/>
            <a:r>
              <a:rPr lang="en-GB" sz="1600" dirty="0" smtClean="0"/>
              <a:t>Men/women makes financial decisions on household appliances </a:t>
            </a:r>
          </a:p>
          <a:p>
            <a:pPr>
              <a:buNone/>
            </a:pPr>
            <a:r>
              <a:rPr lang="en-GB" sz="1600" b="1" dirty="0" smtClean="0"/>
              <a:t>Education </a:t>
            </a:r>
          </a:p>
          <a:p>
            <a:pPr lvl="0"/>
            <a:r>
              <a:rPr lang="en-GB" sz="1600" dirty="0" smtClean="0"/>
              <a:t>Level of education of head of household – up to primary</a:t>
            </a:r>
          </a:p>
          <a:p>
            <a:pPr lvl="0"/>
            <a:r>
              <a:rPr lang="en-GB" sz="1600" dirty="0" smtClean="0"/>
              <a:t>Awareness of the benefits of improved cook stoves minimal.</a:t>
            </a:r>
          </a:p>
          <a:p>
            <a:pPr>
              <a:buNone/>
            </a:pPr>
            <a:r>
              <a:rPr lang="en-GB" sz="1600" b="1" dirty="0" smtClean="0"/>
              <a:t>Fuel Choice and Affordability</a:t>
            </a:r>
          </a:p>
          <a:p>
            <a:pPr lvl="0"/>
            <a:r>
              <a:rPr lang="en-GB" sz="1600" dirty="0" smtClean="0"/>
              <a:t>Main fuel used is fuel wood and other biomass such as dung, and agricultural wastes</a:t>
            </a:r>
          </a:p>
          <a:p>
            <a:pPr lvl="0"/>
            <a:r>
              <a:rPr lang="en-GB" sz="1600" dirty="0" smtClean="0"/>
              <a:t>Fuel usually collected for free.</a:t>
            </a:r>
          </a:p>
          <a:p>
            <a:pPr>
              <a:buNone/>
            </a:pPr>
            <a:r>
              <a:rPr lang="en-GB" sz="1600" b="1" dirty="0" smtClean="0"/>
              <a:t>Cook Stoves</a:t>
            </a:r>
          </a:p>
          <a:p>
            <a:pPr lvl="0"/>
            <a:r>
              <a:rPr lang="en-GB" sz="1600" dirty="0" smtClean="0"/>
              <a:t>Usually use traditional 3 stone fire and the cheapest type of stove </a:t>
            </a:r>
            <a:r>
              <a:rPr lang="en-GB" sz="1600" dirty="0" err="1" smtClean="0"/>
              <a:t>Jiko</a:t>
            </a:r>
            <a:r>
              <a:rPr lang="en-GB" sz="1600" dirty="0" smtClean="0"/>
              <a:t> </a:t>
            </a:r>
            <a:r>
              <a:rPr lang="en-GB" sz="1600" dirty="0" err="1" smtClean="0"/>
              <a:t>Kisasa</a:t>
            </a:r>
            <a:r>
              <a:rPr lang="en-GB" sz="1600" dirty="0" smtClean="0"/>
              <a:t> (one pot)</a:t>
            </a:r>
          </a:p>
          <a:p>
            <a:pPr lvl="0">
              <a:buNone/>
            </a:pPr>
            <a:endParaRPr lang="en-GB" sz="1600" dirty="0"/>
          </a:p>
          <a:p>
            <a:pPr lvl="0">
              <a:buNone/>
            </a:pPr>
            <a:endParaRPr lang="en-GB" sz="1600" dirty="0"/>
          </a:p>
          <a:p>
            <a:pPr>
              <a:buNone/>
            </a:pPr>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Segment 2 – Low/Middle income households </a:t>
            </a:r>
            <a:endParaRPr lang="en-GB" sz="3200" dirty="0"/>
          </a:p>
        </p:txBody>
      </p:sp>
      <p:sp>
        <p:nvSpPr>
          <p:cNvPr id="3" name="Content Placeholder 2"/>
          <p:cNvSpPr>
            <a:spLocks noGrp="1"/>
          </p:cNvSpPr>
          <p:nvPr>
            <p:ph idx="1"/>
          </p:nvPr>
        </p:nvSpPr>
        <p:spPr>
          <a:xfrm>
            <a:off x="457200" y="1600200"/>
            <a:ext cx="8472518" cy="4525963"/>
          </a:xfrm>
        </p:spPr>
        <p:txBody>
          <a:bodyPr>
            <a:normAutofit fontScale="70000" lnSpcReduction="20000"/>
          </a:bodyPr>
          <a:lstStyle/>
          <a:p>
            <a:pPr>
              <a:buNone/>
            </a:pPr>
            <a:r>
              <a:rPr lang="en-GB" sz="1800" b="1" dirty="0" smtClean="0"/>
              <a:t>Income and Household Characteristics</a:t>
            </a:r>
          </a:p>
          <a:p>
            <a:pPr lvl="0"/>
            <a:r>
              <a:rPr lang="en-GB" sz="1800" dirty="0" smtClean="0"/>
              <a:t>Households  living above the urban poverty line Kshs. 2913 per month</a:t>
            </a:r>
          </a:p>
          <a:p>
            <a:pPr lvl="0"/>
            <a:r>
              <a:rPr lang="en-GB" sz="1800" dirty="0" smtClean="0"/>
              <a:t>Households living below the rural poverty line Kshs. 1562 per month</a:t>
            </a:r>
          </a:p>
          <a:p>
            <a:pPr lvl="0"/>
            <a:r>
              <a:rPr lang="en-GB" sz="1800" dirty="0" smtClean="0"/>
              <a:t>Ideal income level between Kshs. 6120 and Kshs. 9319</a:t>
            </a:r>
          </a:p>
          <a:p>
            <a:pPr lvl="0"/>
            <a:r>
              <a:rPr lang="en-GB" sz="1800" dirty="0" smtClean="0"/>
              <a:t>Household usually living in temporary structures. </a:t>
            </a:r>
          </a:p>
          <a:p>
            <a:pPr lvl="0"/>
            <a:r>
              <a:rPr lang="en-GB" sz="1800" dirty="0" smtClean="0"/>
              <a:t>Predominantly found in poor urban areas</a:t>
            </a:r>
          </a:p>
          <a:p>
            <a:pPr lvl="0"/>
            <a:r>
              <a:rPr lang="en-GB" sz="1800" dirty="0" smtClean="0"/>
              <a:t>Limited disposable income, products need to be subsidized through financial schemes</a:t>
            </a:r>
          </a:p>
          <a:p>
            <a:pPr lvl="0"/>
            <a:r>
              <a:rPr lang="en-GB" sz="1800" dirty="0" smtClean="0"/>
              <a:t>Moderate willingness to pay for  technology without subsidies</a:t>
            </a:r>
          </a:p>
          <a:p>
            <a:r>
              <a:rPr lang="en-GB" sz="1800" dirty="0" smtClean="0"/>
              <a:t>Luxury goods usually purchased through savings or other subsidized schemes</a:t>
            </a:r>
          </a:p>
          <a:p>
            <a:pPr>
              <a:buNone/>
            </a:pPr>
            <a:r>
              <a:rPr lang="en-GB" sz="1800" b="1" dirty="0" smtClean="0"/>
              <a:t>Gender</a:t>
            </a:r>
          </a:p>
          <a:p>
            <a:pPr lvl="0"/>
            <a:r>
              <a:rPr lang="en-GB" sz="1800" dirty="0" smtClean="0"/>
              <a:t>Women primarily users of cook stoves</a:t>
            </a:r>
          </a:p>
          <a:p>
            <a:pPr lvl="0"/>
            <a:r>
              <a:rPr lang="en-GB" sz="1800" dirty="0" smtClean="0"/>
              <a:t>Men/women makes financial decisions on fuel choice </a:t>
            </a:r>
          </a:p>
          <a:p>
            <a:pPr lvl="0"/>
            <a:r>
              <a:rPr lang="en-GB" sz="1800" dirty="0" smtClean="0"/>
              <a:t>Men/women makes financial decisions on household appliances </a:t>
            </a:r>
          </a:p>
          <a:p>
            <a:pPr>
              <a:buNone/>
            </a:pPr>
            <a:r>
              <a:rPr lang="en-GB" sz="1800" b="1" dirty="0" smtClean="0"/>
              <a:t>Education</a:t>
            </a:r>
          </a:p>
          <a:p>
            <a:pPr lvl="0"/>
            <a:r>
              <a:rPr lang="en-GB" sz="1800" dirty="0" smtClean="0"/>
              <a:t>Level of education of head of household – primary</a:t>
            </a:r>
          </a:p>
          <a:p>
            <a:pPr lvl="0"/>
            <a:r>
              <a:rPr lang="en-GB" sz="1800" dirty="0" smtClean="0"/>
              <a:t>Moderate awareness of the benefits of improved cook stoves.</a:t>
            </a:r>
          </a:p>
          <a:p>
            <a:pPr>
              <a:buNone/>
            </a:pPr>
            <a:r>
              <a:rPr lang="en-GB" sz="1800" b="1" dirty="0" smtClean="0"/>
              <a:t>Fuel Choice and Affordability</a:t>
            </a:r>
          </a:p>
          <a:p>
            <a:pPr lvl="0"/>
            <a:r>
              <a:rPr lang="en-GB" sz="1800" dirty="0" smtClean="0"/>
              <a:t>Typical fuel choices are firewood, charcoal and agricultural residues</a:t>
            </a:r>
          </a:p>
          <a:p>
            <a:pPr lvl="0"/>
            <a:r>
              <a:rPr lang="en-GB" sz="1800" dirty="0" smtClean="0"/>
              <a:t>Access to electricity in urban households but affordability prohibits adoption rate.</a:t>
            </a:r>
          </a:p>
          <a:p>
            <a:pPr lvl="0"/>
            <a:r>
              <a:rPr lang="en-GB" sz="1800" dirty="0" smtClean="0"/>
              <a:t>Poor urban households may use urban residues as fuel; such as cardboard residues from building construction.</a:t>
            </a:r>
          </a:p>
          <a:p>
            <a:pPr>
              <a:buNone/>
            </a:pPr>
            <a:r>
              <a:rPr lang="en-GB" sz="1800" b="1" dirty="0" smtClean="0"/>
              <a:t>Cook Stoves</a:t>
            </a:r>
          </a:p>
          <a:p>
            <a:pPr lvl="0"/>
            <a:r>
              <a:rPr lang="en-GB" sz="1800" dirty="0" smtClean="0"/>
              <a:t>Uses three stone fire, cheapest type of stove </a:t>
            </a:r>
            <a:r>
              <a:rPr lang="en-GB" sz="1800" dirty="0" err="1" smtClean="0"/>
              <a:t>Jiko</a:t>
            </a:r>
            <a:r>
              <a:rPr lang="en-GB" sz="1800" dirty="0" smtClean="0"/>
              <a:t> </a:t>
            </a:r>
            <a:r>
              <a:rPr lang="en-GB" sz="1800" dirty="0" err="1" smtClean="0"/>
              <a:t>Kisasa</a:t>
            </a:r>
            <a:r>
              <a:rPr lang="en-GB" sz="1800" dirty="0" smtClean="0"/>
              <a:t> (one pot) and kerosene wick stoves</a:t>
            </a:r>
          </a:p>
          <a:p>
            <a:pPr lvl="0">
              <a:buNone/>
            </a:pPr>
            <a:endParaRPr lang="en-GB" sz="1600" dirty="0"/>
          </a:p>
          <a:p>
            <a:pPr>
              <a:buNone/>
            </a:pPr>
            <a:endParaRPr lang="en-GB" sz="16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Segment 3 – Middle income households</a:t>
            </a:r>
            <a:endParaRPr lang="en-GB" sz="3200" dirty="0"/>
          </a:p>
        </p:txBody>
      </p:sp>
      <p:sp>
        <p:nvSpPr>
          <p:cNvPr id="3" name="Content Placeholder 2"/>
          <p:cNvSpPr>
            <a:spLocks noGrp="1"/>
          </p:cNvSpPr>
          <p:nvPr>
            <p:ph idx="1"/>
          </p:nvPr>
        </p:nvSpPr>
        <p:spPr/>
        <p:txBody>
          <a:bodyPr>
            <a:normAutofit fontScale="32500" lnSpcReduction="20000"/>
          </a:bodyPr>
          <a:lstStyle/>
          <a:p>
            <a:pPr>
              <a:buNone/>
            </a:pPr>
            <a:r>
              <a:rPr lang="en-GB" sz="4300" b="1" dirty="0" smtClean="0"/>
              <a:t>Income and Household Characteristics</a:t>
            </a:r>
          </a:p>
          <a:p>
            <a:pPr lvl="0"/>
            <a:r>
              <a:rPr lang="en-GB" sz="4300" dirty="0" smtClean="0"/>
              <a:t>Income levels between Kshs. 9320 and Kshs. 13015 per month</a:t>
            </a:r>
          </a:p>
          <a:p>
            <a:pPr lvl="0"/>
            <a:r>
              <a:rPr lang="en-GB" sz="4300" dirty="0" smtClean="0"/>
              <a:t>Found in both rural and urban areas</a:t>
            </a:r>
          </a:p>
          <a:p>
            <a:pPr lvl="0"/>
            <a:r>
              <a:rPr lang="en-GB" sz="4300" dirty="0" smtClean="0"/>
              <a:t>Households usually living in temporary and rented dwelling units</a:t>
            </a:r>
          </a:p>
          <a:p>
            <a:pPr lvl="0"/>
            <a:r>
              <a:rPr lang="en-GB" sz="4300" dirty="0" smtClean="0"/>
              <a:t>Moderate disposable income</a:t>
            </a:r>
          </a:p>
          <a:p>
            <a:pPr>
              <a:buNone/>
            </a:pPr>
            <a:r>
              <a:rPr lang="en-GB" sz="4300" b="1" dirty="0" smtClean="0"/>
              <a:t>Gender</a:t>
            </a:r>
          </a:p>
          <a:p>
            <a:pPr lvl="0"/>
            <a:r>
              <a:rPr lang="en-GB" sz="4300" dirty="0" smtClean="0"/>
              <a:t>Women primarily users of cook stoves</a:t>
            </a:r>
          </a:p>
          <a:p>
            <a:pPr lvl="0"/>
            <a:r>
              <a:rPr lang="en-GB" sz="4400" dirty="0" smtClean="0"/>
              <a:t>Men/women </a:t>
            </a:r>
            <a:r>
              <a:rPr lang="en-GB" sz="4300" dirty="0" smtClean="0"/>
              <a:t>makes financial decisions on fuel choice </a:t>
            </a:r>
          </a:p>
          <a:p>
            <a:pPr lvl="0"/>
            <a:r>
              <a:rPr lang="en-GB" sz="4400" dirty="0" smtClean="0"/>
              <a:t>Men/women </a:t>
            </a:r>
            <a:r>
              <a:rPr lang="en-GB" sz="4300" dirty="0" smtClean="0"/>
              <a:t>makes financial decisions on household appliances </a:t>
            </a:r>
          </a:p>
          <a:p>
            <a:pPr>
              <a:buNone/>
            </a:pPr>
            <a:r>
              <a:rPr lang="en-GB" sz="4300" b="1" dirty="0" smtClean="0"/>
              <a:t>Education</a:t>
            </a:r>
          </a:p>
          <a:p>
            <a:pPr lvl="0"/>
            <a:r>
              <a:rPr lang="en-GB" sz="4300" dirty="0" smtClean="0"/>
              <a:t>Level of education of head of household– primary and  secondary</a:t>
            </a:r>
          </a:p>
          <a:p>
            <a:pPr lvl="0"/>
            <a:r>
              <a:rPr lang="en-GB" sz="4300" dirty="0" smtClean="0"/>
              <a:t>Moderate awareness of the benefits of improved cook stoves.</a:t>
            </a:r>
          </a:p>
          <a:p>
            <a:pPr lvl="0"/>
            <a:r>
              <a:rPr lang="en-GB" sz="4300" dirty="0" smtClean="0"/>
              <a:t>Substantial awareness of stoves using cleaner fuel like LPG and electricity</a:t>
            </a:r>
          </a:p>
          <a:p>
            <a:pPr>
              <a:buNone/>
            </a:pPr>
            <a:r>
              <a:rPr lang="en-GB" sz="4300" b="1" dirty="0" smtClean="0"/>
              <a:t>Fuel Choice and Affordability</a:t>
            </a:r>
          </a:p>
          <a:p>
            <a:pPr lvl="0"/>
            <a:r>
              <a:rPr lang="en-GB" sz="4300" dirty="0" smtClean="0"/>
              <a:t>Kerosene stoves in urban areas used to boil water or tea and charcoal used for cooking (for better taste). </a:t>
            </a:r>
          </a:p>
          <a:p>
            <a:pPr lvl="0"/>
            <a:r>
              <a:rPr lang="en-GB" sz="4300" dirty="0" smtClean="0"/>
              <a:t>Usually purchase fuel for cooking and lighting</a:t>
            </a:r>
          </a:p>
          <a:p>
            <a:pPr>
              <a:buNone/>
            </a:pPr>
            <a:r>
              <a:rPr lang="en-GB" sz="4300" b="1" dirty="0" smtClean="0"/>
              <a:t>Cook stoves</a:t>
            </a:r>
          </a:p>
          <a:p>
            <a:pPr lvl="0"/>
            <a:r>
              <a:rPr lang="en-GB" sz="4300" dirty="0" smtClean="0"/>
              <a:t>Moderate willingness to pay for LPG and Electric Stoves</a:t>
            </a:r>
          </a:p>
          <a:p>
            <a:pPr lvl="0"/>
            <a:r>
              <a:rPr lang="en-GB" sz="4300" dirty="0" smtClean="0"/>
              <a:t>Typically uses kerosene wick and charcoal stoves.</a:t>
            </a:r>
          </a:p>
          <a:p>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Segment 4 – Middle/High income households</a:t>
            </a:r>
            <a:endParaRPr lang="en-GB" sz="2800" dirty="0"/>
          </a:p>
        </p:txBody>
      </p:sp>
      <p:sp>
        <p:nvSpPr>
          <p:cNvPr id="3" name="Content Placeholder 2"/>
          <p:cNvSpPr>
            <a:spLocks noGrp="1"/>
          </p:cNvSpPr>
          <p:nvPr>
            <p:ph idx="1"/>
          </p:nvPr>
        </p:nvSpPr>
        <p:spPr/>
        <p:txBody>
          <a:bodyPr>
            <a:normAutofit fontScale="77500" lnSpcReduction="20000"/>
          </a:bodyPr>
          <a:lstStyle/>
          <a:p>
            <a:pPr>
              <a:buNone/>
            </a:pPr>
            <a:r>
              <a:rPr lang="en-GB" sz="1800" b="1" dirty="0" smtClean="0"/>
              <a:t>Income and Household Characteristics</a:t>
            </a:r>
          </a:p>
          <a:p>
            <a:pPr lvl="0"/>
            <a:r>
              <a:rPr lang="en-GB" sz="1800" dirty="0" smtClean="0"/>
              <a:t>Income levels between Kshs. 13016 and Kshs. 20408 per month</a:t>
            </a:r>
          </a:p>
          <a:p>
            <a:pPr lvl="0"/>
            <a:r>
              <a:rPr lang="en-GB" sz="1800" dirty="0" smtClean="0"/>
              <a:t>Household usually living in rented (permanent structures) and owned dwelling units</a:t>
            </a:r>
          </a:p>
          <a:p>
            <a:pPr lvl="0"/>
            <a:r>
              <a:rPr lang="en-GB" sz="1800" dirty="0" smtClean="0"/>
              <a:t>Found in both rural and urban areas</a:t>
            </a:r>
          </a:p>
          <a:p>
            <a:pPr lvl="0"/>
            <a:r>
              <a:rPr lang="en-GB" sz="1800" dirty="0" smtClean="0"/>
              <a:t>Exceptional awareness of improved cook stoves</a:t>
            </a:r>
          </a:p>
          <a:p>
            <a:pPr lvl="0"/>
            <a:r>
              <a:rPr lang="en-GB" sz="1800" dirty="0" smtClean="0"/>
              <a:t>Luxury items usually purchased through savings</a:t>
            </a:r>
          </a:p>
          <a:p>
            <a:pPr lvl="0"/>
            <a:r>
              <a:rPr lang="en-GB" sz="1800" dirty="0" smtClean="0"/>
              <a:t>Income sources are usually fragmented in rural districts</a:t>
            </a:r>
          </a:p>
          <a:p>
            <a:pPr>
              <a:buNone/>
            </a:pPr>
            <a:r>
              <a:rPr lang="en-GB" sz="1800" b="1" dirty="0" smtClean="0"/>
              <a:t>Gender</a:t>
            </a:r>
          </a:p>
          <a:p>
            <a:pPr lvl="0"/>
            <a:r>
              <a:rPr lang="en-GB" sz="1800" dirty="0" smtClean="0"/>
              <a:t>Women primarily users of cook stoves</a:t>
            </a:r>
          </a:p>
          <a:p>
            <a:pPr lvl="0"/>
            <a:r>
              <a:rPr lang="en-GB" sz="1800" dirty="0" smtClean="0"/>
              <a:t>Men/women makes financial decisions on fuel choice </a:t>
            </a:r>
          </a:p>
          <a:p>
            <a:pPr lvl="0"/>
            <a:r>
              <a:rPr lang="en-GB" sz="1800" dirty="0" smtClean="0"/>
              <a:t>Men/women makes financial decisions on household appliances </a:t>
            </a:r>
          </a:p>
          <a:p>
            <a:pPr>
              <a:buNone/>
            </a:pPr>
            <a:r>
              <a:rPr lang="en-GB" sz="1800" b="1" dirty="0" smtClean="0"/>
              <a:t>Education</a:t>
            </a:r>
          </a:p>
          <a:p>
            <a:pPr lvl="0"/>
            <a:r>
              <a:rPr lang="en-GB" sz="1800" dirty="0" smtClean="0"/>
              <a:t>Level of education of head of household – primary; secondary; some tertiary</a:t>
            </a:r>
          </a:p>
          <a:p>
            <a:pPr lvl="0"/>
            <a:r>
              <a:rPr lang="en-GB" sz="1800" dirty="0" smtClean="0"/>
              <a:t>Moderate awareness of the benefits of improved cook stoves.</a:t>
            </a:r>
          </a:p>
          <a:p>
            <a:pPr>
              <a:buNone/>
            </a:pPr>
            <a:r>
              <a:rPr lang="en-GB" sz="1800" b="1" dirty="0" smtClean="0"/>
              <a:t>Fuel Choice and Affordability</a:t>
            </a:r>
          </a:p>
          <a:p>
            <a:pPr lvl="0"/>
            <a:r>
              <a:rPr lang="en-GB" sz="1800" dirty="0" smtClean="0"/>
              <a:t>Typically uses firewood, charcoal, kerosene and/or LPG stoves. </a:t>
            </a:r>
          </a:p>
          <a:p>
            <a:pPr lvl="0"/>
            <a:r>
              <a:rPr lang="en-GB" sz="1800" dirty="0" smtClean="0"/>
              <a:t>Easier access to fuels</a:t>
            </a:r>
          </a:p>
          <a:p>
            <a:pPr lvl="0"/>
            <a:r>
              <a:rPr lang="en-GB" sz="1800" dirty="0" smtClean="0"/>
              <a:t>Fuels in both urban and rural areas are purchased. </a:t>
            </a:r>
          </a:p>
          <a:p>
            <a:pPr lvl="0"/>
            <a:r>
              <a:rPr lang="en-GB" sz="1800" dirty="0" smtClean="0"/>
              <a:t>Higher willingness to pay for LPG and electric stoves in urban areas than in rural areas; may be hindered due to high taxation on LPG and constant shifts in gas and tariff prices.</a:t>
            </a:r>
          </a:p>
          <a:p>
            <a:pPr lvl="0"/>
            <a:r>
              <a:rPr lang="en-GB" sz="1800" dirty="0" smtClean="0"/>
              <a:t>Moderate disposable income</a:t>
            </a:r>
          </a:p>
          <a:p>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Segment 5 - High income households</a:t>
            </a:r>
            <a:endParaRPr lang="en-GB" sz="3200" dirty="0"/>
          </a:p>
        </p:txBody>
      </p:sp>
      <p:sp>
        <p:nvSpPr>
          <p:cNvPr id="3" name="Content Placeholder 2"/>
          <p:cNvSpPr>
            <a:spLocks noGrp="1"/>
          </p:cNvSpPr>
          <p:nvPr>
            <p:ph idx="1"/>
          </p:nvPr>
        </p:nvSpPr>
        <p:spPr/>
        <p:txBody>
          <a:bodyPr>
            <a:normAutofit fontScale="47500" lnSpcReduction="20000"/>
          </a:bodyPr>
          <a:lstStyle/>
          <a:p>
            <a:pPr>
              <a:buNone/>
            </a:pPr>
            <a:r>
              <a:rPr lang="en-GB" b="1" dirty="0" smtClean="0"/>
              <a:t>Income and Household Characteristics</a:t>
            </a:r>
          </a:p>
          <a:p>
            <a:pPr lvl="0"/>
            <a:r>
              <a:rPr lang="en-GB" dirty="0" smtClean="0"/>
              <a:t>Income levels above Kshs. 20409 per month</a:t>
            </a:r>
          </a:p>
          <a:p>
            <a:pPr lvl="0"/>
            <a:r>
              <a:rPr lang="en-GB" dirty="0" smtClean="0"/>
              <a:t>Predominantly found in rural/urban regions</a:t>
            </a:r>
          </a:p>
          <a:p>
            <a:pPr lvl="0"/>
            <a:r>
              <a:rPr lang="en-GB" dirty="0" smtClean="0"/>
              <a:t>Household usually living in rented and owned dwelling units. </a:t>
            </a:r>
          </a:p>
          <a:p>
            <a:pPr lvl="0"/>
            <a:r>
              <a:rPr lang="en-GB" dirty="0" smtClean="0"/>
              <a:t>Luxury items usually purchased through savings</a:t>
            </a:r>
          </a:p>
          <a:p>
            <a:pPr>
              <a:buNone/>
            </a:pPr>
            <a:r>
              <a:rPr lang="en-GB" b="1" dirty="0" smtClean="0"/>
              <a:t>Gender</a:t>
            </a:r>
          </a:p>
          <a:p>
            <a:pPr lvl="0"/>
            <a:r>
              <a:rPr lang="en-GB" dirty="0" smtClean="0"/>
              <a:t>Women primarily users of cook stoves</a:t>
            </a:r>
          </a:p>
          <a:p>
            <a:pPr lvl="0"/>
            <a:r>
              <a:rPr lang="en-GB" dirty="0" smtClean="0"/>
              <a:t>Men/women makes financial decisions on fuel choice </a:t>
            </a:r>
          </a:p>
          <a:p>
            <a:pPr lvl="0"/>
            <a:r>
              <a:rPr lang="en-GB" dirty="0" smtClean="0"/>
              <a:t>Men/women makes financial decisions on household appliances </a:t>
            </a:r>
          </a:p>
          <a:p>
            <a:pPr>
              <a:buNone/>
            </a:pPr>
            <a:r>
              <a:rPr lang="en-GB" b="1" dirty="0" smtClean="0"/>
              <a:t>Education</a:t>
            </a:r>
          </a:p>
          <a:p>
            <a:pPr lvl="0"/>
            <a:r>
              <a:rPr lang="en-GB" dirty="0" smtClean="0"/>
              <a:t>Level of education of head of household  – primary, secondary and tertiary</a:t>
            </a:r>
          </a:p>
          <a:p>
            <a:pPr lvl="0"/>
            <a:r>
              <a:rPr lang="en-GB" dirty="0" smtClean="0"/>
              <a:t>Exceptional awareness of improved cook stoves</a:t>
            </a:r>
          </a:p>
          <a:p>
            <a:pPr lvl="0"/>
            <a:r>
              <a:rPr lang="en-GB" dirty="0" smtClean="0"/>
              <a:t>Moderate awareness of the benefits of improved cook stoves.</a:t>
            </a:r>
          </a:p>
          <a:p>
            <a:pPr>
              <a:buNone/>
            </a:pPr>
            <a:r>
              <a:rPr lang="en-GB" b="1" dirty="0" smtClean="0"/>
              <a:t>Fuel Choice and Affordability</a:t>
            </a:r>
          </a:p>
          <a:p>
            <a:pPr lvl="0"/>
            <a:r>
              <a:rPr lang="en-GB" dirty="0" smtClean="0"/>
              <a:t>Households predominantly use firewood, charcoal, kerosene and LPG stoves.</a:t>
            </a:r>
          </a:p>
          <a:p>
            <a:pPr lvl="0"/>
            <a:r>
              <a:rPr lang="en-GB" dirty="0" smtClean="0"/>
              <a:t>Higher willingness to pay for LPG and electric stoves in urban areas than in rural areas; may be hindered due to shifting taxation on LPG and constant shifts in gas and tariff prices.</a:t>
            </a:r>
          </a:p>
          <a:p>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1" y="1523999"/>
          <a:ext cx="8229599" cy="4000016"/>
        </p:xfrm>
        <a:graphic>
          <a:graphicData uri="http://schemas.openxmlformats.org/drawingml/2006/table">
            <a:tbl>
              <a:tblPr>
                <a:tableStyleId>{35758FB7-9AC5-4552-8A53-C91805E547FA}</a:tableStyleId>
              </a:tblPr>
              <a:tblGrid>
                <a:gridCol w="1775714"/>
                <a:gridCol w="601604"/>
                <a:gridCol w="923724"/>
                <a:gridCol w="868910"/>
                <a:gridCol w="962973"/>
                <a:gridCol w="890565"/>
                <a:gridCol w="649651"/>
                <a:gridCol w="852668"/>
                <a:gridCol w="703790"/>
              </a:tblGrid>
              <a:tr h="342779">
                <a:tc>
                  <a:txBody>
                    <a:bodyPr/>
                    <a:lstStyle/>
                    <a:p>
                      <a:pPr>
                        <a:lnSpc>
                          <a:spcPct val="115000"/>
                        </a:lnSpc>
                        <a:spcAft>
                          <a:spcPts val="0"/>
                        </a:spcAft>
                      </a:pPr>
                      <a:r>
                        <a:rPr lang="en-GB" sz="1000" b="1" dirty="0"/>
                        <a:t>Segment Matrix</a:t>
                      </a:r>
                      <a:endParaRPr lang="en-GB" sz="1000" b="1" dirty="0">
                        <a:latin typeface="Calibri"/>
                        <a:ea typeface="Times New Roman"/>
                        <a:cs typeface="Times New Roman"/>
                      </a:endParaRPr>
                    </a:p>
                  </a:txBody>
                  <a:tcPr marL="54138" marR="54138" marT="0" marB="0" anchor="b"/>
                </a:tc>
                <a:tc gridSpan="8">
                  <a:txBody>
                    <a:bodyPr/>
                    <a:lstStyle/>
                    <a:p>
                      <a:pPr>
                        <a:lnSpc>
                          <a:spcPct val="115000"/>
                        </a:lnSpc>
                        <a:spcAft>
                          <a:spcPts val="0"/>
                        </a:spcAft>
                      </a:pPr>
                      <a:r>
                        <a:rPr lang="en-GB" sz="1000" b="1" dirty="0"/>
                        <a:t> </a:t>
                      </a:r>
                      <a:endParaRPr lang="en-GB" sz="1000" b="1" dirty="0">
                        <a:latin typeface="Calibri"/>
                        <a:ea typeface="Times New Roman"/>
                        <a:cs typeface="Times New Roman"/>
                      </a:endParaRPr>
                    </a:p>
                    <a:p>
                      <a:pPr>
                        <a:lnSpc>
                          <a:spcPct val="115000"/>
                        </a:lnSpc>
                        <a:spcAft>
                          <a:spcPts val="0"/>
                        </a:spcAft>
                      </a:pPr>
                      <a:r>
                        <a:rPr lang="en-GB" sz="1000" b="1" dirty="0" smtClean="0"/>
                        <a:t>Segments ranked 0 to 5 with 0 being lowest score and 5 the highest</a:t>
                      </a:r>
                      <a:endParaRPr lang="en-GB" sz="1000" b="1" dirty="0">
                        <a:latin typeface="+mn-lt"/>
                        <a:ea typeface="Times New Roman"/>
                        <a:cs typeface="Times New Roman"/>
                      </a:endParaRPr>
                    </a:p>
                  </a:txBody>
                  <a:tcPr marL="54138" marR="54138"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9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9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900" dirty="0">
                        <a:latin typeface="Calibri"/>
                        <a:ea typeface="Times New Roman"/>
                        <a:cs typeface="Times New Roman"/>
                      </a:endParaRPr>
                    </a:p>
                  </a:txBody>
                  <a:tcPr marL="54138" marR="54138" marT="0" marB="0" anchor="b"/>
                </a:tc>
              </a:tr>
              <a:tr h="171571">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r>
              <a:tr h="342779">
                <a:tc>
                  <a:txBody>
                    <a:bodyPr/>
                    <a:lstStyle/>
                    <a:p>
                      <a:pPr>
                        <a:lnSpc>
                          <a:spcPct val="115000"/>
                        </a:lnSpc>
                        <a:spcAft>
                          <a:spcPts val="0"/>
                        </a:spcAft>
                      </a:pPr>
                      <a:r>
                        <a:rPr lang="en-GB" sz="1000" b="1" dirty="0" smtClean="0"/>
                        <a:t>Age</a:t>
                      </a:r>
                      <a:endParaRPr lang="en-GB" sz="1000" b="1" dirty="0"/>
                    </a:p>
                  </a:txBody>
                  <a:tcPr marL="54138" marR="54138" marT="0" marB="0" anchor="b"/>
                </a:tc>
                <a:tc>
                  <a:txBody>
                    <a:bodyPr/>
                    <a:lstStyle/>
                    <a:p>
                      <a:pPr algn="r">
                        <a:lnSpc>
                          <a:spcPct val="115000"/>
                        </a:lnSpc>
                        <a:spcAft>
                          <a:spcPts val="0"/>
                        </a:spcAft>
                      </a:pPr>
                      <a:r>
                        <a:rPr lang="en-GB" sz="1000" dirty="0"/>
                        <a:t>0 - 14</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15-24</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25 - 54</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55 - 64</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65 and over</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r>
              <a:tr h="171571">
                <a:tc>
                  <a:txBody>
                    <a:bodyPr/>
                    <a:lstStyle/>
                    <a:p>
                      <a:pPr>
                        <a:lnSpc>
                          <a:spcPct val="115000"/>
                        </a:lnSpc>
                        <a:spcAft>
                          <a:spcPts val="0"/>
                        </a:spcAft>
                      </a:pPr>
                      <a:r>
                        <a:rPr lang="en-GB" sz="1000" b="1" dirty="0"/>
                        <a:t> </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1</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smtClean="0"/>
                        <a:t>4</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smtClean="0"/>
                        <a:t>5</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1</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r>
              <a:tr h="171571">
                <a:tc gridSpan="9">
                  <a:txBody>
                    <a:bodyPr/>
                    <a:lstStyle/>
                    <a:p>
                      <a:pPr>
                        <a:lnSpc>
                          <a:spcPct val="115000"/>
                        </a:lnSpc>
                      </a:pPr>
                      <a:endParaRPr lang="en-GB" sz="1000" b="1"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r>
              <a:tr h="342779">
                <a:tc>
                  <a:txBody>
                    <a:bodyPr/>
                    <a:lstStyle/>
                    <a:p>
                      <a:pPr>
                        <a:lnSpc>
                          <a:spcPct val="115000"/>
                        </a:lnSpc>
                      </a:pPr>
                      <a:r>
                        <a:rPr lang="en-GB" sz="1000" b="1" dirty="0" smtClean="0">
                          <a:latin typeface="Calibri"/>
                        </a:rPr>
                        <a:t>Family Size</a:t>
                      </a:r>
                      <a:endParaRPr lang="en-GB" sz="1000" b="1" dirty="0">
                        <a:latin typeface="Calibri"/>
                      </a:endParaRPr>
                    </a:p>
                  </a:txBody>
                  <a:tcPr marL="54138" marR="54138" marT="0" marB="0" anchor="b"/>
                </a:tc>
                <a:tc>
                  <a:txBody>
                    <a:bodyPr/>
                    <a:lstStyle/>
                    <a:p>
                      <a:pPr algn="r">
                        <a:lnSpc>
                          <a:spcPct val="115000"/>
                        </a:lnSpc>
                        <a:spcAft>
                          <a:spcPts val="0"/>
                        </a:spcAft>
                      </a:pPr>
                      <a:r>
                        <a:rPr lang="en-GB" sz="1000" dirty="0"/>
                        <a:t>Nairobi </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Central </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Coastal </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Eastern </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North Eastern</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Nyanza</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Rift Valley</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Western</a:t>
                      </a:r>
                      <a:endParaRPr lang="en-GB" sz="1000" dirty="0">
                        <a:latin typeface="Calibri"/>
                        <a:ea typeface="Times New Roman"/>
                        <a:cs typeface="Times New Roman"/>
                      </a:endParaRPr>
                    </a:p>
                  </a:txBody>
                  <a:tcPr marL="54138" marR="54138" marT="0" marB="0" anchor="b"/>
                </a:tc>
              </a:tr>
              <a:tr h="171571">
                <a:tc>
                  <a:txBody>
                    <a:bodyPr/>
                    <a:lstStyle/>
                    <a:p>
                      <a:pPr>
                        <a:lnSpc>
                          <a:spcPct val="115000"/>
                        </a:lnSpc>
                        <a:spcAft>
                          <a:spcPts val="0"/>
                        </a:spcAft>
                      </a:pP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5</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5</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5</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5</a:t>
                      </a:r>
                      <a:endParaRPr lang="en-GB" sz="1000" dirty="0">
                        <a:latin typeface="Calibri"/>
                        <a:ea typeface="Times New Roman"/>
                        <a:cs typeface="Times New Roman"/>
                      </a:endParaRPr>
                    </a:p>
                  </a:txBody>
                  <a:tcPr marL="54138" marR="54138" marT="0" marB="0" anchor="b"/>
                </a:tc>
              </a:tr>
              <a:tr h="171389">
                <a:tc gridSpan="9">
                  <a:txBody>
                    <a:bodyPr/>
                    <a:lstStyle/>
                    <a:p>
                      <a:pPr>
                        <a:lnSpc>
                          <a:spcPct val="115000"/>
                        </a:lnSpc>
                        <a:spcAft>
                          <a:spcPts val="0"/>
                        </a:spcAft>
                      </a:pPr>
                      <a:r>
                        <a:rPr lang="en-GB" sz="1000" b="1" dirty="0"/>
                        <a:t> </a:t>
                      </a:r>
                      <a:r>
                        <a:rPr lang="en-GB" sz="1000" dirty="0"/>
                        <a:t> </a:t>
                      </a:r>
                      <a:endParaRPr lang="en-GB" sz="1000" dirty="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dirty="0">
                        <a:latin typeface="Calibri"/>
                        <a:ea typeface="Times New Roman"/>
                        <a:cs typeface="Times New Roman"/>
                      </a:endParaRPr>
                    </a:p>
                  </a:txBody>
                  <a:tcPr marL="54138" marR="54138" marT="0" marB="0" anchor="b"/>
                </a:tc>
              </a:tr>
              <a:tr h="342779">
                <a:tc>
                  <a:txBody>
                    <a:bodyPr/>
                    <a:lstStyle/>
                    <a:p>
                      <a:pPr>
                        <a:lnSpc>
                          <a:spcPct val="115000"/>
                        </a:lnSpc>
                        <a:spcAft>
                          <a:spcPts val="0"/>
                        </a:spcAft>
                      </a:pPr>
                      <a:r>
                        <a:rPr lang="en-GB" sz="1000" b="1" dirty="0"/>
                        <a:t>Fuel type (used in cooking)</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Nairobi </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Central </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Coast </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Eastern </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North Eastern</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Nyanza</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Rift Valley</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Western</a:t>
                      </a:r>
                      <a:endParaRPr lang="en-GB" sz="1000">
                        <a:latin typeface="Calibri"/>
                        <a:ea typeface="Times New Roman"/>
                        <a:cs typeface="Times New Roman"/>
                      </a:endParaRPr>
                    </a:p>
                  </a:txBody>
                  <a:tcPr marL="54138" marR="54138" marT="0" marB="0" anchor="b"/>
                </a:tc>
              </a:tr>
              <a:tr h="171389">
                <a:tc>
                  <a:txBody>
                    <a:bodyPr/>
                    <a:lstStyle/>
                    <a:p>
                      <a:pPr>
                        <a:lnSpc>
                          <a:spcPct val="115000"/>
                        </a:lnSpc>
                        <a:spcAft>
                          <a:spcPts val="0"/>
                        </a:spcAft>
                      </a:pPr>
                      <a:r>
                        <a:rPr lang="en-GB" sz="1000" b="1" dirty="0"/>
                        <a:t>Firewood</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1</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smtClean="0"/>
                        <a:t>5</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4</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4</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5</a:t>
                      </a:r>
                      <a:endParaRPr lang="en-GB" sz="1000">
                        <a:latin typeface="Calibri"/>
                        <a:ea typeface="Times New Roman"/>
                        <a:cs typeface="Times New Roman"/>
                      </a:endParaRPr>
                    </a:p>
                  </a:txBody>
                  <a:tcPr marL="54138" marR="54138" marT="0" marB="0" anchor="b"/>
                </a:tc>
              </a:tr>
              <a:tr h="171389">
                <a:tc>
                  <a:txBody>
                    <a:bodyPr/>
                    <a:lstStyle/>
                    <a:p>
                      <a:pPr>
                        <a:lnSpc>
                          <a:spcPct val="115000"/>
                        </a:lnSpc>
                        <a:spcAft>
                          <a:spcPts val="0"/>
                        </a:spcAft>
                      </a:pPr>
                      <a:r>
                        <a:rPr lang="en-GB" sz="1000" b="1" dirty="0"/>
                        <a:t>Charcoal</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2</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r>
              <a:tr h="171389">
                <a:tc>
                  <a:txBody>
                    <a:bodyPr/>
                    <a:lstStyle/>
                    <a:p>
                      <a:pPr>
                        <a:lnSpc>
                          <a:spcPct val="115000"/>
                        </a:lnSpc>
                        <a:spcAft>
                          <a:spcPts val="0"/>
                        </a:spcAft>
                      </a:pPr>
                      <a:r>
                        <a:rPr lang="en-GB" sz="1000" b="1" dirty="0"/>
                        <a:t>Kerosene</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1</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2</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1</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1</a:t>
                      </a:r>
                      <a:endParaRPr lang="en-GB" sz="1000">
                        <a:latin typeface="Calibri"/>
                        <a:ea typeface="Times New Roman"/>
                        <a:cs typeface="Times New Roman"/>
                      </a:endParaRPr>
                    </a:p>
                  </a:txBody>
                  <a:tcPr marL="54138" marR="54138" marT="0" marB="0" anchor="b"/>
                </a:tc>
              </a:tr>
              <a:tr h="171389">
                <a:tc>
                  <a:txBody>
                    <a:bodyPr/>
                    <a:lstStyle/>
                    <a:p>
                      <a:pPr>
                        <a:lnSpc>
                          <a:spcPct val="115000"/>
                        </a:lnSpc>
                        <a:spcAft>
                          <a:spcPts val="0"/>
                        </a:spcAft>
                      </a:pPr>
                      <a:r>
                        <a:rPr lang="en-GB" sz="1000" b="1" dirty="0"/>
                        <a:t>LPG</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4</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1</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1</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1</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0</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0</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0</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0</a:t>
                      </a:r>
                      <a:endParaRPr lang="en-GB" sz="1000">
                        <a:latin typeface="Calibri"/>
                        <a:ea typeface="Times New Roman"/>
                        <a:cs typeface="Times New Roman"/>
                      </a:endParaRPr>
                    </a:p>
                  </a:txBody>
                  <a:tcPr marL="54138" marR="54138" marT="0" marB="0" anchor="b"/>
                </a:tc>
              </a:tr>
              <a:tr h="171389">
                <a:tc>
                  <a:txBody>
                    <a:bodyPr/>
                    <a:lstStyle/>
                    <a:p>
                      <a:pPr>
                        <a:lnSpc>
                          <a:spcPct val="115000"/>
                        </a:lnSpc>
                        <a:spcAft>
                          <a:spcPts val="0"/>
                        </a:spcAft>
                      </a:pPr>
                      <a:r>
                        <a:rPr lang="en-GB" sz="1000" b="1" dirty="0"/>
                        <a:t>Electricity</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1</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0</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0</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0</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0</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0</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0</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0</a:t>
                      </a:r>
                      <a:endParaRPr lang="en-GB" sz="1000" dirty="0">
                        <a:latin typeface="Calibri"/>
                        <a:ea typeface="Times New Roman"/>
                        <a:cs typeface="Times New Roman"/>
                      </a:endParaRPr>
                    </a:p>
                  </a:txBody>
                  <a:tcPr marL="54138" marR="54138" marT="0" marB="0" anchor="b"/>
                </a:tc>
              </a:tr>
              <a:tr h="171571">
                <a:tc gridSpan="9">
                  <a:txBody>
                    <a:bodyPr/>
                    <a:lstStyle/>
                    <a:p>
                      <a:pPr>
                        <a:lnSpc>
                          <a:spcPct val="115000"/>
                        </a:lnSpc>
                        <a:spcAft>
                          <a:spcPts val="0"/>
                        </a:spcAft>
                      </a:pPr>
                      <a:r>
                        <a:rPr lang="en-GB" sz="1000" b="1" dirty="0"/>
                        <a:t> </a:t>
                      </a:r>
                      <a:endParaRPr lang="en-GB" sz="1000" b="1"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r>
              <a:tr h="342779">
                <a:tc>
                  <a:txBody>
                    <a:bodyPr/>
                    <a:lstStyle/>
                    <a:p>
                      <a:pPr>
                        <a:lnSpc>
                          <a:spcPct val="115000"/>
                        </a:lnSpc>
                      </a:pPr>
                      <a:endParaRPr lang="en-GB" sz="1000" b="1" dirty="0">
                        <a:latin typeface="Calibri"/>
                      </a:endParaRPr>
                    </a:p>
                  </a:txBody>
                  <a:tcPr marL="54138" marR="54138" marT="0" marB="0" anchor="b"/>
                </a:tc>
                <a:tc>
                  <a:txBody>
                    <a:bodyPr/>
                    <a:lstStyle/>
                    <a:p>
                      <a:pPr algn="r">
                        <a:lnSpc>
                          <a:spcPct val="115000"/>
                        </a:lnSpc>
                        <a:spcAft>
                          <a:spcPts val="0"/>
                        </a:spcAft>
                      </a:pPr>
                      <a:r>
                        <a:rPr lang="en-GB" sz="1000" dirty="0"/>
                        <a:t>Nairobi </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Central </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Coastal </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Eastern </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North Eastern</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Nyanza</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Rift Valley</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Western</a:t>
                      </a:r>
                      <a:endParaRPr lang="en-GB" sz="1000">
                        <a:latin typeface="Calibri"/>
                        <a:ea typeface="Times New Roman"/>
                        <a:cs typeface="Times New Roman"/>
                      </a:endParaRPr>
                    </a:p>
                  </a:txBody>
                  <a:tcPr marL="54138" marR="54138" marT="0" marB="0" anchor="b"/>
                </a:tc>
              </a:tr>
              <a:tr h="171571">
                <a:tc>
                  <a:txBody>
                    <a:bodyPr/>
                    <a:lstStyle/>
                    <a:p>
                      <a:pPr>
                        <a:lnSpc>
                          <a:spcPct val="115000"/>
                        </a:lnSpc>
                        <a:spcAft>
                          <a:spcPts val="0"/>
                        </a:spcAft>
                      </a:pPr>
                      <a:r>
                        <a:rPr lang="en-GB" sz="1000" b="1" dirty="0"/>
                        <a:t>Home Ownership</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4</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2</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4</a:t>
                      </a:r>
                      <a:endParaRPr lang="en-GB" sz="1000" dirty="0">
                        <a:latin typeface="Calibri"/>
                        <a:ea typeface="Times New Roman"/>
                        <a:cs typeface="Times New Roman"/>
                      </a:endParaRPr>
                    </a:p>
                  </a:txBody>
                  <a:tcPr marL="54138" marR="54138" marT="0" marB="0" anchor="b"/>
                </a:tc>
              </a:tr>
              <a:tr h="171571">
                <a:tc>
                  <a:txBody>
                    <a:bodyPr/>
                    <a:lstStyle/>
                    <a:p>
                      <a:pPr>
                        <a:lnSpc>
                          <a:spcPct val="115000"/>
                        </a:lnSpc>
                      </a:pPr>
                      <a:endParaRPr lang="en-GB" sz="1000" dirty="0">
                        <a:latin typeface="Calibri"/>
                      </a:endParaRPr>
                    </a:p>
                  </a:txBody>
                  <a:tcPr marL="54138" marR="54138" marT="0" marB="0" anchor="b"/>
                </a:tc>
                <a:tc>
                  <a:txBody>
                    <a:bodyPr/>
                    <a:lstStyle/>
                    <a:p>
                      <a:pPr>
                        <a:lnSpc>
                          <a:spcPct val="115000"/>
                        </a:lnSpc>
                      </a:pPr>
                      <a:endParaRPr lang="en-GB" sz="1000">
                        <a:latin typeface="Calibri"/>
                      </a:endParaRPr>
                    </a:p>
                  </a:txBody>
                  <a:tcPr marL="54138" marR="54138" marT="0" marB="0" anchor="b"/>
                </a:tc>
                <a:tc>
                  <a:txBody>
                    <a:bodyPr/>
                    <a:lstStyle/>
                    <a:p>
                      <a:pPr>
                        <a:lnSpc>
                          <a:spcPct val="115000"/>
                        </a:lnSpc>
                      </a:pPr>
                      <a:endParaRPr lang="en-GB" sz="1000">
                        <a:latin typeface="Calibri"/>
                      </a:endParaRPr>
                    </a:p>
                  </a:txBody>
                  <a:tcPr marL="54138" marR="54138" marT="0" marB="0" anchor="b"/>
                </a:tc>
                <a:tc>
                  <a:txBody>
                    <a:bodyPr/>
                    <a:lstStyle/>
                    <a:p>
                      <a:pPr>
                        <a:lnSpc>
                          <a:spcPct val="115000"/>
                        </a:lnSpc>
                      </a:pPr>
                      <a:endParaRPr lang="en-GB" sz="1000">
                        <a:latin typeface="Calibri"/>
                      </a:endParaRPr>
                    </a:p>
                  </a:txBody>
                  <a:tcPr marL="54138" marR="54138" marT="0" marB="0" anchor="b"/>
                </a:tc>
                <a:tc>
                  <a:txBody>
                    <a:bodyPr/>
                    <a:lstStyle/>
                    <a:p>
                      <a:pPr>
                        <a:lnSpc>
                          <a:spcPct val="115000"/>
                        </a:lnSpc>
                      </a:pPr>
                      <a:endParaRPr lang="en-GB" sz="1000">
                        <a:latin typeface="Calibri"/>
                      </a:endParaRPr>
                    </a:p>
                  </a:txBody>
                  <a:tcPr marL="54138" marR="54138" marT="0" marB="0" anchor="b"/>
                </a:tc>
                <a:tc>
                  <a:txBody>
                    <a:bodyPr/>
                    <a:lstStyle/>
                    <a:p>
                      <a:pPr>
                        <a:lnSpc>
                          <a:spcPct val="115000"/>
                        </a:lnSpc>
                      </a:pPr>
                      <a:endParaRPr lang="en-GB" sz="1000" dirty="0">
                        <a:latin typeface="Calibri"/>
                      </a:endParaRPr>
                    </a:p>
                  </a:txBody>
                  <a:tcPr marL="54138" marR="54138" marT="0" marB="0" anchor="b"/>
                </a:tc>
                <a:tc>
                  <a:txBody>
                    <a:bodyPr/>
                    <a:lstStyle/>
                    <a:p>
                      <a:pPr>
                        <a:lnSpc>
                          <a:spcPct val="115000"/>
                        </a:lnSpc>
                      </a:pPr>
                      <a:endParaRPr lang="en-GB" sz="1000" dirty="0">
                        <a:latin typeface="Calibri"/>
                      </a:endParaRPr>
                    </a:p>
                  </a:txBody>
                  <a:tcPr marL="54138" marR="54138" marT="0" marB="0" anchor="b"/>
                </a:tc>
                <a:tc>
                  <a:txBody>
                    <a:bodyPr/>
                    <a:lstStyle/>
                    <a:p>
                      <a:pPr>
                        <a:lnSpc>
                          <a:spcPct val="115000"/>
                        </a:lnSpc>
                      </a:pPr>
                      <a:endParaRPr lang="en-GB" sz="1000" dirty="0">
                        <a:latin typeface="Calibri"/>
                      </a:endParaRPr>
                    </a:p>
                  </a:txBody>
                  <a:tcPr marL="54138" marR="54138" marT="0" marB="0" anchor="b"/>
                </a:tc>
                <a:tc>
                  <a:txBody>
                    <a:bodyPr/>
                    <a:lstStyle/>
                    <a:p>
                      <a:pPr>
                        <a:lnSpc>
                          <a:spcPct val="115000"/>
                        </a:lnSpc>
                      </a:pPr>
                      <a:endParaRPr lang="en-GB" sz="1000" dirty="0">
                        <a:latin typeface="Calibri"/>
                      </a:endParaRPr>
                    </a:p>
                  </a:txBody>
                  <a:tcPr marL="54138" marR="54138" marT="0" marB="0" anchor="b"/>
                </a:tc>
              </a:tr>
            </a:tbl>
          </a:graphicData>
        </a:graphic>
      </p:graphicFrame>
      <p:sp>
        <p:nvSpPr>
          <p:cNvPr id="6" name="Title 1"/>
          <p:cNvSpPr>
            <a:spLocks noGrp="1"/>
          </p:cNvSpPr>
          <p:nvPr>
            <p:ph type="title"/>
          </p:nvPr>
        </p:nvSpPr>
        <p:spPr>
          <a:xfrm>
            <a:off x="457200" y="274638"/>
            <a:ext cx="7848600" cy="792162"/>
          </a:xfrm>
        </p:spPr>
        <p:txBody>
          <a:bodyPr>
            <a:normAutofit/>
          </a:bodyPr>
          <a:lstStyle/>
          <a:p>
            <a:pPr algn="l"/>
            <a:r>
              <a:rPr lang="en-GB" sz="2800" dirty="0" smtClean="0"/>
              <a:t>Segment Matrix</a:t>
            </a:r>
            <a:endParaRPr lang="en-GB" sz="2800" dirty="0"/>
          </a:p>
        </p:txBody>
      </p:sp>
      <p:sp>
        <p:nvSpPr>
          <p:cNvPr id="7" name="TextBox 6"/>
          <p:cNvSpPr txBox="1"/>
          <p:nvPr/>
        </p:nvSpPr>
        <p:spPr>
          <a:xfrm>
            <a:off x="609600" y="914400"/>
            <a:ext cx="8229600" cy="800219"/>
          </a:xfrm>
          <a:prstGeom prst="rect">
            <a:avLst/>
          </a:prstGeom>
          <a:noFill/>
        </p:spPr>
        <p:txBody>
          <a:bodyPr wrap="square" rtlCol="0">
            <a:spAutoFit/>
          </a:bodyPr>
          <a:lstStyle/>
          <a:p>
            <a:r>
              <a:rPr lang="en-GB" sz="1400" dirty="0" smtClean="0"/>
              <a:t>The segment matrix ranks market drivers by region. Market drivers are ranked 0 to 5 with 0 being the least likely option to increase cook stove adoption and 5 the most likely.  </a:t>
            </a:r>
          </a:p>
          <a:p>
            <a:endParaRPr lang="en-GB"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58</a:t>
            </a:fld>
            <a:endParaRPr lang="en-US"/>
          </a:p>
        </p:txBody>
      </p:sp>
      <p:sp>
        <p:nvSpPr>
          <p:cNvPr id="8" name="TextBox 7"/>
          <p:cNvSpPr txBox="1"/>
          <p:nvPr/>
        </p:nvSpPr>
        <p:spPr>
          <a:xfrm>
            <a:off x="3886200" y="5715000"/>
            <a:ext cx="4191000" cy="246221"/>
          </a:xfrm>
          <a:prstGeom prst="rect">
            <a:avLst/>
          </a:prstGeom>
          <a:noFill/>
        </p:spPr>
        <p:txBody>
          <a:bodyPr wrap="square" rtlCol="0">
            <a:spAutoFit/>
          </a:bodyPr>
          <a:lstStyle/>
          <a:p>
            <a:r>
              <a:rPr lang="en-GB" sz="1000" i="1" dirty="0" smtClean="0"/>
              <a:t>Eastern and North Eastern Regions are high risk security areas.</a:t>
            </a:r>
            <a:endParaRPr lang="en-GB" sz="1000" i="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14400" y="1219209"/>
          <a:ext cx="7315201" cy="4795823"/>
        </p:xfrm>
        <a:graphic>
          <a:graphicData uri="http://schemas.openxmlformats.org/drawingml/2006/table">
            <a:tbl>
              <a:tblPr>
                <a:tableStyleId>{35758FB7-9AC5-4552-8A53-C91805E547FA}</a:tableStyleId>
              </a:tblPr>
              <a:tblGrid>
                <a:gridCol w="1578412"/>
                <a:gridCol w="534759"/>
                <a:gridCol w="96629"/>
                <a:gridCol w="724459"/>
                <a:gridCol w="772365"/>
                <a:gridCol w="855976"/>
                <a:gridCol w="791613"/>
                <a:gridCol w="577468"/>
                <a:gridCol w="757928"/>
                <a:gridCol w="625592"/>
              </a:tblGrid>
              <a:tr h="166445">
                <a:tc>
                  <a:txBody>
                    <a:bodyPr/>
                    <a:lstStyle/>
                    <a:p>
                      <a:pPr>
                        <a:lnSpc>
                          <a:spcPct val="115000"/>
                        </a:lnSpc>
                        <a:spcAft>
                          <a:spcPts val="0"/>
                        </a:spcAft>
                      </a:pPr>
                      <a:r>
                        <a:rPr lang="en-GB" sz="1000" b="1" dirty="0"/>
                        <a:t>Gender</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Male</a:t>
                      </a:r>
                      <a:endParaRPr lang="en-GB" sz="100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a:t>Female</a:t>
                      </a:r>
                      <a:endParaRPr lang="en-GB" sz="1000">
                        <a:latin typeface="Calibri"/>
                        <a:ea typeface="Times New Roman"/>
                        <a:cs typeface="Times New Roman"/>
                      </a:endParaRPr>
                    </a:p>
                  </a:txBody>
                  <a:tcPr marL="54138" marR="54138" marT="0" marB="0" anchor="b"/>
                </a:tc>
                <a:tc hMerge="1">
                  <a:txBody>
                    <a:bodyPr/>
                    <a:lstStyle/>
                    <a:p>
                      <a:endParaRPr lang="en-GB"/>
                    </a:p>
                  </a:txBody>
                  <a:tcPr/>
                </a:tc>
                <a:tc>
                  <a:txBody>
                    <a:bodyPr/>
                    <a:lstStyle/>
                    <a:p>
                      <a:pPr>
                        <a:lnSpc>
                          <a:spcPct val="115000"/>
                        </a:lnSpc>
                        <a:spcAft>
                          <a:spcPts val="0"/>
                        </a:spcAft>
                      </a:pPr>
                      <a:r>
                        <a:rPr lang="en-GB" sz="1000"/>
                        <a:t> </a:t>
                      </a:r>
                      <a:endParaRPr lang="en-GB" sz="100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a:t> </a:t>
                      </a:r>
                      <a:endParaRPr lang="en-GB" sz="100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a:t> </a:t>
                      </a:r>
                      <a:endParaRPr lang="en-GB" sz="100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a:t> </a:t>
                      </a:r>
                      <a:endParaRPr lang="en-GB" sz="100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a:t> </a:t>
                      </a:r>
                      <a:endParaRPr lang="en-GB" sz="100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a:t> </a:t>
                      </a:r>
                      <a:endParaRPr lang="en-GB" sz="1000">
                        <a:latin typeface="Calibri"/>
                        <a:ea typeface="Times New Roman"/>
                        <a:cs typeface="Times New Roman"/>
                      </a:endParaRPr>
                    </a:p>
                  </a:txBody>
                  <a:tcPr marL="54138" marR="54138" marT="0" marB="0" anchor="b"/>
                </a:tc>
              </a:tr>
              <a:tr h="166445">
                <a:tc>
                  <a:txBody>
                    <a:bodyPr/>
                    <a:lstStyle/>
                    <a:p>
                      <a:pPr>
                        <a:lnSpc>
                          <a:spcPct val="115000"/>
                        </a:lnSpc>
                        <a:spcAft>
                          <a:spcPts val="0"/>
                        </a:spcAft>
                      </a:pPr>
                      <a:r>
                        <a:rPr lang="en-GB" sz="1000" b="1" dirty="0"/>
                        <a:t>  </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dirty="0"/>
                        <a:t>5</a:t>
                      </a:r>
                      <a:endParaRPr lang="en-GB" sz="1000" dirty="0">
                        <a:latin typeface="Calibri"/>
                        <a:ea typeface="Times New Roman"/>
                        <a:cs typeface="Times New Roman"/>
                      </a:endParaRPr>
                    </a:p>
                  </a:txBody>
                  <a:tcPr marL="54138" marR="54138" marT="0" marB="0" anchor="b"/>
                </a:tc>
                <a:tc hMerge="1">
                  <a:txBody>
                    <a:bodyPr/>
                    <a:lstStyle/>
                    <a:p>
                      <a:endParaRPr lang="en-GB"/>
                    </a:p>
                  </a:txBody>
                  <a:tcPr/>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a:t> </a:t>
                      </a:r>
                      <a:endParaRPr lang="en-GB" sz="100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a:t> </a:t>
                      </a:r>
                      <a:endParaRPr lang="en-GB" sz="100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a:t> </a:t>
                      </a:r>
                      <a:endParaRPr lang="en-GB" sz="1000">
                        <a:latin typeface="Calibri"/>
                        <a:ea typeface="Times New Roman"/>
                        <a:cs typeface="Times New Roman"/>
                      </a:endParaRPr>
                    </a:p>
                  </a:txBody>
                  <a:tcPr marL="54138" marR="54138" marT="0" marB="0" anchor="b"/>
                </a:tc>
              </a:tr>
              <a:tr h="166445">
                <a:tc gridSpan="10">
                  <a:txBody>
                    <a:bodyPr/>
                    <a:lstStyle/>
                    <a:p>
                      <a:pPr algn="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a:latin typeface="Calibri"/>
                        <a:ea typeface="Times New Roman"/>
                        <a:cs typeface="Times New Roman"/>
                      </a:endParaRPr>
                    </a:p>
                  </a:txBody>
                  <a:tcPr marL="54138" marR="54138" marT="0" marB="0" anchor="b"/>
                </a:tc>
                <a:tc hMerge="1">
                  <a:txBody>
                    <a:bodyPr/>
                    <a:lstStyle/>
                    <a:p>
                      <a:endParaRPr lang="en-GB"/>
                    </a:p>
                  </a:txBody>
                  <a:tcPr/>
                </a:tc>
                <a:tc hMerge="1">
                  <a:txBody>
                    <a:bodyPr/>
                    <a:lstStyle/>
                    <a:p>
                      <a:pPr>
                        <a:lnSpc>
                          <a:spcPct val="115000"/>
                        </a:lnSpc>
                        <a:spcAft>
                          <a:spcPts val="0"/>
                        </a:spcAft>
                      </a:pPr>
                      <a:endParaRPr lang="en-GB" sz="100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r>
              <a:tr h="332892">
                <a:tc>
                  <a:txBody>
                    <a:bodyPr/>
                    <a:lstStyle/>
                    <a:p>
                      <a:pPr>
                        <a:lnSpc>
                          <a:spcPct val="115000"/>
                        </a:lnSpc>
                        <a:spcAft>
                          <a:spcPts val="0"/>
                        </a:spcAft>
                      </a:pPr>
                      <a:r>
                        <a:rPr lang="en-GB" sz="1000" b="1" dirty="0"/>
                        <a:t>Head of household - Female</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Nairobi </a:t>
                      </a:r>
                      <a:endParaRPr lang="en-GB" sz="100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a:t>Central </a:t>
                      </a:r>
                      <a:endParaRPr lang="en-GB" sz="1000">
                        <a:latin typeface="Calibri"/>
                        <a:ea typeface="Times New Roman"/>
                        <a:cs typeface="Times New Roman"/>
                      </a:endParaRPr>
                    </a:p>
                  </a:txBody>
                  <a:tcPr marL="54138" marR="54138" marT="0" marB="0" anchor="b"/>
                </a:tc>
                <a:tc hMerge="1">
                  <a:txBody>
                    <a:bodyPr/>
                    <a:lstStyle/>
                    <a:p>
                      <a:endParaRPr lang="en-GB"/>
                    </a:p>
                  </a:txBody>
                  <a:tcPr/>
                </a:tc>
                <a:tc>
                  <a:txBody>
                    <a:bodyPr/>
                    <a:lstStyle/>
                    <a:p>
                      <a:pPr algn="r">
                        <a:lnSpc>
                          <a:spcPct val="115000"/>
                        </a:lnSpc>
                        <a:spcAft>
                          <a:spcPts val="0"/>
                        </a:spcAft>
                      </a:pPr>
                      <a:r>
                        <a:rPr lang="en-GB" sz="1000"/>
                        <a:t>Coastal </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Eastern </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North Eastern</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Nyanza</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Rift Valley</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Western</a:t>
                      </a:r>
                      <a:endParaRPr lang="en-GB" sz="1000">
                        <a:latin typeface="Calibri"/>
                        <a:ea typeface="Times New Roman"/>
                        <a:cs typeface="Times New Roman"/>
                      </a:endParaRPr>
                    </a:p>
                  </a:txBody>
                  <a:tcPr marL="54138" marR="54138" marT="0" marB="0" anchor="b"/>
                </a:tc>
              </a:tr>
              <a:tr h="166445">
                <a:tc>
                  <a:txBody>
                    <a:bodyPr/>
                    <a:lstStyle/>
                    <a:p>
                      <a:pPr>
                        <a:lnSpc>
                          <a:spcPct val="115000"/>
                        </a:lnSpc>
                        <a:spcAft>
                          <a:spcPts val="0"/>
                        </a:spcAft>
                      </a:pP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hMerge="1">
                  <a:txBody>
                    <a:bodyPr/>
                    <a:lstStyle/>
                    <a:p>
                      <a:endParaRPr lang="en-GB"/>
                    </a:p>
                  </a:txBody>
                  <a:tcPr/>
                </a:tc>
                <a:tc>
                  <a:txBody>
                    <a:bodyPr/>
                    <a:lstStyle/>
                    <a:p>
                      <a:pPr algn="r">
                        <a:lnSpc>
                          <a:spcPct val="115000"/>
                        </a:lnSpc>
                        <a:spcAft>
                          <a:spcPts val="0"/>
                        </a:spcAft>
                      </a:pPr>
                      <a:r>
                        <a:rPr lang="en-GB" sz="1000"/>
                        <a:t> 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 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 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 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 3</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4</a:t>
                      </a:r>
                      <a:endParaRPr lang="en-GB" sz="1000" dirty="0">
                        <a:latin typeface="Calibri"/>
                        <a:ea typeface="Times New Roman"/>
                        <a:cs typeface="Times New Roman"/>
                      </a:endParaRPr>
                    </a:p>
                  </a:txBody>
                  <a:tcPr marL="54138" marR="54138" marT="0" marB="0" anchor="b"/>
                </a:tc>
              </a:tr>
              <a:tr h="166445">
                <a:tc gridSpan="10">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endParaRPr lang="en-GB"/>
                    </a:p>
                  </a:txBody>
                  <a:tcPr/>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r>
              <a:tr h="665783">
                <a:tc>
                  <a:txBody>
                    <a:bodyPr/>
                    <a:lstStyle/>
                    <a:p>
                      <a:r>
                        <a:rPr lang="en-GB" sz="1000" b="1" dirty="0" smtClean="0"/>
                        <a:t>Employment </a:t>
                      </a:r>
                      <a:endParaRPr lang="en-GB" sz="1000" b="1" dirty="0"/>
                    </a:p>
                  </a:txBody>
                  <a:tcPr marL="54138" marR="54138" marT="0" marB="0" anchor="b"/>
                </a:tc>
                <a:tc gridSpan="2">
                  <a:txBody>
                    <a:bodyPr/>
                    <a:lstStyle/>
                    <a:p>
                      <a:pPr algn="r">
                        <a:lnSpc>
                          <a:spcPct val="115000"/>
                        </a:lnSpc>
                        <a:spcAft>
                          <a:spcPts val="0"/>
                        </a:spcAft>
                      </a:pPr>
                      <a:r>
                        <a:rPr lang="en-GB" sz="1000" b="0" dirty="0" smtClean="0"/>
                        <a:t>Income </a:t>
                      </a:r>
                      <a:r>
                        <a:rPr lang="en-GB" sz="1000" b="0" dirty="0"/>
                        <a:t>Quintile </a:t>
                      </a:r>
                      <a:r>
                        <a:rPr lang="en-GB" sz="1000" b="0" dirty="0" smtClean="0"/>
                        <a:t>1</a:t>
                      </a:r>
                      <a:endParaRPr lang="en-GB" sz="1000" b="0" dirty="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Income Quintile 2</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Income Quintile 3</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Income Quintile 4</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Income Quintile 5</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endParaRPr lang="en-GB" sz="1000" b="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a:t> </a:t>
                      </a:r>
                      <a:endParaRPr lang="en-GB" sz="100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a:t> </a:t>
                      </a:r>
                      <a:endParaRPr lang="en-GB" sz="1000">
                        <a:latin typeface="Calibri"/>
                        <a:ea typeface="Times New Roman"/>
                        <a:cs typeface="Times New Roman"/>
                      </a:endParaRPr>
                    </a:p>
                  </a:txBody>
                  <a:tcPr marL="54138" marR="54138" marT="0" marB="0" anchor="b"/>
                </a:tc>
              </a:tr>
              <a:tr h="166622">
                <a:tc>
                  <a:txBody>
                    <a:bodyPr/>
                    <a:lstStyle/>
                    <a:p>
                      <a:endParaRPr lang="en-GB"/>
                    </a:p>
                  </a:txBody>
                  <a:tcPr marL="54138" marR="54138" marT="0" marB="0" anchor="b"/>
                </a:tc>
                <a:tc gridSpan="2">
                  <a:txBody>
                    <a:bodyPr/>
                    <a:lstStyle/>
                    <a:p>
                      <a:pPr algn="r">
                        <a:lnSpc>
                          <a:spcPct val="115000"/>
                        </a:lnSpc>
                        <a:spcAft>
                          <a:spcPts val="0"/>
                        </a:spcAft>
                      </a:pPr>
                      <a:r>
                        <a:rPr lang="en-GB" sz="1000" b="0" dirty="0"/>
                        <a:t>0</a:t>
                      </a:r>
                      <a:endParaRPr lang="en-GB" sz="1000" b="0" dirty="0">
                        <a:latin typeface="Calibri"/>
                        <a:ea typeface="Times New Roman"/>
                        <a:cs typeface="Times New Roman"/>
                      </a:endParaRPr>
                    </a:p>
                  </a:txBody>
                  <a:tcPr marL="54138" marR="54138" marT="0" marB="0" anchor="b"/>
                </a:tc>
                <a:tc hMerge="1">
                  <a:txBody>
                    <a:bodyPr/>
                    <a:lstStyle/>
                    <a:p>
                      <a:pPr algn="r">
                        <a:lnSpc>
                          <a:spcPct val="115000"/>
                        </a:lnSpc>
                        <a:spcAft>
                          <a:spcPts val="0"/>
                        </a:spcAft>
                      </a:pP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5</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5</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5</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endParaRPr lang="en-GB" sz="1000" b="1"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c>
                  <a:txBody>
                    <a:bodyPr/>
                    <a:lstStyle/>
                    <a:p>
                      <a:pPr>
                        <a:lnSpc>
                          <a:spcPct val="115000"/>
                        </a:lnSpc>
                        <a:spcAft>
                          <a:spcPts val="0"/>
                        </a:spcAft>
                      </a:pPr>
                      <a:r>
                        <a:rPr lang="en-GB" sz="1000" dirty="0"/>
                        <a:t> </a:t>
                      </a:r>
                      <a:endParaRPr lang="en-GB" sz="1000" dirty="0">
                        <a:latin typeface="Calibri"/>
                        <a:ea typeface="Times New Roman"/>
                        <a:cs typeface="Times New Roman"/>
                      </a:endParaRPr>
                    </a:p>
                  </a:txBody>
                  <a:tcPr marL="54138" marR="54138" marT="0" marB="0" anchor="b"/>
                </a:tc>
              </a:tr>
              <a:tr h="166622">
                <a:tc gridSpan="10">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endParaRPr lang="en-GB"/>
                    </a:p>
                  </a:txBody>
                  <a:tcPr/>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a:latin typeface="Calibri"/>
                        <a:ea typeface="Times New Roman"/>
                        <a:cs typeface="Times New Roman"/>
                      </a:endParaRPr>
                    </a:p>
                  </a:txBody>
                  <a:tcPr marL="54138" marR="54138" marT="0" marB="0" anchor="b"/>
                </a:tc>
                <a:tc hMerge="1">
                  <a:txBody>
                    <a:bodyPr/>
                    <a:lstStyle/>
                    <a:p>
                      <a:pPr>
                        <a:lnSpc>
                          <a:spcPct val="115000"/>
                        </a:lnSpc>
                        <a:spcAft>
                          <a:spcPts val="0"/>
                        </a:spcAft>
                      </a:pPr>
                      <a:endParaRPr lang="en-GB" sz="1000" dirty="0">
                        <a:latin typeface="Calibri"/>
                        <a:ea typeface="Times New Roman"/>
                        <a:cs typeface="Times New Roman"/>
                      </a:endParaRPr>
                    </a:p>
                  </a:txBody>
                  <a:tcPr marL="54138" marR="54138" marT="0" marB="0" anchor="b"/>
                </a:tc>
              </a:tr>
              <a:tr h="166445">
                <a:tc>
                  <a:txBody>
                    <a:bodyPr/>
                    <a:lstStyle/>
                    <a:p>
                      <a:pPr>
                        <a:lnSpc>
                          <a:spcPct val="115000"/>
                        </a:lnSpc>
                        <a:spcAft>
                          <a:spcPts val="0"/>
                        </a:spcAft>
                      </a:pPr>
                      <a:r>
                        <a:rPr lang="en-GB" sz="1000" b="1" dirty="0"/>
                        <a:t>Fuel Access</a:t>
                      </a:r>
                      <a:endParaRPr lang="en-GB" sz="1000" b="1" dirty="0">
                        <a:latin typeface="Calibri"/>
                        <a:ea typeface="Times New Roman"/>
                        <a:cs typeface="Times New Roman"/>
                      </a:endParaRPr>
                    </a:p>
                  </a:txBody>
                  <a:tcPr marL="54138" marR="54138" marT="0" marB="0" anchor="b"/>
                </a:tc>
                <a:tc gridSpan="3">
                  <a:txBody>
                    <a:bodyPr/>
                    <a:lstStyle/>
                    <a:p>
                      <a:pPr algn="ctr">
                        <a:lnSpc>
                          <a:spcPct val="115000"/>
                        </a:lnSpc>
                        <a:spcAft>
                          <a:spcPts val="0"/>
                        </a:spcAft>
                      </a:pPr>
                      <a:r>
                        <a:rPr lang="en-GB" sz="1000"/>
                        <a:t>Nairobi</a:t>
                      </a:r>
                      <a:endParaRPr lang="en-GB" sz="1000">
                        <a:latin typeface="Calibri"/>
                        <a:ea typeface="Times New Roman"/>
                        <a:cs typeface="Times New Roman"/>
                      </a:endParaRPr>
                    </a:p>
                  </a:txBody>
                  <a:tcPr marL="54138" marR="54138" marT="0" marB="0" anchor="b"/>
                </a:tc>
                <a:tc hMerge="1">
                  <a:txBody>
                    <a:bodyPr/>
                    <a:lstStyle/>
                    <a:p>
                      <a:endParaRPr lang="en-GB"/>
                    </a:p>
                  </a:txBody>
                  <a:tcPr/>
                </a:tc>
                <a:tc hMerge="1">
                  <a:txBody>
                    <a:bodyPr/>
                    <a:lstStyle/>
                    <a:p>
                      <a:endParaRPr lang="en-GB"/>
                    </a:p>
                  </a:txBody>
                  <a:tcPr/>
                </a:tc>
                <a:tc gridSpan="2">
                  <a:txBody>
                    <a:bodyPr/>
                    <a:lstStyle/>
                    <a:p>
                      <a:pPr algn="ctr">
                        <a:lnSpc>
                          <a:spcPct val="115000"/>
                        </a:lnSpc>
                        <a:spcAft>
                          <a:spcPts val="0"/>
                        </a:spcAft>
                      </a:pPr>
                      <a:r>
                        <a:rPr lang="en-GB" sz="1000"/>
                        <a:t>Central</a:t>
                      </a:r>
                      <a:endParaRPr lang="en-GB" sz="1000">
                        <a:latin typeface="Calibri"/>
                        <a:ea typeface="Times New Roman"/>
                        <a:cs typeface="Times New Roman"/>
                      </a:endParaRPr>
                    </a:p>
                  </a:txBody>
                  <a:tcPr marL="54138" marR="54138" marT="0" marB="0" anchor="b"/>
                </a:tc>
                <a:tc hMerge="1">
                  <a:txBody>
                    <a:bodyPr/>
                    <a:lstStyle/>
                    <a:p>
                      <a:endParaRPr lang="en-GB"/>
                    </a:p>
                  </a:txBody>
                  <a:tcPr/>
                </a:tc>
                <a:tc gridSpan="2">
                  <a:txBody>
                    <a:bodyPr/>
                    <a:lstStyle/>
                    <a:p>
                      <a:pPr algn="ctr">
                        <a:lnSpc>
                          <a:spcPct val="115000"/>
                        </a:lnSpc>
                        <a:spcAft>
                          <a:spcPts val="0"/>
                        </a:spcAft>
                      </a:pPr>
                      <a:r>
                        <a:rPr lang="en-GB" sz="1000"/>
                        <a:t>Coastal</a:t>
                      </a:r>
                      <a:endParaRPr lang="en-GB" sz="1000">
                        <a:latin typeface="Calibri"/>
                        <a:ea typeface="Times New Roman"/>
                        <a:cs typeface="Times New Roman"/>
                      </a:endParaRPr>
                    </a:p>
                  </a:txBody>
                  <a:tcPr marL="54138" marR="54138" marT="0" marB="0" anchor="b"/>
                </a:tc>
                <a:tc hMerge="1">
                  <a:txBody>
                    <a:bodyPr/>
                    <a:lstStyle/>
                    <a:p>
                      <a:endParaRPr lang="en-GB"/>
                    </a:p>
                  </a:txBody>
                  <a:tcPr/>
                </a:tc>
                <a:tc gridSpan="2">
                  <a:txBody>
                    <a:bodyPr/>
                    <a:lstStyle/>
                    <a:p>
                      <a:pPr algn="ctr">
                        <a:lnSpc>
                          <a:spcPct val="115000"/>
                        </a:lnSpc>
                        <a:spcAft>
                          <a:spcPts val="0"/>
                        </a:spcAft>
                      </a:pPr>
                      <a:r>
                        <a:rPr lang="en-GB" sz="1000" dirty="0"/>
                        <a:t>Eastern</a:t>
                      </a:r>
                      <a:endParaRPr lang="en-GB" sz="1000" dirty="0">
                        <a:latin typeface="Calibri"/>
                        <a:ea typeface="Times New Roman"/>
                        <a:cs typeface="Times New Roman"/>
                      </a:endParaRPr>
                    </a:p>
                  </a:txBody>
                  <a:tcPr marL="54138" marR="54138" marT="0" marB="0" anchor="b"/>
                </a:tc>
                <a:tc hMerge="1">
                  <a:txBody>
                    <a:bodyPr/>
                    <a:lstStyle/>
                    <a:p>
                      <a:endParaRPr lang="en-GB"/>
                    </a:p>
                  </a:txBody>
                  <a:tcPr/>
                </a:tc>
              </a:tr>
              <a:tr h="166445">
                <a:tc>
                  <a:txBody>
                    <a:bodyPr/>
                    <a:lstStyle/>
                    <a:p>
                      <a:pPr>
                        <a:lnSpc>
                          <a:spcPct val="115000"/>
                        </a:lnSpc>
                      </a:pPr>
                      <a:endParaRPr lang="en-GB" sz="1000" b="1" dirty="0">
                        <a:latin typeface="Calibri"/>
                      </a:endParaRPr>
                    </a:p>
                  </a:txBody>
                  <a:tcPr marL="54138" marR="54138" marT="0" marB="0" anchor="b"/>
                </a:tc>
                <a:tc>
                  <a:txBody>
                    <a:bodyPr/>
                    <a:lstStyle/>
                    <a:p>
                      <a:pPr algn="r">
                        <a:lnSpc>
                          <a:spcPct val="115000"/>
                        </a:lnSpc>
                        <a:spcAft>
                          <a:spcPts val="0"/>
                        </a:spcAft>
                      </a:pPr>
                      <a:r>
                        <a:rPr lang="en-GB" sz="1000"/>
                        <a:t>Urban</a:t>
                      </a:r>
                      <a:endParaRPr lang="en-GB" sz="100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a:t>Rural</a:t>
                      </a:r>
                      <a:endParaRPr lang="en-GB" sz="1000">
                        <a:latin typeface="Calibri"/>
                        <a:ea typeface="Times New Roman"/>
                        <a:cs typeface="Times New Roman"/>
                      </a:endParaRPr>
                    </a:p>
                  </a:txBody>
                  <a:tcPr marL="54138" marR="54138" marT="0" marB="0" anchor="b"/>
                </a:tc>
                <a:tc hMerge="1">
                  <a:txBody>
                    <a:bodyPr/>
                    <a:lstStyle/>
                    <a:p>
                      <a:endParaRPr lang="en-GB"/>
                    </a:p>
                  </a:txBody>
                  <a:tcPr/>
                </a:tc>
                <a:tc>
                  <a:txBody>
                    <a:bodyPr/>
                    <a:lstStyle/>
                    <a:p>
                      <a:pPr algn="r">
                        <a:lnSpc>
                          <a:spcPct val="115000"/>
                        </a:lnSpc>
                        <a:spcAft>
                          <a:spcPts val="0"/>
                        </a:spcAft>
                      </a:pPr>
                      <a:r>
                        <a:rPr lang="en-GB" sz="1000"/>
                        <a:t>Urban</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Rural</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Urban </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Rural</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Urban</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Rural</a:t>
                      </a:r>
                      <a:endParaRPr lang="en-GB" sz="1000">
                        <a:latin typeface="Calibri"/>
                        <a:ea typeface="Times New Roman"/>
                        <a:cs typeface="Times New Roman"/>
                      </a:endParaRPr>
                    </a:p>
                  </a:txBody>
                  <a:tcPr marL="54138" marR="54138" marT="0" marB="0" anchor="b"/>
                </a:tc>
              </a:tr>
              <a:tr h="166445">
                <a:tc>
                  <a:txBody>
                    <a:bodyPr/>
                    <a:lstStyle/>
                    <a:p>
                      <a:pPr>
                        <a:lnSpc>
                          <a:spcPct val="115000"/>
                        </a:lnSpc>
                        <a:spcAft>
                          <a:spcPts val="0"/>
                        </a:spcAft>
                      </a:pPr>
                      <a:r>
                        <a:rPr lang="en-GB" sz="1000" b="1" dirty="0"/>
                        <a:t>Fuel wood</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1</a:t>
                      </a:r>
                      <a:endParaRPr lang="en-GB" sz="1000" dirty="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hMerge="1">
                  <a:txBody>
                    <a:bodyPr/>
                    <a:lstStyle/>
                    <a:p>
                      <a:endParaRPr lang="en-GB"/>
                    </a:p>
                  </a:txBody>
                  <a:tcPr/>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5</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r>
              <a:tr h="166445">
                <a:tc>
                  <a:txBody>
                    <a:bodyPr/>
                    <a:lstStyle/>
                    <a:p>
                      <a:pPr>
                        <a:lnSpc>
                          <a:spcPct val="115000"/>
                        </a:lnSpc>
                        <a:spcAft>
                          <a:spcPts val="0"/>
                        </a:spcAft>
                      </a:pPr>
                      <a:r>
                        <a:rPr lang="en-GB" sz="1000" b="1" dirty="0"/>
                        <a:t>Charcoal</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hMerge="1">
                  <a:txBody>
                    <a:bodyPr/>
                    <a:lstStyle/>
                    <a:p>
                      <a:endParaRPr lang="en-GB"/>
                    </a:p>
                  </a:txBody>
                  <a:tcPr/>
                </a:tc>
                <a:tc>
                  <a:txBody>
                    <a:bodyPr/>
                    <a:lstStyle/>
                    <a:p>
                      <a:pPr algn="r">
                        <a:lnSpc>
                          <a:spcPct val="115000"/>
                        </a:lnSpc>
                        <a:spcAft>
                          <a:spcPts val="0"/>
                        </a:spcAft>
                      </a:pPr>
                      <a:r>
                        <a:rPr lang="en-GB" sz="1000"/>
                        <a:t>5</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r>
              <a:tr h="166445">
                <a:tc>
                  <a:txBody>
                    <a:bodyPr/>
                    <a:lstStyle/>
                    <a:p>
                      <a:pPr>
                        <a:lnSpc>
                          <a:spcPct val="115000"/>
                        </a:lnSpc>
                        <a:spcAft>
                          <a:spcPts val="0"/>
                        </a:spcAft>
                      </a:pPr>
                      <a:r>
                        <a:rPr lang="en-GB" sz="1000" b="1" dirty="0"/>
                        <a:t>Kerosene</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4</a:t>
                      </a:r>
                      <a:endParaRPr lang="en-GB" sz="1000" dirty="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hMerge="1">
                  <a:txBody>
                    <a:bodyPr/>
                    <a:lstStyle/>
                    <a:p>
                      <a:endParaRPr lang="en-GB"/>
                    </a:p>
                  </a:txBody>
                  <a:tcPr/>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r>
              <a:tr h="166445">
                <a:tc>
                  <a:txBody>
                    <a:bodyPr/>
                    <a:lstStyle/>
                    <a:p>
                      <a:pPr>
                        <a:lnSpc>
                          <a:spcPct val="115000"/>
                        </a:lnSpc>
                        <a:spcAft>
                          <a:spcPts val="0"/>
                        </a:spcAft>
                      </a:pPr>
                      <a:r>
                        <a:rPr lang="en-GB" sz="1000" b="1" dirty="0"/>
                        <a:t>LPG</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4</a:t>
                      </a:r>
                      <a:endParaRPr lang="en-GB" sz="1000" dirty="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c hMerge="1">
                  <a:txBody>
                    <a:bodyPr/>
                    <a:lstStyle/>
                    <a:p>
                      <a:endParaRPr lang="en-GB"/>
                    </a:p>
                  </a:txBody>
                  <a:tcPr/>
                </a:tc>
                <a:tc>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2</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2</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r>
              <a:tr h="166622">
                <a:tc>
                  <a:txBody>
                    <a:bodyPr/>
                    <a:lstStyle/>
                    <a:p>
                      <a:pPr>
                        <a:lnSpc>
                          <a:spcPct val="115000"/>
                        </a:lnSpc>
                        <a:spcAft>
                          <a:spcPts val="0"/>
                        </a:spcAft>
                      </a:pPr>
                      <a:r>
                        <a:rPr lang="en-GB" sz="1000" b="1"/>
                        <a:t>Electricity</a:t>
                      </a:r>
                      <a:endParaRPr lang="en-GB" sz="1000" b="1">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hMerge="1">
                  <a:txBody>
                    <a:bodyPr/>
                    <a:lstStyle/>
                    <a:p>
                      <a:endParaRPr lang="en-GB"/>
                    </a:p>
                  </a:txBody>
                  <a:tcPr/>
                </a:tc>
                <a:tc>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2</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2</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2</a:t>
                      </a:r>
                      <a:endParaRPr lang="en-GB" sz="1000" dirty="0">
                        <a:latin typeface="Calibri"/>
                        <a:ea typeface="Times New Roman"/>
                        <a:cs typeface="Times New Roman"/>
                      </a:endParaRPr>
                    </a:p>
                  </a:txBody>
                  <a:tcPr marL="54138" marR="54138" marT="0" marB="0" anchor="b"/>
                </a:tc>
              </a:tr>
              <a:tr h="166622">
                <a:tc gridSpan="10">
                  <a:txBody>
                    <a:bodyPr/>
                    <a:lstStyle/>
                    <a:p>
                      <a:pPr>
                        <a:lnSpc>
                          <a:spcPct val="115000"/>
                        </a:lnSpc>
                      </a:pPr>
                      <a:endParaRPr lang="en-GB" sz="1000" b="1"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c hMerge="1">
                  <a:txBody>
                    <a:bodyPr/>
                    <a:lstStyle/>
                    <a:p>
                      <a:endParaRPr lang="en-GB"/>
                    </a:p>
                  </a:txBody>
                  <a:tcPr/>
                </a:tc>
                <a:tc hMerge="1">
                  <a:txBody>
                    <a:bodyPr/>
                    <a:lstStyle/>
                    <a:p>
                      <a:pPr>
                        <a:lnSpc>
                          <a:spcPct val="115000"/>
                        </a:lnSpc>
                      </a:pPr>
                      <a:endParaRPr lang="en-GB" sz="1000"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c hMerge="1">
                  <a:txBody>
                    <a:bodyPr/>
                    <a:lstStyle/>
                    <a:p>
                      <a:pPr>
                        <a:lnSpc>
                          <a:spcPct val="115000"/>
                        </a:lnSpc>
                      </a:pPr>
                      <a:endParaRPr lang="en-GB" sz="1000" dirty="0">
                        <a:latin typeface="Calibri"/>
                      </a:endParaRPr>
                    </a:p>
                  </a:txBody>
                  <a:tcPr marL="54138" marR="54138" marT="0" marB="0" anchor="b"/>
                </a:tc>
              </a:tr>
              <a:tr h="166622">
                <a:tc>
                  <a:txBody>
                    <a:bodyPr/>
                    <a:lstStyle/>
                    <a:p>
                      <a:pPr>
                        <a:lnSpc>
                          <a:spcPct val="115000"/>
                        </a:lnSpc>
                        <a:spcAft>
                          <a:spcPts val="0"/>
                        </a:spcAft>
                      </a:pPr>
                      <a:r>
                        <a:rPr lang="en-GB" sz="1000" b="1" dirty="0"/>
                        <a:t>Fuel Access</a:t>
                      </a:r>
                      <a:endParaRPr lang="en-GB" sz="1000" b="1" dirty="0">
                        <a:latin typeface="Calibri"/>
                        <a:ea typeface="Times New Roman"/>
                        <a:cs typeface="Times New Roman"/>
                      </a:endParaRPr>
                    </a:p>
                  </a:txBody>
                  <a:tcPr marL="54138" marR="54138" marT="0" marB="0" anchor="b"/>
                </a:tc>
                <a:tc gridSpan="3">
                  <a:txBody>
                    <a:bodyPr/>
                    <a:lstStyle/>
                    <a:p>
                      <a:pPr algn="ctr">
                        <a:lnSpc>
                          <a:spcPct val="115000"/>
                        </a:lnSpc>
                        <a:spcAft>
                          <a:spcPts val="0"/>
                        </a:spcAft>
                      </a:pPr>
                      <a:r>
                        <a:rPr lang="en-GB" sz="1000"/>
                        <a:t>North Eastern</a:t>
                      </a:r>
                      <a:endParaRPr lang="en-GB" sz="1000">
                        <a:latin typeface="Calibri"/>
                        <a:ea typeface="Times New Roman"/>
                        <a:cs typeface="Times New Roman"/>
                      </a:endParaRPr>
                    </a:p>
                  </a:txBody>
                  <a:tcPr marL="54138" marR="54138" marT="0" marB="0" anchor="b"/>
                </a:tc>
                <a:tc hMerge="1">
                  <a:txBody>
                    <a:bodyPr/>
                    <a:lstStyle/>
                    <a:p>
                      <a:endParaRPr lang="en-GB"/>
                    </a:p>
                  </a:txBody>
                  <a:tcPr/>
                </a:tc>
                <a:tc hMerge="1">
                  <a:txBody>
                    <a:bodyPr/>
                    <a:lstStyle/>
                    <a:p>
                      <a:endParaRPr lang="en-GB"/>
                    </a:p>
                  </a:txBody>
                  <a:tcPr/>
                </a:tc>
                <a:tc gridSpan="2">
                  <a:txBody>
                    <a:bodyPr/>
                    <a:lstStyle/>
                    <a:p>
                      <a:pPr algn="ctr">
                        <a:lnSpc>
                          <a:spcPct val="115000"/>
                        </a:lnSpc>
                        <a:spcAft>
                          <a:spcPts val="0"/>
                        </a:spcAft>
                      </a:pPr>
                      <a:r>
                        <a:rPr lang="en-GB" sz="1000"/>
                        <a:t>Nyanza</a:t>
                      </a:r>
                      <a:endParaRPr lang="en-GB" sz="1000">
                        <a:latin typeface="Calibri"/>
                        <a:ea typeface="Times New Roman"/>
                        <a:cs typeface="Times New Roman"/>
                      </a:endParaRPr>
                    </a:p>
                  </a:txBody>
                  <a:tcPr marL="54138" marR="54138" marT="0" marB="0" anchor="b"/>
                </a:tc>
                <a:tc hMerge="1">
                  <a:txBody>
                    <a:bodyPr/>
                    <a:lstStyle/>
                    <a:p>
                      <a:endParaRPr lang="en-GB"/>
                    </a:p>
                  </a:txBody>
                  <a:tcPr/>
                </a:tc>
                <a:tc gridSpan="2">
                  <a:txBody>
                    <a:bodyPr/>
                    <a:lstStyle/>
                    <a:p>
                      <a:pPr algn="ctr">
                        <a:lnSpc>
                          <a:spcPct val="115000"/>
                        </a:lnSpc>
                        <a:spcAft>
                          <a:spcPts val="0"/>
                        </a:spcAft>
                      </a:pPr>
                      <a:r>
                        <a:rPr lang="en-GB" sz="1000"/>
                        <a:t>Rift Valley</a:t>
                      </a:r>
                      <a:endParaRPr lang="en-GB" sz="1000">
                        <a:latin typeface="Calibri"/>
                        <a:ea typeface="Times New Roman"/>
                        <a:cs typeface="Times New Roman"/>
                      </a:endParaRPr>
                    </a:p>
                  </a:txBody>
                  <a:tcPr marL="54138" marR="54138" marT="0" marB="0" anchor="b"/>
                </a:tc>
                <a:tc hMerge="1">
                  <a:txBody>
                    <a:bodyPr/>
                    <a:lstStyle/>
                    <a:p>
                      <a:endParaRPr lang="en-GB"/>
                    </a:p>
                  </a:txBody>
                  <a:tcPr/>
                </a:tc>
                <a:tc gridSpan="2">
                  <a:txBody>
                    <a:bodyPr/>
                    <a:lstStyle/>
                    <a:p>
                      <a:pPr algn="ctr">
                        <a:lnSpc>
                          <a:spcPct val="115000"/>
                        </a:lnSpc>
                        <a:spcAft>
                          <a:spcPts val="0"/>
                        </a:spcAft>
                      </a:pPr>
                      <a:r>
                        <a:rPr lang="en-GB" sz="1000"/>
                        <a:t>Western</a:t>
                      </a:r>
                      <a:endParaRPr lang="en-GB" sz="1000">
                        <a:latin typeface="Calibri"/>
                        <a:ea typeface="Times New Roman"/>
                        <a:cs typeface="Times New Roman"/>
                      </a:endParaRPr>
                    </a:p>
                  </a:txBody>
                  <a:tcPr marL="54138" marR="54138" marT="0" marB="0" anchor="b"/>
                </a:tc>
                <a:tc hMerge="1">
                  <a:txBody>
                    <a:bodyPr/>
                    <a:lstStyle/>
                    <a:p>
                      <a:endParaRPr lang="en-GB"/>
                    </a:p>
                  </a:txBody>
                  <a:tcPr/>
                </a:tc>
              </a:tr>
              <a:tr h="166622">
                <a:tc>
                  <a:txBody>
                    <a:bodyPr/>
                    <a:lstStyle/>
                    <a:p>
                      <a:pPr>
                        <a:lnSpc>
                          <a:spcPct val="115000"/>
                        </a:lnSpc>
                      </a:pPr>
                      <a:endParaRPr lang="en-GB" sz="1000" b="1" dirty="0">
                        <a:latin typeface="Calibri"/>
                      </a:endParaRPr>
                    </a:p>
                  </a:txBody>
                  <a:tcPr marL="54138" marR="54138" marT="0" marB="0" anchor="b"/>
                </a:tc>
                <a:tc>
                  <a:txBody>
                    <a:bodyPr/>
                    <a:lstStyle/>
                    <a:p>
                      <a:pPr algn="r">
                        <a:lnSpc>
                          <a:spcPct val="115000"/>
                        </a:lnSpc>
                        <a:spcAft>
                          <a:spcPts val="0"/>
                        </a:spcAft>
                      </a:pPr>
                      <a:r>
                        <a:rPr lang="en-GB" sz="1000"/>
                        <a:t>Urban</a:t>
                      </a:r>
                      <a:endParaRPr lang="en-GB" sz="100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a:t>Rural</a:t>
                      </a:r>
                      <a:endParaRPr lang="en-GB" sz="1000">
                        <a:latin typeface="Calibri"/>
                        <a:ea typeface="Times New Roman"/>
                        <a:cs typeface="Times New Roman"/>
                      </a:endParaRPr>
                    </a:p>
                  </a:txBody>
                  <a:tcPr marL="54138" marR="54138" marT="0" marB="0" anchor="b"/>
                </a:tc>
                <a:tc hMerge="1">
                  <a:txBody>
                    <a:bodyPr/>
                    <a:lstStyle/>
                    <a:p>
                      <a:endParaRPr lang="en-GB"/>
                    </a:p>
                  </a:txBody>
                  <a:tcPr/>
                </a:tc>
                <a:tc>
                  <a:txBody>
                    <a:bodyPr/>
                    <a:lstStyle/>
                    <a:p>
                      <a:pPr algn="r">
                        <a:lnSpc>
                          <a:spcPct val="115000"/>
                        </a:lnSpc>
                        <a:spcAft>
                          <a:spcPts val="0"/>
                        </a:spcAft>
                      </a:pPr>
                      <a:r>
                        <a:rPr lang="en-GB" sz="1000"/>
                        <a:t>Urban</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Rural</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Urban </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Rural</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Urban</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Rural</a:t>
                      </a:r>
                      <a:endParaRPr lang="en-GB" sz="1000">
                        <a:latin typeface="Calibri"/>
                        <a:ea typeface="Times New Roman"/>
                        <a:cs typeface="Times New Roman"/>
                      </a:endParaRPr>
                    </a:p>
                  </a:txBody>
                  <a:tcPr marL="54138" marR="54138" marT="0" marB="0" anchor="b"/>
                </a:tc>
              </a:tr>
              <a:tr h="166622">
                <a:tc>
                  <a:txBody>
                    <a:bodyPr/>
                    <a:lstStyle/>
                    <a:p>
                      <a:pPr>
                        <a:lnSpc>
                          <a:spcPct val="115000"/>
                        </a:lnSpc>
                        <a:spcAft>
                          <a:spcPts val="0"/>
                        </a:spcAft>
                      </a:pPr>
                      <a:r>
                        <a:rPr lang="en-GB" sz="1000" b="1" dirty="0"/>
                        <a:t>Fuel wood</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hMerge="1">
                  <a:txBody>
                    <a:bodyPr/>
                    <a:lstStyle/>
                    <a:p>
                      <a:endParaRPr lang="en-GB"/>
                    </a:p>
                  </a:txBody>
                  <a:tcPr/>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r>
              <a:tr h="166622">
                <a:tc>
                  <a:txBody>
                    <a:bodyPr/>
                    <a:lstStyle/>
                    <a:p>
                      <a:pPr>
                        <a:lnSpc>
                          <a:spcPct val="115000"/>
                        </a:lnSpc>
                        <a:spcAft>
                          <a:spcPts val="0"/>
                        </a:spcAft>
                      </a:pPr>
                      <a:r>
                        <a:rPr lang="en-GB" sz="1000" b="1" dirty="0"/>
                        <a:t>Charcoal</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2</a:t>
                      </a:r>
                      <a:endParaRPr lang="en-GB" sz="1000" dirty="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c hMerge="1">
                  <a:txBody>
                    <a:bodyPr/>
                    <a:lstStyle/>
                    <a:p>
                      <a:endParaRPr lang="en-GB"/>
                    </a:p>
                  </a:txBody>
                  <a:tcPr/>
                </a:tc>
                <a:tc>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2</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2</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r>
              <a:tr h="166622">
                <a:tc>
                  <a:txBody>
                    <a:bodyPr/>
                    <a:lstStyle/>
                    <a:p>
                      <a:pPr>
                        <a:lnSpc>
                          <a:spcPct val="115000"/>
                        </a:lnSpc>
                        <a:spcAft>
                          <a:spcPts val="0"/>
                        </a:spcAft>
                      </a:pPr>
                      <a:r>
                        <a:rPr lang="en-GB" sz="1000" b="1"/>
                        <a:t>Kerosene</a:t>
                      </a:r>
                      <a:endParaRPr lang="en-GB" sz="1000" b="1">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dirty="0"/>
                        <a:t>4</a:t>
                      </a:r>
                      <a:endParaRPr lang="en-GB" sz="1000" dirty="0">
                        <a:latin typeface="Calibri"/>
                        <a:ea typeface="Times New Roman"/>
                        <a:cs typeface="Times New Roman"/>
                      </a:endParaRPr>
                    </a:p>
                  </a:txBody>
                  <a:tcPr marL="54138" marR="54138" marT="0" marB="0" anchor="b"/>
                </a:tc>
                <a:tc hMerge="1">
                  <a:txBody>
                    <a:bodyPr/>
                    <a:lstStyle/>
                    <a:p>
                      <a:endParaRPr lang="en-GB"/>
                    </a:p>
                  </a:txBody>
                  <a:tcPr/>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4</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4</a:t>
                      </a:r>
                      <a:endParaRPr lang="en-GB" sz="1000" dirty="0">
                        <a:latin typeface="Calibri"/>
                        <a:ea typeface="Times New Roman"/>
                        <a:cs typeface="Times New Roman"/>
                      </a:endParaRPr>
                    </a:p>
                  </a:txBody>
                  <a:tcPr marL="54138" marR="54138" marT="0" marB="0" anchor="b"/>
                </a:tc>
              </a:tr>
              <a:tr h="166622">
                <a:tc>
                  <a:txBody>
                    <a:bodyPr/>
                    <a:lstStyle/>
                    <a:p>
                      <a:pPr>
                        <a:lnSpc>
                          <a:spcPct val="115000"/>
                        </a:lnSpc>
                        <a:spcAft>
                          <a:spcPts val="0"/>
                        </a:spcAft>
                      </a:pPr>
                      <a:r>
                        <a:rPr lang="en-GB" sz="1000" b="1" dirty="0"/>
                        <a:t>LPG</a:t>
                      </a:r>
                      <a:endParaRPr lang="en-GB" sz="1000" b="1" dirty="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gridSpan="2">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hMerge="1">
                  <a:txBody>
                    <a:bodyPr/>
                    <a:lstStyle/>
                    <a:p>
                      <a:endParaRPr lang="en-GB"/>
                    </a:p>
                  </a:txBody>
                  <a:tcPr/>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2</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1</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1</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a:t>3</a:t>
                      </a:r>
                      <a:endParaRPr lang="en-GB" sz="1000">
                        <a:latin typeface="Calibri"/>
                        <a:ea typeface="Times New Roman"/>
                        <a:cs typeface="Times New Roman"/>
                      </a:endParaRPr>
                    </a:p>
                  </a:txBody>
                  <a:tcPr marL="54138" marR="54138" marT="0" marB="0" anchor="b"/>
                </a:tc>
                <a:tc>
                  <a:txBody>
                    <a:bodyPr/>
                    <a:lstStyle/>
                    <a:p>
                      <a:pPr algn="r">
                        <a:lnSpc>
                          <a:spcPct val="115000"/>
                        </a:lnSpc>
                        <a:spcAft>
                          <a:spcPts val="0"/>
                        </a:spcAft>
                      </a:pPr>
                      <a:r>
                        <a:rPr lang="en-GB" sz="1000" dirty="0"/>
                        <a:t>3</a:t>
                      </a:r>
                      <a:endParaRPr lang="en-GB" sz="1000" dirty="0">
                        <a:latin typeface="Calibri"/>
                        <a:ea typeface="Times New Roman"/>
                        <a:cs typeface="Times New Roman"/>
                      </a:endParaRPr>
                    </a:p>
                  </a:txBody>
                  <a:tcPr marL="54138" marR="54138" marT="0" marB="0" anchor="b"/>
                </a:tc>
              </a:tr>
            </a:tbl>
          </a:graphicData>
        </a:graphic>
      </p:graphicFrame>
      <p:sp>
        <p:nvSpPr>
          <p:cNvPr id="5" name="Title 1"/>
          <p:cNvSpPr>
            <a:spLocks noGrp="1"/>
          </p:cNvSpPr>
          <p:nvPr>
            <p:ph type="title"/>
          </p:nvPr>
        </p:nvSpPr>
        <p:spPr>
          <a:xfrm>
            <a:off x="457200" y="274638"/>
            <a:ext cx="7848600" cy="792162"/>
          </a:xfrm>
        </p:spPr>
        <p:txBody>
          <a:bodyPr>
            <a:normAutofit/>
          </a:bodyPr>
          <a:lstStyle/>
          <a:p>
            <a:pPr algn="l"/>
            <a:r>
              <a:rPr lang="en-GB" sz="2800" dirty="0" smtClean="0"/>
              <a:t>Segment Matrix</a:t>
            </a:r>
            <a:endParaRPr lang="en-GB" sz="28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Project Approach</a:t>
            </a:r>
            <a:endParaRPr lang="en-GB" sz="3200" dirty="0"/>
          </a:p>
        </p:txBody>
      </p:sp>
      <p:graphicFrame>
        <p:nvGraphicFramePr>
          <p:cNvPr id="6" name="Content Placeholder 5"/>
          <p:cNvGraphicFramePr>
            <a:graphicFrameLocks noGrp="1"/>
          </p:cNvGraphicFramePr>
          <p:nvPr>
            <p:ph idx="1"/>
          </p:nvPr>
        </p:nvGraphicFramePr>
        <p:xfrm>
          <a:off x="214282" y="714357"/>
          <a:ext cx="3214718" cy="4086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3581400" y="1371600"/>
          <a:ext cx="3548082" cy="302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 name="Straight Arrow Connector 9"/>
          <p:cNvCxnSpPr/>
          <p:nvPr/>
        </p:nvCxnSpPr>
        <p:spPr>
          <a:xfrm>
            <a:off x="3505200" y="2438400"/>
            <a:ext cx="3643338" cy="1588"/>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57600" y="2057400"/>
            <a:ext cx="3143272" cy="369332"/>
          </a:xfrm>
          <a:prstGeom prst="rect">
            <a:avLst/>
          </a:prstGeom>
          <a:noFill/>
        </p:spPr>
        <p:txBody>
          <a:bodyPr wrap="square" rtlCol="0">
            <a:spAutoFit/>
          </a:bodyPr>
          <a:lstStyle/>
          <a:p>
            <a:pPr algn="ctr"/>
            <a:r>
              <a:rPr lang="en-GB" dirty="0" smtClean="0"/>
              <a:t>Strategy Development</a:t>
            </a:r>
            <a:endParaRPr lang="en-GB" dirty="0"/>
          </a:p>
        </p:txBody>
      </p:sp>
      <p:sp>
        <p:nvSpPr>
          <p:cNvPr id="12" name="Slide Number Placeholder 11"/>
          <p:cNvSpPr>
            <a:spLocks noGrp="1"/>
          </p:cNvSpPr>
          <p:nvPr>
            <p:ph type="sldNum" sz="quarter" idx="12"/>
          </p:nvPr>
        </p:nvSpPr>
        <p:spPr/>
        <p:txBody>
          <a:bodyPr/>
          <a:lstStyle/>
          <a:p>
            <a:fld id="{B6F15528-21DE-4FAA-801E-634DDDAF4B2B}" type="slidenum">
              <a:rPr lang="en-US" smtClean="0"/>
              <a:pPr/>
              <a:t>6</a:t>
            </a:fld>
            <a:endParaRPr lang="en-US"/>
          </a:p>
        </p:txBody>
      </p:sp>
      <p:graphicFrame>
        <p:nvGraphicFramePr>
          <p:cNvPr id="15" name="Diagram 14"/>
          <p:cNvGraphicFramePr/>
          <p:nvPr/>
        </p:nvGraphicFramePr>
        <p:xfrm>
          <a:off x="7315200" y="1066800"/>
          <a:ext cx="1524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8" name="Left-Right Arrow 17"/>
          <p:cNvSpPr/>
          <p:nvPr/>
        </p:nvSpPr>
        <p:spPr>
          <a:xfrm>
            <a:off x="381000" y="4572000"/>
            <a:ext cx="6553200" cy="914400"/>
          </a:xfrm>
          <a:prstGeom prst="leftRightArrow">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2743200" y="4800600"/>
            <a:ext cx="2514600" cy="369332"/>
          </a:xfrm>
          <a:prstGeom prst="rect">
            <a:avLst/>
          </a:prstGeom>
          <a:noFill/>
        </p:spPr>
        <p:txBody>
          <a:bodyPr wrap="square" rtlCol="0">
            <a:spAutoFit/>
          </a:bodyPr>
          <a:lstStyle/>
          <a:p>
            <a:r>
              <a:rPr lang="en-GB" b="1" dirty="0" smtClean="0">
                <a:solidFill>
                  <a:schemeClr val="bg1"/>
                </a:solidFill>
              </a:rPr>
              <a:t>Literature Review</a:t>
            </a:r>
            <a:endParaRPr lang="en-GB" b="1"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1066800"/>
          <a:ext cx="7696200" cy="5078263"/>
        </p:xfrm>
        <a:graphic>
          <a:graphicData uri="http://schemas.openxmlformats.org/drawingml/2006/table">
            <a:tbl>
              <a:tblPr>
                <a:tableStyleId>{35758FB7-9AC5-4552-8A53-C91805E547FA}</a:tableStyleId>
              </a:tblPr>
              <a:tblGrid>
                <a:gridCol w="1660622"/>
                <a:gridCol w="562611"/>
                <a:gridCol w="863853"/>
                <a:gridCol w="812591"/>
                <a:gridCol w="900558"/>
                <a:gridCol w="832843"/>
                <a:gridCol w="607544"/>
                <a:gridCol w="797404"/>
                <a:gridCol w="658174"/>
              </a:tblGrid>
              <a:tr h="164087">
                <a:tc>
                  <a:txBody>
                    <a:bodyPr/>
                    <a:lstStyle/>
                    <a:p>
                      <a:pPr>
                        <a:lnSpc>
                          <a:spcPct val="115000"/>
                        </a:lnSpc>
                        <a:spcAft>
                          <a:spcPts val="0"/>
                        </a:spcAft>
                      </a:pPr>
                      <a:r>
                        <a:rPr lang="en-GB" sz="1000" b="1" dirty="0"/>
                        <a:t>Fuel Cost (Affordability)</a:t>
                      </a:r>
                      <a:endParaRPr lang="en-GB" sz="1000" b="1" dirty="0">
                        <a:latin typeface="Calibri"/>
                        <a:ea typeface="Times New Roman"/>
                        <a:cs typeface="Times New Roman"/>
                      </a:endParaRPr>
                    </a:p>
                  </a:txBody>
                  <a:tcPr marL="48716" marR="48716" marT="0" marB="0" anchor="b"/>
                </a:tc>
                <a:tc gridSpan="2">
                  <a:txBody>
                    <a:bodyPr/>
                    <a:lstStyle/>
                    <a:p>
                      <a:pPr>
                        <a:lnSpc>
                          <a:spcPct val="115000"/>
                        </a:lnSpc>
                        <a:spcAft>
                          <a:spcPts val="0"/>
                        </a:spcAft>
                      </a:pPr>
                      <a:r>
                        <a:rPr lang="en-GB" sz="800"/>
                        <a:t>Nairobi</a:t>
                      </a:r>
                      <a:endParaRPr lang="en-GB" sz="800">
                        <a:latin typeface="Calibri"/>
                        <a:ea typeface="Times New Roman"/>
                        <a:cs typeface="Times New Roman"/>
                      </a:endParaRPr>
                    </a:p>
                  </a:txBody>
                  <a:tcPr marL="48716" marR="48716" marT="0" marB="0" anchor="b"/>
                </a:tc>
                <a:tc hMerge="1">
                  <a:txBody>
                    <a:bodyPr/>
                    <a:lstStyle/>
                    <a:p>
                      <a:endParaRPr lang="en-GB"/>
                    </a:p>
                  </a:txBody>
                  <a:tcPr/>
                </a:tc>
                <a:tc gridSpan="2">
                  <a:txBody>
                    <a:bodyPr/>
                    <a:lstStyle/>
                    <a:p>
                      <a:pPr>
                        <a:lnSpc>
                          <a:spcPct val="115000"/>
                        </a:lnSpc>
                        <a:spcAft>
                          <a:spcPts val="0"/>
                        </a:spcAft>
                      </a:pPr>
                      <a:r>
                        <a:rPr lang="en-GB" sz="800"/>
                        <a:t>Central</a:t>
                      </a:r>
                      <a:endParaRPr lang="en-GB" sz="800">
                        <a:latin typeface="Calibri"/>
                        <a:ea typeface="Times New Roman"/>
                        <a:cs typeface="Times New Roman"/>
                      </a:endParaRPr>
                    </a:p>
                  </a:txBody>
                  <a:tcPr marL="48716" marR="48716" marT="0" marB="0" anchor="b"/>
                </a:tc>
                <a:tc hMerge="1">
                  <a:txBody>
                    <a:bodyPr/>
                    <a:lstStyle/>
                    <a:p>
                      <a:endParaRPr lang="en-GB"/>
                    </a:p>
                  </a:txBody>
                  <a:tcPr/>
                </a:tc>
                <a:tc gridSpan="2">
                  <a:txBody>
                    <a:bodyPr/>
                    <a:lstStyle/>
                    <a:p>
                      <a:pPr>
                        <a:lnSpc>
                          <a:spcPct val="115000"/>
                        </a:lnSpc>
                        <a:spcAft>
                          <a:spcPts val="0"/>
                        </a:spcAft>
                      </a:pPr>
                      <a:r>
                        <a:rPr lang="en-GB" sz="800"/>
                        <a:t>Coastal</a:t>
                      </a:r>
                      <a:endParaRPr lang="en-GB" sz="800">
                        <a:latin typeface="Calibri"/>
                        <a:ea typeface="Times New Roman"/>
                        <a:cs typeface="Times New Roman"/>
                      </a:endParaRPr>
                    </a:p>
                  </a:txBody>
                  <a:tcPr marL="48716" marR="48716" marT="0" marB="0" anchor="b"/>
                </a:tc>
                <a:tc hMerge="1">
                  <a:txBody>
                    <a:bodyPr/>
                    <a:lstStyle/>
                    <a:p>
                      <a:endParaRPr lang="en-GB"/>
                    </a:p>
                  </a:txBody>
                  <a:tcPr/>
                </a:tc>
                <a:tc gridSpan="2">
                  <a:txBody>
                    <a:bodyPr/>
                    <a:lstStyle/>
                    <a:p>
                      <a:pPr>
                        <a:lnSpc>
                          <a:spcPct val="115000"/>
                        </a:lnSpc>
                        <a:spcAft>
                          <a:spcPts val="0"/>
                        </a:spcAft>
                      </a:pPr>
                      <a:r>
                        <a:rPr lang="en-GB" sz="800"/>
                        <a:t>Eastern</a:t>
                      </a:r>
                      <a:endParaRPr lang="en-GB" sz="800">
                        <a:latin typeface="Calibri"/>
                        <a:ea typeface="Times New Roman"/>
                        <a:cs typeface="Times New Roman"/>
                      </a:endParaRPr>
                    </a:p>
                  </a:txBody>
                  <a:tcPr marL="48716" marR="48716" marT="0" marB="0" anchor="b"/>
                </a:tc>
                <a:tc hMerge="1">
                  <a:txBody>
                    <a:bodyPr/>
                    <a:lstStyle/>
                    <a:p>
                      <a:endParaRPr lang="en-GB"/>
                    </a:p>
                  </a:txBody>
                  <a:tcPr/>
                </a:tc>
              </a:tr>
              <a:tr h="164087">
                <a:tc>
                  <a:txBody>
                    <a:bodyPr/>
                    <a:lstStyle/>
                    <a:p>
                      <a:pPr>
                        <a:lnSpc>
                          <a:spcPct val="115000"/>
                        </a:lnSpc>
                        <a:spcAft>
                          <a:spcPts val="0"/>
                        </a:spcAft>
                      </a:pPr>
                      <a:r>
                        <a:rPr lang="en-GB" sz="1000" b="1" dirty="0"/>
                        <a:t>(Appendix III)</a:t>
                      </a:r>
                      <a:endParaRPr lang="en-GB" sz="1000" b="1"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Urban</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Rural</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Urban</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Rural</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Urban</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Rural</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Urban</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Rural</a:t>
                      </a:r>
                      <a:endParaRPr lang="en-GB" sz="80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dirty="0"/>
                        <a:t>Fuel wood</a:t>
                      </a:r>
                      <a:endParaRPr lang="en-GB" sz="1000" b="1"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r>
                        <a:rPr lang="en-GB" sz="800" baseline="30000"/>
                        <a:t>*</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dirty="0"/>
                        <a:t>Charcoal</a:t>
                      </a:r>
                      <a:endParaRPr lang="en-GB" sz="1000" b="1"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5</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dirty="0"/>
                        <a:t>Kerosene</a:t>
                      </a:r>
                      <a:endParaRPr lang="en-GB" sz="1000" b="1"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4</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3</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a:t>LPG</a:t>
                      </a:r>
                      <a:endParaRPr lang="en-GB" sz="1000" b="1">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3</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3</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2</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3</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a:t>Electricity</a:t>
                      </a:r>
                      <a:endParaRPr lang="en-GB" sz="1000" b="1">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3</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2</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2</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1</a:t>
                      </a:r>
                      <a:endParaRPr lang="en-GB" sz="800" dirty="0">
                        <a:latin typeface="Calibri"/>
                        <a:ea typeface="Times New Roman"/>
                        <a:cs typeface="Times New Roman"/>
                      </a:endParaRPr>
                    </a:p>
                  </a:txBody>
                  <a:tcPr marL="48716" marR="48716" marT="0" marB="0" anchor="b"/>
                </a:tc>
              </a:tr>
              <a:tr h="174319">
                <a:tc gridSpan="9">
                  <a:txBody>
                    <a:bodyPr/>
                    <a:lstStyle/>
                    <a:p>
                      <a:pPr>
                        <a:lnSpc>
                          <a:spcPct val="115000"/>
                        </a:lnSpc>
                      </a:pPr>
                      <a:endParaRPr lang="en-GB" sz="1000" b="1"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r>
              <a:tr h="164087">
                <a:tc>
                  <a:txBody>
                    <a:bodyPr/>
                    <a:lstStyle/>
                    <a:p>
                      <a:pPr>
                        <a:lnSpc>
                          <a:spcPct val="115000"/>
                        </a:lnSpc>
                        <a:spcAft>
                          <a:spcPts val="0"/>
                        </a:spcAft>
                      </a:pPr>
                      <a:r>
                        <a:rPr lang="en-GB" sz="1000" b="1" dirty="0"/>
                        <a:t>Fuel Cost (Affordability)</a:t>
                      </a:r>
                      <a:endParaRPr lang="en-GB" sz="1000" b="1" dirty="0">
                        <a:latin typeface="Calibri"/>
                        <a:ea typeface="Times New Roman"/>
                        <a:cs typeface="Times New Roman"/>
                      </a:endParaRPr>
                    </a:p>
                  </a:txBody>
                  <a:tcPr marL="48716" marR="48716" marT="0" marB="0" anchor="b"/>
                </a:tc>
                <a:tc gridSpan="2">
                  <a:txBody>
                    <a:bodyPr/>
                    <a:lstStyle/>
                    <a:p>
                      <a:pPr>
                        <a:lnSpc>
                          <a:spcPct val="115000"/>
                        </a:lnSpc>
                        <a:spcAft>
                          <a:spcPts val="0"/>
                        </a:spcAft>
                      </a:pPr>
                      <a:r>
                        <a:rPr lang="en-GB" sz="800"/>
                        <a:t>North Eastern</a:t>
                      </a:r>
                      <a:endParaRPr lang="en-GB" sz="800">
                        <a:latin typeface="Calibri"/>
                        <a:ea typeface="Times New Roman"/>
                        <a:cs typeface="Times New Roman"/>
                      </a:endParaRPr>
                    </a:p>
                  </a:txBody>
                  <a:tcPr marL="48716" marR="48716" marT="0" marB="0" anchor="b"/>
                </a:tc>
                <a:tc hMerge="1">
                  <a:txBody>
                    <a:bodyPr/>
                    <a:lstStyle/>
                    <a:p>
                      <a:endParaRPr lang="en-GB"/>
                    </a:p>
                  </a:txBody>
                  <a:tcPr/>
                </a:tc>
                <a:tc gridSpan="2">
                  <a:txBody>
                    <a:bodyPr/>
                    <a:lstStyle/>
                    <a:p>
                      <a:pPr>
                        <a:lnSpc>
                          <a:spcPct val="115000"/>
                        </a:lnSpc>
                        <a:spcAft>
                          <a:spcPts val="0"/>
                        </a:spcAft>
                      </a:pPr>
                      <a:r>
                        <a:rPr lang="en-GB" sz="800"/>
                        <a:t>Nyanza</a:t>
                      </a:r>
                      <a:endParaRPr lang="en-GB" sz="800">
                        <a:latin typeface="Calibri"/>
                        <a:ea typeface="Times New Roman"/>
                        <a:cs typeface="Times New Roman"/>
                      </a:endParaRPr>
                    </a:p>
                  </a:txBody>
                  <a:tcPr marL="48716" marR="48716" marT="0" marB="0" anchor="b"/>
                </a:tc>
                <a:tc hMerge="1">
                  <a:txBody>
                    <a:bodyPr/>
                    <a:lstStyle/>
                    <a:p>
                      <a:endParaRPr lang="en-GB"/>
                    </a:p>
                  </a:txBody>
                  <a:tcPr/>
                </a:tc>
                <a:tc gridSpan="2">
                  <a:txBody>
                    <a:bodyPr/>
                    <a:lstStyle/>
                    <a:p>
                      <a:pPr>
                        <a:lnSpc>
                          <a:spcPct val="115000"/>
                        </a:lnSpc>
                        <a:spcAft>
                          <a:spcPts val="0"/>
                        </a:spcAft>
                      </a:pPr>
                      <a:r>
                        <a:rPr lang="en-GB" sz="800"/>
                        <a:t>Rift Valley</a:t>
                      </a:r>
                      <a:endParaRPr lang="en-GB" sz="800">
                        <a:latin typeface="Calibri"/>
                        <a:ea typeface="Times New Roman"/>
                        <a:cs typeface="Times New Roman"/>
                      </a:endParaRPr>
                    </a:p>
                  </a:txBody>
                  <a:tcPr marL="48716" marR="48716" marT="0" marB="0" anchor="b"/>
                </a:tc>
                <a:tc hMerge="1">
                  <a:txBody>
                    <a:bodyPr/>
                    <a:lstStyle/>
                    <a:p>
                      <a:endParaRPr lang="en-GB"/>
                    </a:p>
                  </a:txBody>
                  <a:tcPr/>
                </a:tc>
                <a:tc gridSpan="2">
                  <a:txBody>
                    <a:bodyPr/>
                    <a:lstStyle/>
                    <a:p>
                      <a:pPr>
                        <a:lnSpc>
                          <a:spcPct val="115000"/>
                        </a:lnSpc>
                        <a:spcAft>
                          <a:spcPts val="0"/>
                        </a:spcAft>
                      </a:pPr>
                      <a:r>
                        <a:rPr lang="en-GB" sz="800"/>
                        <a:t>Western</a:t>
                      </a:r>
                      <a:endParaRPr lang="en-GB" sz="800">
                        <a:latin typeface="Calibri"/>
                        <a:ea typeface="Times New Roman"/>
                        <a:cs typeface="Times New Roman"/>
                      </a:endParaRPr>
                    </a:p>
                  </a:txBody>
                  <a:tcPr marL="48716" marR="48716" marT="0" marB="0" anchor="b"/>
                </a:tc>
                <a:tc hMerge="1">
                  <a:txBody>
                    <a:bodyPr/>
                    <a:lstStyle/>
                    <a:p>
                      <a:endParaRPr lang="en-GB"/>
                    </a:p>
                  </a:txBody>
                  <a:tcPr/>
                </a:tc>
              </a:tr>
              <a:tr h="164087">
                <a:tc>
                  <a:txBody>
                    <a:bodyPr/>
                    <a:lstStyle/>
                    <a:p>
                      <a:pPr>
                        <a:lnSpc>
                          <a:spcPct val="115000"/>
                        </a:lnSpc>
                        <a:spcAft>
                          <a:spcPts val="0"/>
                        </a:spcAft>
                      </a:pPr>
                      <a:r>
                        <a:rPr lang="en-GB" sz="1000" b="1" dirty="0"/>
                        <a:t>(Appendix III)</a:t>
                      </a:r>
                      <a:endParaRPr lang="en-GB" sz="1000" b="1"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Urban</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Rural</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Urban</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Rural</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Urban</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Rural</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Urban</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Rural</a:t>
                      </a:r>
                      <a:endParaRPr lang="en-GB" sz="80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dirty="0"/>
                        <a:t>Fuel wood</a:t>
                      </a:r>
                      <a:endParaRPr lang="en-GB" sz="1000" b="1"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dirty="0"/>
                        <a:t>Charcoal</a:t>
                      </a:r>
                      <a:endParaRPr lang="en-GB" sz="1000" b="1"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a:t>Kerosene</a:t>
                      </a:r>
                      <a:endParaRPr lang="en-GB" sz="1000" b="1">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3</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3</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a:t>LPG</a:t>
                      </a:r>
                      <a:endParaRPr lang="en-GB" sz="1000" b="1">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2</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2</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2</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1</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a:t>Electricity</a:t>
                      </a:r>
                      <a:endParaRPr lang="en-GB" sz="1000" b="1">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1</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2</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1</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2</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1</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2</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2</a:t>
                      </a:r>
                      <a:endParaRPr lang="en-GB" sz="800" dirty="0">
                        <a:latin typeface="Calibri"/>
                        <a:ea typeface="Times New Roman"/>
                        <a:cs typeface="Times New Roman"/>
                      </a:endParaRPr>
                    </a:p>
                  </a:txBody>
                  <a:tcPr marL="48716" marR="48716" marT="0" marB="0" anchor="b"/>
                </a:tc>
              </a:tr>
              <a:tr h="174319">
                <a:tc gridSpan="9">
                  <a:txBody>
                    <a:bodyPr/>
                    <a:lstStyle/>
                    <a:p>
                      <a:pPr>
                        <a:lnSpc>
                          <a:spcPct val="115000"/>
                        </a:lnSpc>
                      </a:pPr>
                      <a:endParaRPr lang="en-GB" sz="1000" b="1"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c hMerge="1">
                  <a:txBody>
                    <a:bodyPr/>
                    <a:lstStyle/>
                    <a:p>
                      <a:pPr>
                        <a:lnSpc>
                          <a:spcPct val="115000"/>
                        </a:lnSpc>
                      </a:pPr>
                      <a:endParaRPr lang="en-GB" sz="800" dirty="0">
                        <a:latin typeface="Calibri"/>
                      </a:endParaRPr>
                    </a:p>
                  </a:txBody>
                  <a:tcPr marL="48716" marR="48716" marT="0" marB="0" anchor="b"/>
                </a:tc>
              </a:tr>
              <a:tr h="284806">
                <a:tc>
                  <a:txBody>
                    <a:bodyPr/>
                    <a:lstStyle/>
                    <a:p>
                      <a:pPr>
                        <a:lnSpc>
                          <a:spcPct val="115000"/>
                        </a:lnSpc>
                        <a:spcAft>
                          <a:spcPts val="0"/>
                        </a:spcAft>
                      </a:pPr>
                      <a:endParaRPr lang="en-GB" sz="1000" b="1" dirty="0">
                        <a:solidFill>
                          <a:srgbClr val="000000"/>
                        </a:solidFill>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Nairobi </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Central </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Coast </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Eastern </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North Eastern</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Nyanza</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Rift Valley</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Western</a:t>
                      </a:r>
                      <a:endParaRPr lang="en-GB" sz="800">
                        <a:latin typeface="Calibri"/>
                        <a:ea typeface="Times New Roman"/>
                        <a:cs typeface="Times New Roman"/>
                      </a:endParaRPr>
                    </a:p>
                  </a:txBody>
                  <a:tcPr marL="48716" marR="48716" marT="0" marB="0" anchor="b"/>
                </a:tc>
              </a:tr>
              <a:tr h="512723">
                <a:tc>
                  <a:txBody>
                    <a:bodyPr/>
                    <a:lstStyle/>
                    <a:p>
                      <a:pPr>
                        <a:lnSpc>
                          <a:spcPct val="115000"/>
                        </a:lnSpc>
                        <a:spcAft>
                          <a:spcPts val="0"/>
                        </a:spcAft>
                      </a:pPr>
                      <a:r>
                        <a:rPr lang="en-GB" sz="1000" b="1" dirty="0"/>
                        <a:t> Level of Education (up to secondary - females</a:t>
                      </a:r>
                      <a:r>
                        <a:rPr lang="en-GB" sz="1000" b="1" dirty="0" smtClean="0"/>
                        <a:t>)</a:t>
                      </a:r>
                      <a:endParaRPr lang="en-GB" sz="1000" b="1" dirty="0"/>
                    </a:p>
                  </a:txBody>
                  <a:tcPr marL="48716" marR="48716" marT="0" marB="0" anchor="b"/>
                </a:tc>
                <a:tc>
                  <a:txBody>
                    <a:bodyPr/>
                    <a:lstStyle/>
                    <a:p>
                      <a:pPr algn="r">
                        <a:lnSpc>
                          <a:spcPct val="115000"/>
                        </a:lnSpc>
                        <a:spcAft>
                          <a:spcPts val="0"/>
                        </a:spcAft>
                      </a:pPr>
                      <a:r>
                        <a:rPr lang="en-GB" sz="800" dirty="0"/>
                        <a:t>3</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5</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4</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 4</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 3</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 3</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4</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 4</a:t>
                      </a:r>
                      <a:endParaRPr lang="en-GB" sz="800" dirty="0">
                        <a:latin typeface="Calibri"/>
                        <a:ea typeface="Times New Roman"/>
                        <a:cs typeface="Times New Roman"/>
                      </a:endParaRPr>
                    </a:p>
                  </a:txBody>
                  <a:tcPr marL="48716" marR="48716" marT="0" marB="0" anchor="b"/>
                </a:tc>
              </a:tr>
              <a:tr h="119049">
                <a:tc gridSpan="9">
                  <a:txBody>
                    <a:bodyPr/>
                    <a:lstStyle/>
                    <a:p>
                      <a:pPr>
                        <a:lnSpc>
                          <a:spcPct val="115000"/>
                        </a:lnSpc>
                        <a:spcAft>
                          <a:spcPts val="0"/>
                        </a:spcAft>
                      </a:pPr>
                      <a:endParaRPr lang="en-GB" sz="800" dirty="0">
                        <a:latin typeface="Calibri"/>
                        <a:ea typeface="Times New Roman"/>
                        <a:cs typeface="Times New Roman"/>
                      </a:endParaRPr>
                    </a:p>
                  </a:txBody>
                  <a:tcPr marL="48716" marR="48716" marT="0" marB="0" anchor="b"/>
                </a:tc>
                <a:tc hMerge="1">
                  <a:txBody>
                    <a:bodyPr/>
                    <a:lstStyle/>
                    <a:p>
                      <a:pPr>
                        <a:lnSpc>
                          <a:spcPct val="115000"/>
                        </a:lnSpc>
                        <a:spcAft>
                          <a:spcPts val="0"/>
                        </a:spcAft>
                      </a:pPr>
                      <a:endParaRPr lang="en-GB" sz="800" dirty="0">
                        <a:latin typeface="Calibri"/>
                        <a:ea typeface="Times New Roman"/>
                        <a:cs typeface="Times New Roman"/>
                      </a:endParaRPr>
                    </a:p>
                  </a:txBody>
                  <a:tcPr marL="48716" marR="48716" marT="0" marB="0" anchor="b"/>
                </a:tc>
                <a:tc hMerge="1">
                  <a:txBody>
                    <a:bodyPr/>
                    <a:lstStyle/>
                    <a:p>
                      <a:pPr>
                        <a:lnSpc>
                          <a:spcPct val="115000"/>
                        </a:lnSpc>
                        <a:spcAft>
                          <a:spcPts val="0"/>
                        </a:spcAft>
                      </a:pPr>
                      <a:endParaRPr lang="en-GB" sz="800" dirty="0">
                        <a:latin typeface="Calibri"/>
                        <a:ea typeface="Times New Roman"/>
                        <a:cs typeface="Times New Roman"/>
                      </a:endParaRPr>
                    </a:p>
                  </a:txBody>
                  <a:tcPr marL="48716" marR="48716" marT="0" marB="0" anchor="b"/>
                </a:tc>
                <a:tc hMerge="1">
                  <a:txBody>
                    <a:bodyPr/>
                    <a:lstStyle/>
                    <a:p>
                      <a:pPr>
                        <a:lnSpc>
                          <a:spcPct val="115000"/>
                        </a:lnSpc>
                        <a:spcAft>
                          <a:spcPts val="0"/>
                        </a:spcAft>
                      </a:pPr>
                      <a:endParaRPr lang="en-GB" sz="800" dirty="0">
                        <a:latin typeface="Calibri"/>
                        <a:ea typeface="Times New Roman"/>
                        <a:cs typeface="Times New Roman"/>
                      </a:endParaRPr>
                    </a:p>
                  </a:txBody>
                  <a:tcPr marL="48716" marR="48716" marT="0" marB="0" anchor="b"/>
                </a:tc>
                <a:tc hMerge="1">
                  <a:txBody>
                    <a:bodyPr/>
                    <a:lstStyle/>
                    <a:p>
                      <a:pPr>
                        <a:lnSpc>
                          <a:spcPct val="115000"/>
                        </a:lnSpc>
                        <a:spcAft>
                          <a:spcPts val="0"/>
                        </a:spcAft>
                      </a:pPr>
                      <a:endParaRPr lang="en-GB" sz="800" dirty="0">
                        <a:latin typeface="Calibri"/>
                        <a:ea typeface="Times New Roman"/>
                        <a:cs typeface="Times New Roman"/>
                      </a:endParaRPr>
                    </a:p>
                  </a:txBody>
                  <a:tcPr marL="48716" marR="48716" marT="0" marB="0" anchor="b"/>
                </a:tc>
                <a:tc hMerge="1">
                  <a:txBody>
                    <a:bodyPr/>
                    <a:lstStyle/>
                    <a:p>
                      <a:pPr>
                        <a:lnSpc>
                          <a:spcPct val="115000"/>
                        </a:lnSpc>
                        <a:spcAft>
                          <a:spcPts val="0"/>
                        </a:spcAft>
                      </a:pPr>
                      <a:endParaRPr lang="en-GB" sz="800" dirty="0">
                        <a:latin typeface="Calibri"/>
                        <a:ea typeface="Times New Roman"/>
                        <a:cs typeface="Times New Roman"/>
                      </a:endParaRPr>
                    </a:p>
                  </a:txBody>
                  <a:tcPr marL="48716" marR="48716" marT="0" marB="0" anchor="b"/>
                </a:tc>
                <a:tc hMerge="1">
                  <a:txBody>
                    <a:bodyPr/>
                    <a:lstStyle/>
                    <a:p>
                      <a:pPr>
                        <a:lnSpc>
                          <a:spcPct val="115000"/>
                        </a:lnSpc>
                        <a:spcAft>
                          <a:spcPts val="0"/>
                        </a:spcAft>
                      </a:pPr>
                      <a:endParaRPr lang="en-GB" sz="800" dirty="0">
                        <a:latin typeface="Calibri"/>
                        <a:ea typeface="Times New Roman"/>
                        <a:cs typeface="Times New Roman"/>
                      </a:endParaRPr>
                    </a:p>
                  </a:txBody>
                  <a:tcPr marL="48716" marR="48716" marT="0" marB="0" anchor="b"/>
                </a:tc>
                <a:tc hMerge="1">
                  <a:txBody>
                    <a:bodyPr/>
                    <a:lstStyle/>
                    <a:p>
                      <a:pPr>
                        <a:lnSpc>
                          <a:spcPct val="115000"/>
                        </a:lnSpc>
                        <a:spcAft>
                          <a:spcPts val="0"/>
                        </a:spcAft>
                      </a:pPr>
                      <a:endParaRPr lang="en-GB" sz="800" dirty="0">
                        <a:latin typeface="Calibri"/>
                        <a:ea typeface="Times New Roman"/>
                        <a:cs typeface="Times New Roman"/>
                      </a:endParaRPr>
                    </a:p>
                  </a:txBody>
                  <a:tcPr marL="48716" marR="48716" marT="0" marB="0" anchor="b"/>
                </a:tc>
                <a:tc hMerge="1">
                  <a:txBody>
                    <a:bodyPr/>
                    <a:lstStyle/>
                    <a:p>
                      <a:pPr>
                        <a:lnSpc>
                          <a:spcPct val="115000"/>
                        </a:lnSpc>
                        <a:spcAft>
                          <a:spcPts val="0"/>
                        </a:spcAft>
                      </a:pPr>
                      <a:endParaRPr lang="en-GB" sz="800" dirty="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dirty="0"/>
                        <a:t>Willingness to pay</a:t>
                      </a:r>
                      <a:endParaRPr lang="en-GB" sz="1000" b="1"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dirty="0"/>
                        <a:t> </a:t>
                      </a:r>
                      <a:endParaRPr lang="en-GB" sz="1000" b="1"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Urban</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Rural</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r>
              <a:tr h="284806">
                <a:tc>
                  <a:txBody>
                    <a:bodyPr/>
                    <a:lstStyle/>
                    <a:p>
                      <a:pPr>
                        <a:lnSpc>
                          <a:spcPct val="115000"/>
                        </a:lnSpc>
                        <a:spcAft>
                          <a:spcPts val="0"/>
                        </a:spcAft>
                      </a:pPr>
                      <a:r>
                        <a:rPr lang="en-GB" sz="1000" b="1" dirty="0"/>
                        <a:t>Firewood</a:t>
                      </a:r>
                      <a:endParaRPr lang="en-GB" sz="1000" b="1"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1</a:t>
                      </a:r>
                      <a:endParaRPr lang="en-GB" sz="800">
                        <a:latin typeface="Calibri"/>
                        <a:ea typeface="Times New Roman"/>
                        <a:cs typeface="Times New Roman"/>
                      </a:endParaRPr>
                    </a:p>
                  </a:txBody>
                  <a:tcPr marL="48716" marR="48716" marT="0" marB="0" anchor="b"/>
                </a:tc>
                <a:tc>
                  <a:txBody>
                    <a:bodyPr/>
                    <a:lstStyle/>
                    <a:p>
                      <a:pPr marL="457200" algn="r">
                        <a:lnSpc>
                          <a:spcPct val="115000"/>
                        </a:lnSpc>
                        <a:spcAft>
                          <a:spcPts val="0"/>
                        </a:spcAft>
                      </a:pPr>
                      <a:r>
                        <a:rPr lang="en-GB" sz="800" dirty="0" smtClean="0"/>
                        <a:t>4</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pPr>
                      <a:endParaRPr lang="en-GB" sz="800">
                        <a:latin typeface="Calibri"/>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dirty="0"/>
                        <a:t>Charcoal</a:t>
                      </a:r>
                      <a:endParaRPr lang="en-GB" sz="1000" b="1"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4</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3</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dirty="0"/>
                        <a:t>Kerosene</a:t>
                      </a:r>
                      <a:endParaRPr lang="en-GB" sz="1000" b="1"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3</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4</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a:t>LPG</a:t>
                      </a:r>
                      <a:endParaRPr lang="en-GB" sz="1000" b="1">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4</a:t>
                      </a:r>
                      <a:endParaRPr lang="en-GB" sz="800"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3</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a:t> </a:t>
                      </a:r>
                      <a:endParaRPr lang="en-GB" sz="80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r>
              <a:tr h="164087">
                <a:tc>
                  <a:txBody>
                    <a:bodyPr/>
                    <a:lstStyle/>
                    <a:p>
                      <a:pPr>
                        <a:lnSpc>
                          <a:spcPct val="115000"/>
                        </a:lnSpc>
                        <a:spcAft>
                          <a:spcPts val="0"/>
                        </a:spcAft>
                      </a:pPr>
                      <a:r>
                        <a:rPr lang="en-GB" sz="1000" b="1" dirty="0"/>
                        <a:t>Electricity</a:t>
                      </a:r>
                      <a:endParaRPr lang="en-GB" sz="1000" b="1" dirty="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a:t>4</a:t>
                      </a:r>
                      <a:endParaRPr lang="en-GB" sz="800">
                        <a:latin typeface="Calibri"/>
                        <a:ea typeface="Times New Roman"/>
                        <a:cs typeface="Times New Roman"/>
                      </a:endParaRPr>
                    </a:p>
                  </a:txBody>
                  <a:tcPr marL="48716" marR="48716" marT="0" marB="0" anchor="b"/>
                </a:tc>
                <a:tc>
                  <a:txBody>
                    <a:bodyPr/>
                    <a:lstStyle/>
                    <a:p>
                      <a:pPr algn="r">
                        <a:lnSpc>
                          <a:spcPct val="115000"/>
                        </a:lnSpc>
                        <a:spcAft>
                          <a:spcPts val="0"/>
                        </a:spcAft>
                      </a:pPr>
                      <a:r>
                        <a:rPr lang="en-GB" sz="800" dirty="0"/>
                        <a:t>2</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c>
                  <a:txBody>
                    <a:bodyPr/>
                    <a:lstStyle/>
                    <a:p>
                      <a:pPr>
                        <a:lnSpc>
                          <a:spcPct val="115000"/>
                        </a:lnSpc>
                        <a:spcAft>
                          <a:spcPts val="0"/>
                        </a:spcAft>
                      </a:pPr>
                      <a:r>
                        <a:rPr lang="en-GB" sz="800" dirty="0"/>
                        <a:t> </a:t>
                      </a:r>
                      <a:endParaRPr lang="en-GB" sz="800" dirty="0">
                        <a:latin typeface="Calibri"/>
                        <a:ea typeface="Times New Roman"/>
                        <a:cs typeface="Times New Roman"/>
                      </a:endParaRPr>
                    </a:p>
                  </a:txBody>
                  <a:tcPr marL="48716" marR="48716" marT="0" marB="0" anchor="b"/>
                </a:tc>
              </a:tr>
            </a:tbl>
          </a:graphicData>
        </a:graphic>
      </p:graphicFrame>
      <p:sp>
        <p:nvSpPr>
          <p:cNvPr id="5" name="Title 1"/>
          <p:cNvSpPr>
            <a:spLocks noGrp="1"/>
          </p:cNvSpPr>
          <p:nvPr>
            <p:ph type="title"/>
          </p:nvPr>
        </p:nvSpPr>
        <p:spPr>
          <a:xfrm>
            <a:off x="457200" y="274638"/>
            <a:ext cx="7848600" cy="792162"/>
          </a:xfrm>
        </p:spPr>
        <p:txBody>
          <a:bodyPr>
            <a:normAutofit/>
          </a:bodyPr>
          <a:lstStyle/>
          <a:p>
            <a:pPr algn="l"/>
            <a:r>
              <a:rPr lang="en-GB" sz="2800" dirty="0" smtClean="0"/>
              <a:t>Segment Matrix</a:t>
            </a:r>
            <a:endParaRPr lang="en-GB" sz="28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Segments</a:t>
            </a:r>
            <a:endParaRPr lang="en-GB" dirty="0"/>
          </a:p>
        </p:txBody>
      </p:sp>
      <p:sp>
        <p:nvSpPr>
          <p:cNvPr id="3" name="Content Placeholder 2"/>
          <p:cNvSpPr>
            <a:spLocks noGrp="1"/>
          </p:cNvSpPr>
          <p:nvPr>
            <p:ph idx="1"/>
          </p:nvPr>
        </p:nvSpPr>
        <p:spPr/>
        <p:txBody>
          <a:bodyPr>
            <a:normAutofit fontScale="55000" lnSpcReduction="20000"/>
          </a:bodyPr>
          <a:lstStyle/>
          <a:p>
            <a:pPr algn="just"/>
            <a:r>
              <a:rPr lang="en-GB" dirty="0" smtClean="0"/>
              <a:t>Broad categories of factors that influenced improved cook stove adoption were identified and several targeted segments were discovered within each category. The targeted segments are based on a collation of drivers from the segment matrix. All scores ranked 4-5 are preferable indicators for a character profile. These character profiles represent the ideal target market for large scale improved cook stove adoption; based on a market profitability approach.</a:t>
            </a:r>
          </a:p>
          <a:p>
            <a:pPr algn="just"/>
            <a:r>
              <a:rPr lang="en-GB" dirty="0" smtClean="0"/>
              <a:t>12 variables were considered as a determinant of adoption. These were age, gender, head of household, home ownership, family size, geographic location, fuel used in cooking, employment (income quintiles), fuel availability, education level and willingness to pay.</a:t>
            </a:r>
          </a:p>
          <a:p>
            <a:pPr algn="just"/>
            <a:r>
              <a:rPr lang="en-GB" dirty="0" smtClean="0"/>
              <a:t>Improved cook stove adoption and fuel choices are significantly influenced by socio-economic status and demographic profile of households, energy choices and uses, energy cost and expenditure. </a:t>
            </a:r>
          </a:p>
          <a:p>
            <a:pPr algn="just"/>
            <a:r>
              <a:rPr lang="en-GB" dirty="0" smtClean="0"/>
              <a:t>Using the segment matrix, we based the top characteristics on variables that were significant in a review of fuel and improved cook stove adoption. These were age, employment (level of income), gender, level of education, head of the household, household size and geographic location.</a:t>
            </a:r>
          </a:p>
          <a:p>
            <a:pPr>
              <a:buNone/>
            </a:pPr>
            <a:endParaRPr lang="en-GB"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Segments – Top 3</a:t>
            </a:r>
            <a:endParaRPr lang="en-GB" sz="3200" dirty="0"/>
          </a:p>
        </p:txBody>
      </p:sp>
      <p:sp>
        <p:nvSpPr>
          <p:cNvPr id="3" name="Content Placeholder 2"/>
          <p:cNvSpPr>
            <a:spLocks noGrp="1"/>
          </p:cNvSpPr>
          <p:nvPr>
            <p:ph idx="1"/>
          </p:nvPr>
        </p:nvSpPr>
        <p:spPr/>
        <p:txBody>
          <a:bodyPr/>
          <a:lstStyle/>
          <a:p>
            <a:r>
              <a:rPr lang="en-GB" sz="2000" b="1" dirty="0" smtClean="0"/>
              <a:t>Demographic</a:t>
            </a:r>
            <a:r>
              <a:rPr lang="en-GB" sz="2000" dirty="0" smtClean="0"/>
              <a:t>– </a:t>
            </a:r>
          </a:p>
          <a:p>
            <a:pPr lvl="1"/>
            <a:r>
              <a:rPr lang="en-GB" sz="1600" dirty="0" smtClean="0"/>
              <a:t>Working women; </a:t>
            </a:r>
          </a:p>
          <a:p>
            <a:pPr lvl="1"/>
            <a:r>
              <a:rPr lang="en-GB" sz="1600" dirty="0" smtClean="0"/>
              <a:t>Women who are the head of the household; age 25 – 54; </a:t>
            </a:r>
          </a:p>
          <a:p>
            <a:pPr lvl="1"/>
            <a:r>
              <a:rPr lang="en-GB" sz="1600" dirty="0" smtClean="0"/>
              <a:t>Education up to secondary level;  </a:t>
            </a:r>
          </a:p>
          <a:p>
            <a:pPr lvl="1"/>
            <a:r>
              <a:rPr lang="en-GB" sz="1600" dirty="0" smtClean="0"/>
              <a:t>Firewood and Charcoal stove users.</a:t>
            </a:r>
          </a:p>
          <a:p>
            <a:r>
              <a:rPr lang="en-GB" sz="2000" b="1" dirty="0" smtClean="0"/>
              <a:t>Economic </a:t>
            </a:r>
            <a:r>
              <a:rPr lang="en-GB" sz="2000" dirty="0" smtClean="0"/>
              <a:t>– </a:t>
            </a:r>
          </a:p>
          <a:p>
            <a:pPr lvl="1"/>
            <a:r>
              <a:rPr lang="en-GB" sz="1600" dirty="0" smtClean="0"/>
              <a:t>Low income bracket - Kshs 2913 to Kshs 9319 per month; for subsidized stoves</a:t>
            </a:r>
          </a:p>
          <a:p>
            <a:pPr lvl="1"/>
            <a:r>
              <a:rPr lang="en-GB" sz="1600" dirty="0" smtClean="0"/>
              <a:t>Middle income - bracket Kshs 9320 to Kshs 13015 per month; </a:t>
            </a:r>
          </a:p>
          <a:p>
            <a:pPr lvl="1"/>
            <a:r>
              <a:rPr lang="en-GB" sz="1600" dirty="0" smtClean="0"/>
              <a:t>High Income - Kshs. 13016 to Kshs. 20408 per month; </a:t>
            </a:r>
          </a:p>
          <a:p>
            <a:pPr lvl="1"/>
            <a:r>
              <a:rPr lang="en-GB" sz="1600" dirty="0" smtClean="0"/>
              <a:t>High Income - &gt; Kshs. 20409; </a:t>
            </a:r>
          </a:p>
          <a:p>
            <a:r>
              <a:rPr lang="en-GB" sz="2000" b="1" dirty="0" smtClean="0"/>
              <a:t>Regional</a:t>
            </a:r>
            <a:r>
              <a:rPr lang="en-GB" sz="2000" dirty="0" smtClean="0"/>
              <a:t>– </a:t>
            </a:r>
          </a:p>
          <a:p>
            <a:pPr lvl="1"/>
            <a:r>
              <a:rPr lang="en-GB" sz="1600" dirty="0" smtClean="0"/>
              <a:t>Central (Rural household size &gt; 3, Urban household size ~4); </a:t>
            </a:r>
          </a:p>
          <a:p>
            <a:pPr lvl="1"/>
            <a:r>
              <a:rPr lang="en-GB" sz="1600" dirty="0" smtClean="0"/>
              <a:t>Western (Rural household size ~4);</a:t>
            </a:r>
          </a:p>
          <a:p>
            <a:pPr lvl="1"/>
            <a:r>
              <a:rPr lang="en-GB" sz="1600" dirty="0" smtClean="0"/>
              <a:t> Coastal (Urban household size ~4).</a:t>
            </a:r>
          </a:p>
          <a:p>
            <a:endParaRPr lang="en-GB" dirty="0"/>
          </a:p>
        </p:txBody>
      </p:sp>
      <p:sp>
        <p:nvSpPr>
          <p:cNvPr id="4" name="Right Brace 3"/>
          <p:cNvSpPr/>
          <p:nvPr/>
        </p:nvSpPr>
        <p:spPr>
          <a:xfrm>
            <a:off x="6553200" y="3962400"/>
            <a:ext cx="3048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7010400" y="4114800"/>
            <a:ext cx="1494383" cy="276999"/>
          </a:xfrm>
          <a:prstGeom prst="rect">
            <a:avLst/>
          </a:prstGeom>
          <a:noFill/>
        </p:spPr>
        <p:txBody>
          <a:bodyPr wrap="none" rtlCol="0">
            <a:spAutoFit/>
          </a:bodyPr>
          <a:lstStyle/>
          <a:p>
            <a:r>
              <a:rPr lang="en-GB" sz="1200" dirty="0" smtClean="0"/>
              <a:t>For upfront purchase</a:t>
            </a:r>
            <a:endParaRPr lang="en-GB" sz="12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Segments - Character Profiles</a:t>
            </a:r>
            <a:endParaRPr lang="en-GB"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graphicFrame>
        <p:nvGraphicFramePr>
          <p:cNvPr id="7" name="Table 6"/>
          <p:cNvGraphicFramePr>
            <a:graphicFrameLocks noGrp="1"/>
          </p:cNvGraphicFramePr>
          <p:nvPr/>
        </p:nvGraphicFramePr>
        <p:xfrm>
          <a:off x="304800" y="1371601"/>
          <a:ext cx="8534399" cy="4842316"/>
        </p:xfrm>
        <a:graphic>
          <a:graphicData uri="http://schemas.openxmlformats.org/drawingml/2006/table">
            <a:tbl>
              <a:tblPr/>
              <a:tblGrid>
                <a:gridCol w="609600"/>
                <a:gridCol w="685800"/>
                <a:gridCol w="381000"/>
                <a:gridCol w="685800"/>
                <a:gridCol w="762000"/>
                <a:gridCol w="533400"/>
                <a:gridCol w="609600"/>
                <a:gridCol w="685800"/>
                <a:gridCol w="609600"/>
                <a:gridCol w="742665"/>
                <a:gridCol w="628935"/>
                <a:gridCol w="772235"/>
                <a:gridCol w="827964"/>
              </a:tblGrid>
              <a:tr h="545799">
                <a:tc>
                  <a:txBody>
                    <a:bodyPr/>
                    <a:lstStyle/>
                    <a:p>
                      <a:pPr algn="ctr">
                        <a:lnSpc>
                          <a:spcPct val="115000"/>
                        </a:lnSpc>
                        <a:spcAft>
                          <a:spcPts val="0"/>
                        </a:spcAft>
                      </a:pPr>
                      <a:r>
                        <a:rPr lang="en-GB" sz="900" b="1" dirty="0" smtClean="0">
                          <a:latin typeface="Calibri"/>
                          <a:ea typeface="Times New Roman"/>
                          <a:cs typeface="Times New Roman"/>
                        </a:rPr>
                        <a:t>Segments</a:t>
                      </a:r>
                      <a:endParaRPr lang="en-GB" sz="900" b="1"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smtClean="0">
                          <a:latin typeface="Calibri"/>
                          <a:ea typeface="Times New Roman"/>
                          <a:cs typeface="Times New Roman"/>
                        </a:rPr>
                        <a:t>Education</a:t>
                      </a:r>
                      <a:endParaRPr lang="en-GB" sz="900" b="1"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smtClean="0">
                          <a:latin typeface="Calibri"/>
                          <a:ea typeface="Times New Roman"/>
                          <a:cs typeface="Times New Roman"/>
                        </a:rPr>
                        <a:t>Age</a:t>
                      </a:r>
                      <a:endParaRPr lang="en-GB" sz="900" b="1"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smtClean="0">
                          <a:latin typeface="Calibri"/>
                          <a:ea typeface="Times New Roman"/>
                          <a:cs typeface="Times New Roman"/>
                        </a:rPr>
                        <a:t>Gender / Head of household</a:t>
                      </a:r>
                      <a:endParaRPr lang="en-GB" sz="900" b="1"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smtClean="0">
                          <a:latin typeface="Calibri"/>
                          <a:ea typeface="Times New Roman"/>
                          <a:cs typeface="Times New Roman"/>
                        </a:rPr>
                        <a:t>Formal</a:t>
                      </a:r>
                    </a:p>
                    <a:p>
                      <a:pPr algn="ctr">
                        <a:lnSpc>
                          <a:spcPct val="115000"/>
                        </a:lnSpc>
                        <a:spcAft>
                          <a:spcPts val="0"/>
                        </a:spcAft>
                      </a:pPr>
                      <a:r>
                        <a:rPr lang="en-GB" sz="900" b="1" dirty="0" smtClean="0">
                          <a:latin typeface="Calibri"/>
                          <a:ea typeface="Times New Roman"/>
                          <a:cs typeface="Times New Roman"/>
                        </a:rPr>
                        <a:t>/ Informal</a:t>
                      </a:r>
                      <a:r>
                        <a:rPr lang="en-GB" sz="900" b="1" baseline="0" dirty="0" smtClean="0">
                          <a:latin typeface="Calibri"/>
                          <a:ea typeface="Times New Roman"/>
                          <a:cs typeface="Times New Roman"/>
                        </a:rPr>
                        <a:t> Employment</a:t>
                      </a:r>
                      <a:endParaRPr lang="en-GB" sz="900" b="1"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b="1" dirty="0" smtClean="0">
                          <a:latin typeface="Calibri"/>
                          <a:ea typeface="Times New Roman"/>
                          <a:cs typeface="Times New Roman"/>
                        </a:rPr>
                        <a:t>Income</a:t>
                      </a:r>
                      <a:endParaRPr lang="en-GB" sz="900" b="1"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smtClean="0">
                          <a:latin typeface="Calibri"/>
                          <a:ea typeface="Times New Roman"/>
                          <a:cs typeface="Times New Roman"/>
                        </a:rPr>
                        <a:t>Quintile / month</a:t>
                      </a:r>
                      <a:endParaRPr lang="en-GB" sz="900" b="1"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b="1" dirty="0">
                          <a:latin typeface="Calibri"/>
                          <a:ea typeface="Times New Roman"/>
                          <a:cs typeface="Times New Roman"/>
                        </a:rPr>
                        <a:t>Household Size</a:t>
                      </a:r>
                      <a:endParaRPr lang="en-GB" sz="900" b="1"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b="1" dirty="0">
                          <a:latin typeface="Calibri"/>
                          <a:ea typeface="Times New Roman"/>
                          <a:cs typeface="Times New Roman"/>
                        </a:rPr>
                        <a:t>Rural</a:t>
                      </a:r>
                      <a:r>
                        <a:rPr lang="en-US" sz="900" b="1" dirty="0" smtClean="0">
                          <a:latin typeface="Calibri"/>
                          <a:ea typeface="Times New Roman"/>
                          <a:cs typeface="Times New Roman"/>
                        </a:rPr>
                        <a:t>/</a:t>
                      </a:r>
                    </a:p>
                    <a:p>
                      <a:pPr algn="ctr">
                        <a:lnSpc>
                          <a:spcPct val="115000"/>
                        </a:lnSpc>
                        <a:spcAft>
                          <a:spcPts val="0"/>
                        </a:spcAft>
                      </a:pPr>
                      <a:r>
                        <a:rPr lang="en-US" sz="900" b="1" dirty="0" smtClean="0">
                          <a:latin typeface="Calibri"/>
                          <a:ea typeface="Times New Roman"/>
                          <a:cs typeface="Times New Roman"/>
                        </a:rPr>
                        <a:t>Urban</a:t>
                      </a:r>
                      <a:endParaRPr lang="en-GB" sz="900" b="1"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b="1" dirty="0" smtClean="0">
                          <a:latin typeface="Calibri"/>
                          <a:ea typeface="Times New Roman"/>
                          <a:cs typeface="Times New Roman"/>
                        </a:rPr>
                        <a:t>Main stove </a:t>
                      </a:r>
                      <a:r>
                        <a:rPr lang="en-US" sz="900" b="1" dirty="0">
                          <a:latin typeface="Calibri"/>
                          <a:ea typeface="Times New Roman"/>
                          <a:cs typeface="Times New Roman"/>
                        </a:rPr>
                        <a:t>type used in cooking</a:t>
                      </a:r>
                      <a:endParaRPr lang="en-GB" sz="900" b="1"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b="1" dirty="0">
                          <a:latin typeface="Calibri"/>
                          <a:ea typeface="Times New Roman"/>
                          <a:cs typeface="Times New Roman"/>
                        </a:rPr>
                        <a:t>District</a:t>
                      </a:r>
                      <a:endParaRPr lang="en-GB" sz="900" b="1"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b="1" dirty="0">
                          <a:latin typeface="Calibri"/>
                          <a:ea typeface="Times New Roman"/>
                          <a:cs typeface="Times New Roman"/>
                        </a:rPr>
                        <a:t>Region</a:t>
                      </a:r>
                      <a:endParaRPr lang="en-GB" sz="900" b="1"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smtClean="0">
                          <a:latin typeface="Calibri"/>
                          <a:ea typeface="Times New Roman"/>
                          <a:cs typeface="Times New Roman"/>
                        </a:rPr>
                        <a:t>Households for adoption</a:t>
                      </a:r>
                      <a:endParaRPr lang="en-GB" sz="900" b="1"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902">
                <a:tc rowSpan="2">
                  <a:txBody>
                    <a:bodyPr/>
                    <a:lstStyle/>
                    <a:p>
                      <a:pPr algn="ctr">
                        <a:lnSpc>
                          <a:spcPct val="115000"/>
                        </a:lnSpc>
                        <a:spcAft>
                          <a:spcPts val="0"/>
                        </a:spcAft>
                      </a:pPr>
                      <a:endParaRPr lang="en-GB" sz="900" dirty="0" smtClean="0">
                        <a:latin typeface="Calibri"/>
                        <a:ea typeface="Times New Roman"/>
                        <a:cs typeface="Times New Roman"/>
                      </a:endParaRPr>
                    </a:p>
                    <a:p>
                      <a:pPr algn="ctr">
                        <a:lnSpc>
                          <a:spcPct val="115000"/>
                        </a:lnSpc>
                        <a:spcAft>
                          <a:spcPts val="0"/>
                        </a:spcAft>
                      </a:pPr>
                      <a:endParaRPr lang="en-GB" sz="900" dirty="0" smtClean="0">
                        <a:latin typeface="Calibri"/>
                        <a:ea typeface="Times New Roman"/>
                        <a:cs typeface="Times New Roman"/>
                      </a:endParaRPr>
                    </a:p>
                    <a:p>
                      <a:pPr algn="ctr">
                        <a:lnSpc>
                          <a:spcPct val="115000"/>
                        </a:lnSpc>
                        <a:spcAft>
                          <a:spcPts val="0"/>
                        </a:spcAft>
                      </a:pPr>
                      <a:endParaRPr lang="en-GB" sz="900" dirty="0" smtClean="0">
                        <a:latin typeface="Calibri"/>
                        <a:ea typeface="Times New Roman"/>
                        <a:cs typeface="Times New Roman"/>
                      </a:endParaRPr>
                    </a:p>
                    <a:p>
                      <a:pPr algn="ctr">
                        <a:lnSpc>
                          <a:spcPct val="115000"/>
                        </a:lnSpc>
                        <a:spcAft>
                          <a:spcPts val="0"/>
                        </a:spcAft>
                      </a:pPr>
                      <a:r>
                        <a:rPr lang="en-GB" sz="900" dirty="0" smtClean="0">
                          <a:latin typeface="Calibri"/>
                          <a:ea typeface="Times New Roman"/>
                          <a:cs typeface="Times New Roman"/>
                        </a:rPr>
                        <a:t>1</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rowSpan="2">
                  <a:txBody>
                    <a:bodyPr/>
                    <a:lstStyle/>
                    <a:p>
                      <a:pPr algn="ctr">
                        <a:lnSpc>
                          <a:spcPct val="115000"/>
                        </a:lnSpc>
                        <a:spcAft>
                          <a:spcPts val="0"/>
                        </a:spcAft>
                      </a:pPr>
                      <a:endParaRPr lang="en-GB" sz="900" dirty="0" smtClean="0">
                        <a:latin typeface="Calibri"/>
                        <a:ea typeface="Times New Roman"/>
                        <a:cs typeface="Times New Roman"/>
                      </a:endParaRPr>
                    </a:p>
                    <a:p>
                      <a:pPr algn="ctr">
                        <a:lnSpc>
                          <a:spcPct val="115000"/>
                        </a:lnSpc>
                        <a:spcAft>
                          <a:spcPts val="0"/>
                        </a:spcAft>
                      </a:pPr>
                      <a:endParaRPr lang="en-GB" sz="900" dirty="0" smtClean="0">
                        <a:latin typeface="Calibri"/>
                        <a:ea typeface="Times New Roman"/>
                        <a:cs typeface="Times New Roman"/>
                      </a:endParaRPr>
                    </a:p>
                    <a:p>
                      <a:pPr algn="ctr">
                        <a:lnSpc>
                          <a:spcPct val="115000"/>
                        </a:lnSpc>
                        <a:spcAft>
                          <a:spcPts val="0"/>
                        </a:spcAft>
                      </a:pPr>
                      <a:endParaRPr lang="en-GB" sz="900" dirty="0" smtClean="0">
                        <a:latin typeface="Calibri"/>
                        <a:ea typeface="Times New Roman"/>
                        <a:cs typeface="Times New Roman"/>
                      </a:endParaRPr>
                    </a:p>
                    <a:p>
                      <a:pPr algn="ctr">
                        <a:lnSpc>
                          <a:spcPct val="115000"/>
                        </a:lnSpc>
                        <a:spcAft>
                          <a:spcPts val="0"/>
                        </a:spcAft>
                      </a:pPr>
                      <a:r>
                        <a:rPr lang="en-GB" sz="900" dirty="0" smtClean="0">
                          <a:latin typeface="Calibri"/>
                          <a:ea typeface="Times New Roman"/>
                          <a:cs typeface="Times New Roman"/>
                        </a:rPr>
                        <a:t>Up to Secondary</a:t>
                      </a:r>
                      <a:r>
                        <a:rPr lang="en-GB" sz="900" baseline="0" dirty="0" smtClean="0">
                          <a:latin typeface="Calibri"/>
                          <a:ea typeface="Times New Roman"/>
                          <a:cs typeface="Times New Roman"/>
                        </a:rPr>
                        <a:t> (Primary, Secondary)</a:t>
                      </a:r>
                      <a:endParaRPr lang="en-GB" sz="900"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rowSpan="2">
                  <a:txBody>
                    <a:bodyPr/>
                    <a:lstStyle/>
                    <a:p>
                      <a:pPr algn="ctr">
                        <a:lnSpc>
                          <a:spcPct val="115000"/>
                        </a:lnSpc>
                        <a:spcAft>
                          <a:spcPts val="0"/>
                        </a:spcAft>
                      </a:pPr>
                      <a:r>
                        <a:rPr lang="en-GB" sz="900" dirty="0" smtClean="0">
                          <a:latin typeface="Calibri"/>
                          <a:ea typeface="Times New Roman"/>
                          <a:cs typeface="Times New Roman"/>
                        </a:rPr>
                        <a:t>25-54</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GB" sz="900" dirty="0" smtClean="0">
                          <a:latin typeface="Calibri"/>
                          <a:ea typeface="Times New Roman"/>
                          <a:cs typeface="Times New Roman"/>
                        </a:rPr>
                        <a:t>Female</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GB" sz="900" dirty="0" smtClean="0">
                          <a:latin typeface="Calibri"/>
                          <a:ea typeface="Times New Roman"/>
                          <a:cs typeface="Times New Roman"/>
                        </a:rPr>
                        <a:t>Both</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900">
                          <a:latin typeface="Calibri"/>
                          <a:ea typeface="Times New Roman"/>
                          <a:cs typeface="Times New Roman"/>
                        </a:rPr>
                        <a:t>Low</a:t>
                      </a:r>
                      <a:endParaRPr lang="en-GB" sz="90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GB" sz="900" dirty="0" smtClean="0"/>
                        <a:t>Kshs 2913 to Kshs 9319</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900">
                          <a:latin typeface="Calibri"/>
                          <a:ea typeface="Times New Roman"/>
                          <a:cs typeface="Times New Roman"/>
                        </a:rPr>
                        <a:t>&gt;3</a:t>
                      </a:r>
                      <a:endParaRPr lang="en-GB" sz="90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900">
                          <a:latin typeface="Calibri"/>
                          <a:ea typeface="Times New Roman"/>
                          <a:cs typeface="Times New Roman"/>
                        </a:rPr>
                        <a:t>Rural</a:t>
                      </a:r>
                      <a:endParaRPr lang="en-GB" sz="90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Fuel wood</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900">
                          <a:latin typeface="Calibri"/>
                          <a:ea typeface="Times New Roman"/>
                          <a:cs typeface="Times New Roman"/>
                        </a:rPr>
                        <a:t>Murang’a</a:t>
                      </a:r>
                      <a:endParaRPr lang="en-GB" sz="90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Central</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rowSpan="2">
                  <a:txBody>
                    <a:bodyPr/>
                    <a:lstStyle/>
                    <a:p>
                      <a:pPr algn="l"/>
                      <a:r>
                        <a:rPr lang="en-GB" sz="900" dirty="0" smtClean="0"/>
                        <a:t>200,000</a:t>
                      </a:r>
                      <a:endParaRPr lang="en-GB" sz="9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1091599">
                <a:tc vMerge="1">
                  <a:txBody>
                    <a:bodyPr/>
                    <a:lstStyle/>
                    <a:p>
                      <a:pPr algn="just">
                        <a:lnSpc>
                          <a:spcPct val="115000"/>
                        </a:lnSpc>
                        <a:spcAft>
                          <a:spcPts val="0"/>
                        </a:spcAft>
                      </a:pPr>
                      <a:endParaRPr lang="en-GB" sz="1000" dirty="0">
                        <a:latin typeface="Calibri"/>
                        <a:ea typeface="Times New Roman"/>
                        <a:cs typeface="Times New Roman"/>
                      </a:endParaRPr>
                    </a:p>
                  </a:txBody>
                  <a:tcPr marL="59917" marR="59917" marT="0" marB="0"/>
                </a:tc>
                <a:tc vMerge="1">
                  <a:txBody>
                    <a:bodyPr/>
                    <a:lstStyle/>
                    <a:p>
                      <a:pPr algn="just">
                        <a:lnSpc>
                          <a:spcPct val="115000"/>
                        </a:lnSpc>
                        <a:spcAft>
                          <a:spcPts val="0"/>
                        </a:spcAft>
                      </a:pPr>
                      <a:endParaRPr lang="en-GB" sz="1000"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vMerge="1">
                  <a:txBody>
                    <a:bodyPr/>
                    <a:lstStyle/>
                    <a:p>
                      <a:endParaRPr lang="en-GB"/>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900" dirty="0" smtClean="0">
                          <a:latin typeface="+mn-lt"/>
                          <a:ea typeface="Times New Roman"/>
                          <a:cs typeface="Times New Roman"/>
                        </a:rPr>
                        <a:t>Female</a:t>
                      </a:r>
                    </a:p>
                    <a:p>
                      <a:pPr algn="ctr">
                        <a:lnSpc>
                          <a:spcPct val="115000"/>
                        </a:lnSpc>
                        <a:spcAft>
                          <a:spcPts val="0"/>
                        </a:spcAft>
                      </a:pP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900" dirty="0" smtClean="0">
                          <a:latin typeface="+mn-lt"/>
                          <a:ea typeface="Times New Roman"/>
                          <a:cs typeface="Times New Roman"/>
                        </a:rPr>
                        <a:t>Both</a:t>
                      </a:r>
                    </a:p>
                    <a:p>
                      <a:pPr algn="ctr">
                        <a:lnSpc>
                          <a:spcPct val="115000"/>
                        </a:lnSpc>
                        <a:spcAft>
                          <a:spcPts val="0"/>
                        </a:spcAft>
                      </a:pP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High</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GB" sz="900" dirty="0" smtClean="0">
                          <a:latin typeface="+mn-lt"/>
                          <a:ea typeface="Times New Roman"/>
                          <a:cs typeface="Times New Roman"/>
                        </a:rPr>
                        <a:t>Kshs. 13016 to Kshs. 20408; </a:t>
                      </a:r>
                    </a:p>
                    <a:p>
                      <a:pPr algn="ctr">
                        <a:lnSpc>
                          <a:spcPct val="115000"/>
                        </a:lnSpc>
                        <a:spcAft>
                          <a:spcPts val="0"/>
                        </a:spcAft>
                      </a:pPr>
                      <a:endParaRPr lang="en-GB" sz="900" dirty="0" smtClean="0">
                        <a:latin typeface="+mn-lt"/>
                        <a:ea typeface="Times New Roman"/>
                        <a:cs typeface="Times New Roman"/>
                      </a:endParaRPr>
                    </a:p>
                    <a:p>
                      <a:pPr algn="ctr">
                        <a:lnSpc>
                          <a:spcPct val="115000"/>
                        </a:lnSpc>
                        <a:spcAft>
                          <a:spcPts val="0"/>
                        </a:spcAft>
                      </a:pPr>
                      <a:r>
                        <a:rPr lang="en-GB" sz="900" dirty="0" smtClean="0">
                          <a:latin typeface="+mn-lt"/>
                          <a:ea typeface="Times New Roman"/>
                          <a:cs typeface="Times New Roman"/>
                        </a:rPr>
                        <a:t>&gt;Kshs. 20409; </a:t>
                      </a:r>
                    </a:p>
                    <a:p>
                      <a:pPr algn="ctr">
                        <a:lnSpc>
                          <a:spcPct val="115000"/>
                        </a:lnSpc>
                        <a:spcAft>
                          <a:spcPts val="0"/>
                        </a:spcAft>
                      </a:pP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~3</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Urban</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Charcoal</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Nyeri</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Central</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vMerge="1">
                  <a:txBody>
                    <a:bodyPr/>
                    <a:lstStyle/>
                    <a:p>
                      <a:endParaRPr lang="en-GB"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437450">
                <a:tc>
                  <a:txBody>
                    <a:bodyPr/>
                    <a:lstStyle/>
                    <a:p>
                      <a:pPr algn="ctr">
                        <a:lnSpc>
                          <a:spcPct val="115000"/>
                        </a:lnSpc>
                        <a:spcAft>
                          <a:spcPts val="0"/>
                        </a:spcAft>
                      </a:pPr>
                      <a:endParaRPr lang="en-GB" sz="900" dirty="0" smtClean="0">
                        <a:latin typeface="Calibri"/>
                        <a:ea typeface="Times New Roman"/>
                        <a:cs typeface="Times New Roman"/>
                      </a:endParaRPr>
                    </a:p>
                    <a:p>
                      <a:pPr algn="ctr">
                        <a:lnSpc>
                          <a:spcPct val="115000"/>
                        </a:lnSpc>
                        <a:spcAft>
                          <a:spcPts val="0"/>
                        </a:spcAft>
                      </a:pPr>
                      <a:r>
                        <a:rPr lang="en-GB" sz="900" dirty="0" smtClean="0">
                          <a:latin typeface="Calibri"/>
                          <a:ea typeface="Times New Roman"/>
                          <a:cs typeface="Times New Roman"/>
                        </a:rPr>
                        <a:t>2</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endParaRPr lang="en-GB" sz="900" dirty="0" smtClean="0">
                        <a:latin typeface="Calibri"/>
                        <a:ea typeface="Times New Roman"/>
                        <a:cs typeface="Times New Roman"/>
                      </a:endParaRPr>
                    </a:p>
                    <a:p>
                      <a:pPr algn="ctr">
                        <a:lnSpc>
                          <a:spcPct val="115000"/>
                        </a:lnSpc>
                        <a:spcAft>
                          <a:spcPts val="0"/>
                        </a:spcAft>
                      </a:pPr>
                      <a:r>
                        <a:rPr lang="en-GB" sz="900" dirty="0" smtClean="0">
                          <a:latin typeface="+mn-lt"/>
                          <a:ea typeface="Times New Roman"/>
                          <a:cs typeface="Times New Roman"/>
                        </a:rPr>
                        <a:t>Up to Secondary</a:t>
                      </a:r>
                      <a:r>
                        <a:rPr lang="en-GB" sz="900" baseline="0" dirty="0" smtClean="0">
                          <a:latin typeface="+mn-lt"/>
                          <a:ea typeface="Times New Roman"/>
                          <a:cs typeface="Times New Roman"/>
                        </a:rPr>
                        <a:t> (Primary, Secondary)</a:t>
                      </a:r>
                      <a:endParaRPr lang="en-GB" sz="900" dirty="0">
                        <a:latin typeface="+mn-lt"/>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GB" sz="900" dirty="0" smtClean="0">
                          <a:latin typeface="+mn-lt"/>
                          <a:ea typeface="Times New Roman"/>
                          <a:cs typeface="Times New Roman"/>
                        </a:rPr>
                        <a:t>25-54</a:t>
                      </a:r>
                      <a:endParaRPr lang="en-GB" sz="900" dirty="0">
                        <a:latin typeface="+mn-lt"/>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900" dirty="0" smtClean="0">
                          <a:latin typeface="+mn-lt"/>
                          <a:ea typeface="Times New Roman"/>
                          <a:cs typeface="Times New Roman"/>
                        </a:rPr>
                        <a:t>Female</a:t>
                      </a:r>
                    </a:p>
                    <a:p>
                      <a:pPr algn="ctr">
                        <a:lnSpc>
                          <a:spcPct val="115000"/>
                        </a:lnSpc>
                        <a:spcAft>
                          <a:spcPts val="0"/>
                        </a:spcAft>
                      </a:pP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900" dirty="0" smtClean="0">
                          <a:latin typeface="+mn-lt"/>
                          <a:ea typeface="Times New Roman"/>
                          <a:cs typeface="Times New Roman"/>
                        </a:rPr>
                        <a:t>Both</a:t>
                      </a:r>
                    </a:p>
                    <a:p>
                      <a:pPr algn="ctr">
                        <a:lnSpc>
                          <a:spcPct val="115000"/>
                        </a:lnSpc>
                        <a:spcAft>
                          <a:spcPts val="0"/>
                        </a:spcAft>
                      </a:pP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Middle</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GB" sz="900" dirty="0" smtClean="0"/>
                        <a:t>Kshs 9320 to Kshs 13015 </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~4</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Rural</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Fuel wood</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Kakamega</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Western</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a:r>
                        <a:rPr lang="en-GB" sz="900" dirty="0" smtClean="0"/>
                        <a:t>185,000</a:t>
                      </a:r>
                      <a:endParaRPr lang="en-GB" sz="9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437450">
                <a:tc rowSpan="2">
                  <a:txBody>
                    <a:bodyPr/>
                    <a:lstStyle/>
                    <a:p>
                      <a:pPr algn="just">
                        <a:lnSpc>
                          <a:spcPct val="115000"/>
                        </a:lnSpc>
                        <a:spcAft>
                          <a:spcPts val="0"/>
                        </a:spcAft>
                      </a:pPr>
                      <a:endParaRPr lang="en-GB" sz="900" dirty="0" smtClean="0">
                        <a:latin typeface="Calibri"/>
                        <a:ea typeface="Times New Roman"/>
                        <a:cs typeface="Times New Roman"/>
                      </a:endParaRPr>
                    </a:p>
                    <a:p>
                      <a:pPr algn="just">
                        <a:lnSpc>
                          <a:spcPct val="115000"/>
                        </a:lnSpc>
                        <a:spcAft>
                          <a:spcPts val="0"/>
                        </a:spcAft>
                      </a:pPr>
                      <a:endParaRPr lang="en-GB" sz="900" dirty="0" smtClean="0">
                        <a:latin typeface="Calibri"/>
                        <a:ea typeface="Times New Roman"/>
                        <a:cs typeface="Times New Roman"/>
                      </a:endParaRPr>
                    </a:p>
                    <a:p>
                      <a:pPr algn="just">
                        <a:lnSpc>
                          <a:spcPct val="115000"/>
                        </a:lnSpc>
                        <a:spcAft>
                          <a:spcPts val="0"/>
                        </a:spcAft>
                      </a:pPr>
                      <a:endParaRPr lang="en-GB" sz="900" dirty="0" smtClean="0">
                        <a:latin typeface="Calibri"/>
                        <a:ea typeface="Times New Roman"/>
                        <a:cs typeface="Times New Roman"/>
                      </a:endParaRPr>
                    </a:p>
                    <a:p>
                      <a:pPr algn="ctr">
                        <a:lnSpc>
                          <a:spcPct val="115000"/>
                        </a:lnSpc>
                        <a:spcAft>
                          <a:spcPts val="0"/>
                        </a:spcAft>
                      </a:pPr>
                      <a:r>
                        <a:rPr lang="en-GB" sz="900" dirty="0" smtClean="0">
                          <a:latin typeface="Calibri"/>
                          <a:ea typeface="Times New Roman"/>
                          <a:cs typeface="Times New Roman"/>
                        </a:rPr>
                        <a:t>3</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rowSpan="2">
                  <a:txBody>
                    <a:bodyPr/>
                    <a:lstStyle/>
                    <a:p>
                      <a:pPr algn="just">
                        <a:lnSpc>
                          <a:spcPct val="115000"/>
                        </a:lnSpc>
                        <a:spcAft>
                          <a:spcPts val="0"/>
                        </a:spcAft>
                      </a:pPr>
                      <a:endParaRPr lang="en-GB" sz="900" dirty="0" smtClean="0">
                        <a:latin typeface="Calibri"/>
                        <a:ea typeface="Times New Roman"/>
                        <a:cs typeface="Times New Roman"/>
                      </a:endParaRPr>
                    </a:p>
                    <a:p>
                      <a:pPr algn="just">
                        <a:lnSpc>
                          <a:spcPct val="115000"/>
                        </a:lnSpc>
                        <a:spcAft>
                          <a:spcPts val="0"/>
                        </a:spcAft>
                      </a:pPr>
                      <a:endParaRPr lang="en-GB" sz="900" dirty="0" smtClean="0">
                        <a:latin typeface="Calibri"/>
                        <a:ea typeface="Times New Roman"/>
                        <a:cs typeface="Times New Roman"/>
                      </a:endParaRPr>
                    </a:p>
                    <a:p>
                      <a:pPr algn="just">
                        <a:lnSpc>
                          <a:spcPct val="115000"/>
                        </a:lnSpc>
                        <a:spcAft>
                          <a:spcPts val="0"/>
                        </a:spcAft>
                      </a:pPr>
                      <a:endParaRPr lang="en-GB" sz="900" dirty="0" smtClean="0">
                        <a:latin typeface="Calibri"/>
                        <a:ea typeface="Times New Roman"/>
                        <a:cs typeface="Times New Roman"/>
                      </a:endParaRPr>
                    </a:p>
                    <a:p>
                      <a:pPr algn="ctr">
                        <a:lnSpc>
                          <a:spcPct val="115000"/>
                        </a:lnSpc>
                        <a:spcAft>
                          <a:spcPts val="0"/>
                        </a:spcAft>
                      </a:pPr>
                      <a:r>
                        <a:rPr lang="en-GB" sz="900" dirty="0" smtClean="0">
                          <a:latin typeface="+mn-lt"/>
                          <a:ea typeface="Times New Roman"/>
                          <a:cs typeface="Times New Roman"/>
                        </a:rPr>
                        <a:t>Up to Secondary</a:t>
                      </a:r>
                      <a:r>
                        <a:rPr lang="en-GB" sz="900" baseline="0" dirty="0" smtClean="0">
                          <a:latin typeface="+mn-lt"/>
                          <a:ea typeface="Times New Roman"/>
                          <a:cs typeface="Times New Roman"/>
                        </a:rPr>
                        <a:t> (Primary, Secondary)</a:t>
                      </a:r>
                      <a:endParaRPr lang="en-GB" sz="900" dirty="0">
                        <a:latin typeface="+mn-lt"/>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rowSpan="2">
                  <a:txBody>
                    <a:bodyPr/>
                    <a:lstStyle/>
                    <a:p>
                      <a:pPr algn="ctr">
                        <a:lnSpc>
                          <a:spcPct val="115000"/>
                        </a:lnSpc>
                        <a:spcAft>
                          <a:spcPts val="0"/>
                        </a:spcAft>
                      </a:pPr>
                      <a:r>
                        <a:rPr lang="en-GB" sz="900" dirty="0" smtClean="0">
                          <a:latin typeface="+mn-lt"/>
                          <a:ea typeface="Times New Roman"/>
                          <a:cs typeface="Times New Roman"/>
                        </a:rPr>
                        <a:t>25-54</a:t>
                      </a:r>
                      <a:endParaRPr lang="en-GB" sz="900" dirty="0">
                        <a:latin typeface="+mn-lt"/>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900" dirty="0" smtClean="0">
                          <a:latin typeface="+mn-lt"/>
                          <a:ea typeface="Times New Roman"/>
                          <a:cs typeface="Times New Roman"/>
                        </a:rPr>
                        <a:t>Female</a:t>
                      </a:r>
                    </a:p>
                    <a:p>
                      <a:pPr algn="ctr">
                        <a:lnSpc>
                          <a:spcPct val="115000"/>
                        </a:lnSpc>
                        <a:spcAft>
                          <a:spcPts val="0"/>
                        </a:spcAft>
                      </a:pP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900" dirty="0" smtClean="0">
                          <a:latin typeface="+mn-lt"/>
                          <a:ea typeface="Times New Roman"/>
                          <a:cs typeface="Times New Roman"/>
                        </a:rPr>
                        <a:t>Both</a:t>
                      </a:r>
                    </a:p>
                    <a:p>
                      <a:pPr algn="ctr">
                        <a:lnSpc>
                          <a:spcPct val="115000"/>
                        </a:lnSpc>
                        <a:spcAft>
                          <a:spcPts val="0"/>
                        </a:spcAft>
                      </a:pP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Middle</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GB" sz="900" dirty="0" smtClean="0"/>
                        <a:t>Kshs 9320 to Kshs 13015 </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~4</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US" sz="900">
                          <a:latin typeface="Calibri"/>
                          <a:ea typeface="Times New Roman"/>
                          <a:cs typeface="Times New Roman"/>
                        </a:rPr>
                        <a:t>Urban</a:t>
                      </a:r>
                      <a:endParaRPr lang="en-GB" sz="90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US" sz="900">
                          <a:latin typeface="Calibri"/>
                          <a:ea typeface="Times New Roman"/>
                          <a:cs typeface="Times New Roman"/>
                        </a:rPr>
                        <a:t>Charcoal</a:t>
                      </a:r>
                      <a:endParaRPr lang="en-GB" sz="90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Kilifi</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Coastal</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rowSpan="2">
                  <a:txBody>
                    <a:bodyPr/>
                    <a:lstStyle/>
                    <a:p>
                      <a:pPr algn="l"/>
                      <a:r>
                        <a:rPr lang="en-GB" sz="900" dirty="0" smtClean="0"/>
                        <a:t>135,000</a:t>
                      </a:r>
                      <a:endParaRPr lang="en-GB" sz="9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1091599">
                <a:tc vMerge="1">
                  <a:txBody>
                    <a:bodyPr/>
                    <a:lstStyle/>
                    <a:p>
                      <a:pPr algn="just">
                        <a:lnSpc>
                          <a:spcPct val="115000"/>
                        </a:lnSpc>
                        <a:spcAft>
                          <a:spcPts val="0"/>
                        </a:spcAft>
                      </a:pPr>
                      <a:endParaRPr lang="en-GB" sz="1000" dirty="0">
                        <a:latin typeface="Calibri"/>
                        <a:ea typeface="Times New Roman"/>
                        <a:cs typeface="Times New Roman"/>
                      </a:endParaRPr>
                    </a:p>
                  </a:txBody>
                  <a:tcPr marL="59917" marR="59917" marT="0" marB="0"/>
                </a:tc>
                <a:tc vMerge="1">
                  <a:txBody>
                    <a:bodyPr/>
                    <a:lstStyle/>
                    <a:p>
                      <a:pPr algn="just">
                        <a:lnSpc>
                          <a:spcPct val="115000"/>
                        </a:lnSpc>
                        <a:spcAft>
                          <a:spcPts val="0"/>
                        </a:spcAft>
                      </a:pPr>
                      <a:endParaRPr lang="en-GB" sz="1000" dirty="0">
                        <a:latin typeface="Calibri"/>
                        <a:ea typeface="Times New Roman"/>
                        <a:cs typeface="Times New Roman"/>
                      </a:endParaRPr>
                    </a:p>
                  </a:txBody>
                  <a:tcPr marL="59917" marR="59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endParaRPr lang="en-GB"/>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900" dirty="0" smtClean="0">
                          <a:latin typeface="+mn-lt"/>
                          <a:ea typeface="Times New Roman"/>
                          <a:cs typeface="Times New Roman"/>
                        </a:rPr>
                        <a:t>Female</a:t>
                      </a:r>
                    </a:p>
                    <a:p>
                      <a:pPr algn="ctr">
                        <a:lnSpc>
                          <a:spcPct val="115000"/>
                        </a:lnSpc>
                        <a:spcAft>
                          <a:spcPts val="0"/>
                        </a:spcAft>
                      </a:pP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900" dirty="0" smtClean="0">
                          <a:latin typeface="+mn-lt"/>
                          <a:ea typeface="Times New Roman"/>
                          <a:cs typeface="Times New Roman"/>
                        </a:rPr>
                        <a:t>Both</a:t>
                      </a:r>
                    </a:p>
                    <a:p>
                      <a:pPr algn="ctr">
                        <a:lnSpc>
                          <a:spcPct val="115000"/>
                        </a:lnSpc>
                        <a:spcAft>
                          <a:spcPts val="0"/>
                        </a:spcAft>
                      </a:pP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High</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GB" sz="900" dirty="0" smtClean="0">
                          <a:latin typeface="+mn-lt"/>
                          <a:ea typeface="Times New Roman"/>
                          <a:cs typeface="Times New Roman"/>
                        </a:rPr>
                        <a:t>Kshs. 13016 to Kshs. 20408</a:t>
                      </a:r>
                    </a:p>
                    <a:p>
                      <a:pPr algn="ctr">
                        <a:lnSpc>
                          <a:spcPct val="115000"/>
                        </a:lnSpc>
                        <a:spcAft>
                          <a:spcPts val="0"/>
                        </a:spcAft>
                      </a:pPr>
                      <a:endParaRPr lang="en-GB" sz="900" dirty="0" smtClean="0">
                        <a:latin typeface="+mn-lt"/>
                        <a:ea typeface="Times New Roman"/>
                        <a:cs typeface="Times New Roman"/>
                      </a:endParaRPr>
                    </a:p>
                    <a:p>
                      <a:pPr algn="ctr">
                        <a:lnSpc>
                          <a:spcPct val="115000"/>
                        </a:lnSpc>
                        <a:spcAft>
                          <a:spcPts val="0"/>
                        </a:spcAft>
                      </a:pPr>
                      <a:r>
                        <a:rPr lang="en-GB" sz="900" dirty="0" smtClean="0">
                          <a:latin typeface="+mn-lt"/>
                          <a:ea typeface="Times New Roman"/>
                          <a:cs typeface="Times New Roman"/>
                        </a:rPr>
                        <a:t>&gt;Kshs. 20409; </a:t>
                      </a:r>
                    </a:p>
                    <a:p>
                      <a:pPr algn="ctr">
                        <a:lnSpc>
                          <a:spcPct val="115000"/>
                        </a:lnSpc>
                        <a:spcAft>
                          <a:spcPts val="0"/>
                        </a:spcAft>
                      </a:pP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~4</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Rural</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Fuel Wood</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Kilifi</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15000"/>
                        </a:lnSpc>
                        <a:spcAft>
                          <a:spcPts val="0"/>
                        </a:spcAft>
                      </a:pPr>
                      <a:r>
                        <a:rPr lang="en-US" sz="900" dirty="0">
                          <a:latin typeface="Calibri"/>
                          <a:ea typeface="Times New Roman"/>
                          <a:cs typeface="Times New Roman"/>
                        </a:rPr>
                        <a:t>Coastal</a:t>
                      </a:r>
                      <a:endParaRPr lang="en-GB" sz="900" dirty="0">
                        <a:latin typeface="Calibri"/>
                        <a:ea typeface="Times New Roman"/>
                        <a:cs typeface="Times New Roman"/>
                      </a:endParaRPr>
                    </a:p>
                  </a:txBody>
                  <a:tcPr marL="59917" marR="59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vMerge="1">
                  <a:txBody>
                    <a:bodyPr/>
                    <a:lstStyle/>
                    <a:p>
                      <a:endParaRPr lang="en-GB"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smtClean="0"/>
              <a:t>References</a:t>
            </a:r>
            <a:endParaRPr lang="en-GB" sz="4000" dirty="0"/>
          </a:p>
        </p:txBody>
      </p:sp>
      <p:sp>
        <p:nvSpPr>
          <p:cNvPr id="3" name="Content Placeholder 2"/>
          <p:cNvSpPr>
            <a:spLocks noGrp="1"/>
          </p:cNvSpPr>
          <p:nvPr>
            <p:ph idx="1"/>
          </p:nvPr>
        </p:nvSpPr>
        <p:spPr/>
        <p:txBody>
          <a:bodyPr>
            <a:normAutofit fontScale="47500" lnSpcReduction="20000"/>
          </a:bodyPr>
          <a:lstStyle/>
          <a:p>
            <a:r>
              <a:rPr lang="en-GB" dirty="0" smtClean="0"/>
              <a:t>Africa Infrastructure Country Diagnostic Country Report (2010): Kenya’s Infrastructure, A Continental Perspective</a:t>
            </a:r>
          </a:p>
          <a:p>
            <a:r>
              <a:rPr lang="en-GB" dirty="0" smtClean="0"/>
              <a:t>CIA world fact book. Kenya, https://www.cia.gov/library/publications/the-world-factbook/geos/ke.html [Last Accessed: May 2013]</a:t>
            </a:r>
          </a:p>
          <a:p>
            <a:r>
              <a:rPr lang="en-US" dirty="0" smtClean="0"/>
              <a:t>Energy Environment and Development Network for Africa (2008)</a:t>
            </a:r>
            <a:endParaRPr lang="en-GB" dirty="0" smtClean="0"/>
          </a:p>
          <a:p>
            <a:r>
              <a:rPr lang="en-GB" dirty="0" smtClean="0"/>
              <a:t>GTZ (2009), Survey on Impacts of the Stove Project in </a:t>
            </a:r>
            <a:r>
              <a:rPr lang="en-GB" dirty="0" err="1" smtClean="0"/>
              <a:t>Transmara</a:t>
            </a:r>
            <a:r>
              <a:rPr lang="en-GB" dirty="0" smtClean="0"/>
              <a:t>, Western and Central Cluster of Kenya</a:t>
            </a:r>
          </a:p>
          <a:p>
            <a:r>
              <a:rPr lang="en-US" dirty="0" err="1" smtClean="0"/>
              <a:t>Jeuland</a:t>
            </a:r>
            <a:r>
              <a:rPr lang="en-US" dirty="0" smtClean="0"/>
              <a:t>. A.M., </a:t>
            </a:r>
            <a:r>
              <a:rPr lang="en-US" dirty="0" err="1" smtClean="0"/>
              <a:t>Pattanayak</a:t>
            </a:r>
            <a:r>
              <a:rPr lang="en-US" dirty="0" smtClean="0"/>
              <a:t>. S.,  (2012): Benefits and Costs of Improved Cook stoves: Assessing the Implications of Variability in Health, Forest and Climate Impacts</a:t>
            </a:r>
            <a:endParaRPr lang="en-GB" dirty="0" smtClean="0"/>
          </a:p>
          <a:p>
            <a:r>
              <a:rPr lang="en-GB" dirty="0" smtClean="0"/>
              <a:t>Kenya National Bureau of Statistics (2007): Basic Report on Well Being</a:t>
            </a:r>
          </a:p>
          <a:p>
            <a:r>
              <a:rPr lang="en-GB" dirty="0" smtClean="0"/>
              <a:t>Kenya National Bureau of Statistics (2005/2006): Kenya Integrated Household Budget Survey</a:t>
            </a:r>
          </a:p>
          <a:p>
            <a:r>
              <a:rPr lang="en-GB" dirty="0" smtClean="0"/>
              <a:t>Kenya Institute for  Public Policy Research and Analysis (2010): A comprehensive study and analysis on Energy consumption patterns in Kenya</a:t>
            </a:r>
          </a:p>
          <a:p>
            <a:r>
              <a:rPr lang="en-GB" dirty="0" err="1" smtClean="0"/>
              <a:t>Nyaga</a:t>
            </a:r>
            <a:r>
              <a:rPr lang="en-GB" dirty="0" smtClean="0"/>
              <a:t>. R.K., (2010): Earnings and Employment Sector Choice in Kenya</a:t>
            </a:r>
          </a:p>
          <a:p>
            <a:r>
              <a:rPr lang="en-GB" dirty="0" err="1" smtClean="0"/>
              <a:t>Omolo</a:t>
            </a:r>
            <a:r>
              <a:rPr lang="en-GB" dirty="0" smtClean="0"/>
              <a:t>. J., (2012): Regional Disparities in Employment and Human Development in Kenya Vol. 1 Issue 1. (pp. 1-17)</a:t>
            </a:r>
          </a:p>
          <a:p>
            <a:r>
              <a:rPr lang="en-GB" dirty="0" smtClean="0"/>
              <a:t>SCODE (2010): Gender, Improved Cook Stoves and Development in Kenya+</a:t>
            </a:r>
          </a:p>
          <a:p>
            <a:r>
              <a:rPr lang="en-GB" dirty="0" err="1" smtClean="0"/>
              <a:t>Slaski</a:t>
            </a:r>
            <a:r>
              <a:rPr lang="en-GB" dirty="0" smtClean="0"/>
              <a:t> . X and Thurber, M., (2009): </a:t>
            </a:r>
            <a:r>
              <a:rPr lang="en-GB" dirty="0" err="1" smtClean="0"/>
              <a:t>Cookstoves</a:t>
            </a:r>
            <a:r>
              <a:rPr lang="en-GB" dirty="0" smtClean="0"/>
              <a:t> and Obstacles to Technology Adoption by the Poor</a:t>
            </a:r>
          </a:p>
          <a:p>
            <a:r>
              <a:rPr lang="en-US" dirty="0" smtClean="0"/>
              <a:t>The East African Community (EAC) Strategy on Scaling-up Access to Modern Energy Services (2008)</a:t>
            </a:r>
            <a:endParaRPr lang="en-GB" dirty="0" smtClean="0"/>
          </a:p>
          <a:p>
            <a:r>
              <a:rPr lang="en-US" dirty="0" err="1" smtClean="0"/>
              <a:t>Worldbank</a:t>
            </a:r>
            <a:r>
              <a:rPr lang="en-US" dirty="0" smtClean="0"/>
              <a:t> (2011): The role of liquefied petroleum gas in reducing energy poverty</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098" y="3429000"/>
            <a:ext cx="7772400" cy="1012826"/>
          </a:xfrm>
        </p:spPr>
        <p:txBody>
          <a:bodyPr>
            <a:normAutofit fontScale="90000"/>
          </a:bodyPr>
          <a:lstStyle/>
          <a:p>
            <a:pPr lvl="0">
              <a:defRPr/>
            </a:pPr>
            <a:r>
              <a:rPr lang="en-GB" dirty="0" smtClean="0"/>
              <a:t>Market Segmentation Study – Survey Analysis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3828514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GB" sz="3200" dirty="0" smtClean="0"/>
              <a:t>Overview</a:t>
            </a:r>
            <a:endParaRPr lang="en-GB" sz="3200" dirty="0"/>
          </a:p>
        </p:txBody>
      </p:sp>
      <p:sp>
        <p:nvSpPr>
          <p:cNvPr id="3" name="Content Placeholder 2"/>
          <p:cNvSpPr>
            <a:spLocks noGrp="1"/>
          </p:cNvSpPr>
          <p:nvPr>
            <p:ph idx="1"/>
          </p:nvPr>
        </p:nvSpPr>
        <p:spPr>
          <a:xfrm>
            <a:off x="457200" y="990601"/>
            <a:ext cx="8229600" cy="5135564"/>
          </a:xfrm>
        </p:spPr>
        <p:txBody>
          <a:bodyPr>
            <a:normAutofit fontScale="62500" lnSpcReduction="20000"/>
          </a:bodyPr>
          <a:lstStyle/>
          <a:p>
            <a:r>
              <a:rPr lang="en-GB" sz="3600" dirty="0" smtClean="0"/>
              <a:t>Market Size</a:t>
            </a:r>
          </a:p>
          <a:p>
            <a:r>
              <a:rPr lang="en-GB" sz="3600" dirty="0" smtClean="0"/>
              <a:t>Household Purchasing Power</a:t>
            </a:r>
          </a:p>
          <a:p>
            <a:r>
              <a:rPr lang="en-GB" sz="3600" dirty="0" smtClean="0"/>
              <a:t>Fuels and Cook Stoves Being Used / Purchased by Segments </a:t>
            </a:r>
          </a:p>
          <a:p>
            <a:pPr lvl="1"/>
            <a:r>
              <a:rPr lang="en-GB" sz="3600" dirty="0" smtClean="0"/>
              <a:t>Primary Fuel Used in Cooking</a:t>
            </a:r>
          </a:p>
          <a:p>
            <a:pPr lvl="1"/>
            <a:r>
              <a:rPr lang="en-GB" sz="3600" dirty="0" smtClean="0"/>
              <a:t>Fuel Collection</a:t>
            </a:r>
          </a:p>
          <a:p>
            <a:pPr lvl="1"/>
            <a:r>
              <a:rPr lang="en-GB" sz="3600" dirty="0" smtClean="0"/>
              <a:t>Cook Stoves Being Used by Customers</a:t>
            </a:r>
          </a:p>
          <a:p>
            <a:pPr lvl="1"/>
            <a:r>
              <a:rPr lang="en-GB" sz="3600" dirty="0" smtClean="0"/>
              <a:t>Primary Cooking Devices</a:t>
            </a:r>
          </a:p>
          <a:p>
            <a:r>
              <a:rPr lang="en-GB" sz="3600" dirty="0" smtClean="0"/>
              <a:t>Actions Taken to Purchase ICS / Ongoing Fuel Costs</a:t>
            </a:r>
          </a:p>
          <a:p>
            <a:pPr lvl="1"/>
            <a:r>
              <a:rPr lang="en-GB" sz="3600" dirty="0" smtClean="0"/>
              <a:t>Current ICS use – Savings and Purchase</a:t>
            </a:r>
          </a:p>
          <a:p>
            <a:pPr lvl="1"/>
            <a:r>
              <a:rPr lang="en-GB" sz="3600" dirty="0" smtClean="0"/>
              <a:t>Money Spent on Cooking Fuel per Month</a:t>
            </a:r>
          </a:p>
          <a:p>
            <a:r>
              <a:rPr lang="en-GB" sz="3600" dirty="0" smtClean="0"/>
              <a:t>Willingness to Purchase</a:t>
            </a:r>
          </a:p>
          <a:p>
            <a:pPr lvl="1"/>
            <a:r>
              <a:rPr lang="en-GB" sz="3600" dirty="0" smtClean="0"/>
              <a:t>Reasons for wanting to purchase a new ICS</a:t>
            </a:r>
          </a:p>
          <a:p>
            <a:pPr lvl="1"/>
            <a:r>
              <a:rPr lang="en-GB" sz="3600" dirty="0" smtClean="0"/>
              <a:t>Reasons for not yet purchasing a new ICS</a:t>
            </a:r>
          </a:p>
          <a:p>
            <a:pPr lvl="1"/>
            <a:r>
              <a:rPr lang="en-GB" sz="3600" dirty="0" smtClean="0"/>
              <a:t>Willingness to Pay</a:t>
            </a:r>
          </a:p>
          <a:p>
            <a:endParaRPr lang="en-GB" dirty="0" smtClean="0"/>
          </a:p>
          <a:p>
            <a:pPr lvl="1"/>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498026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Overview</a:t>
            </a:r>
            <a:endParaRPr lang="en-GB" sz="3200" dirty="0"/>
          </a:p>
        </p:txBody>
      </p:sp>
      <p:sp>
        <p:nvSpPr>
          <p:cNvPr id="3" name="Content Placeholder 2"/>
          <p:cNvSpPr>
            <a:spLocks noGrp="1"/>
          </p:cNvSpPr>
          <p:nvPr>
            <p:ph idx="1"/>
          </p:nvPr>
        </p:nvSpPr>
        <p:spPr/>
        <p:txBody>
          <a:bodyPr>
            <a:normAutofit fontScale="92500" lnSpcReduction="20000"/>
          </a:bodyPr>
          <a:lstStyle/>
          <a:p>
            <a:r>
              <a:rPr lang="en-GB" sz="2600" dirty="0" smtClean="0"/>
              <a:t>Access to Luxury Devices, Motivation and Micro-finance</a:t>
            </a:r>
          </a:p>
          <a:p>
            <a:pPr lvl="1"/>
            <a:r>
              <a:rPr lang="en-GB" sz="2600" dirty="0" smtClean="0"/>
              <a:t>Interest in Purchasing Luxury Devices</a:t>
            </a:r>
          </a:p>
          <a:p>
            <a:pPr lvl="1"/>
            <a:r>
              <a:rPr lang="en-GB" sz="2600" dirty="0" smtClean="0"/>
              <a:t>Motivation and Microfinance</a:t>
            </a:r>
          </a:p>
          <a:p>
            <a:pPr lvl="1"/>
            <a:r>
              <a:rPr lang="en-GB" sz="2600" dirty="0" smtClean="0"/>
              <a:t>Purchasing Schemes</a:t>
            </a:r>
          </a:p>
          <a:p>
            <a:r>
              <a:rPr lang="en-GB" sz="2600" dirty="0" smtClean="0"/>
              <a:t>Active Fuel and Cook Stove Stakeholders in Each Segment</a:t>
            </a:r>
          </a:p>
          <a:p>
            <a:r>
              <a:rPr lang="en-GB" sz="2600" dirty="0" smtClean="0"/>
              <a:t>Fuel and Cook stove Value Chains / Distribution Channels</a:t>
            </a:r>
          </a:p>
          <a:p>
            <a:pPr lvl="1"/>
            <a:r>
              <a:rPr lang="en-GB" sz="2600" dirty="0" smtClean="0"/>
              <a:t>Charcoal Value Chain</a:t>
            </a:r>
          </a:p>
          <a:p>
            <a:pPr lvl="1"/>
            <a:r>
              <a:rPr lang="en-GB" sz="2600" dirty="0" smtClean="0"/>
              <a:t>Fuel Wood Value Chain</a:t>
            </a:r>
          </a:p>
          <a:p>
            <a:pPr lvl="1"/>
            <a:r>
              <a:rPr lang="en-GB" sz="2600" dirty="0" smtClean="0"/>
              <a:t>LPG Value Chain</a:t>
            </a:r>
          </a:p>
          <a:p>
            <a:pPr lvl="1"/>
            <a:r>
              <a:rPr lang="en-GB" sz="2600" dirty="0" smtClean="0"/>
              <a:t>Value Chain – Improved Cook Stoves</a:t>
            </a:r>
          </a:p>
          <a:p>
            <a:pPr lvl="1"/>
            <a:r>
              <a:rPr lang="en-GB" sz="2600" dirty="0" smtClean="0"/>
              <a:t>Value Chain – Energy Related Products </a:t>
            </a:r>
          </a:p>
          <a:p>
            <a:pPr lvl="1"/>
            <a:r>
              <a:rPr lang="en-GB" sz="2600" dirty="0" smtClean="0"/>
              <a:t>Current Specs of Market Products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42864852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Acronyms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graphicFrame>
        <p:nvGraphicFramePr>
          <p:cNvPr id="5" name="Table 4"/>
          <p:cNvGraphicFramePr>
            <a:graphicFrameLocks noGrp="1"/>
          </p:cNvGraphicFramePr>
          <p:nvPr/>
        </p:nvGraphicFramePr>
        <p:xfrm>
          <a:off x="1524000" y="1397000"/>
          <a:ext cx="6096000" cy="4079240"/>
        </p:xfrm>
        <a:graphic>
          <a:graphicData uri="http://schemas.openxmlformats.org/drawingml/2006/table">
            <a:tbl>
              <a:tblPr firstRow="1" bandRow="1">
                <a:tableStyleId>{2D5ABB26-0587-4C30-8999-92F81FD0307C}</a:tableStyleId>
              </a:tblPr>
              <a:tblGrid>
                <a:gridCol w="1066800"/>
                <a:gridCol w="5029200"/>
              </a:tblGrid>
              <a:tr h="370840">
                <a:tc>
                  <a:txBody>
                    <a:bodyPr/>
                    <a:lstStyle/>
                    <a:p>
                      <a:r>
                        <a:rPr lang="en-GB" dirty="0" smtClean="0"/>
                        <a:t>AGOL</a:t>
                      </a:r>
                      <a:endParaRPr lang="en-GB" dirty="0"/>
                    </a:p>
                  </a:txBody>
                  <a:tcPr/>
                </a:tc>
                <a:tc>
                  <a:txBody>
                    <a:bodyPr/>
                    <a:lstStyle/>
                    <a:p>
                      <a:r>
                        <a:rPr lang="en-GB" dirty="0" smtClean="0"/>
                        <a:t>Africa Gas and Oil Limited</a:t>
                      </a:r>
                      <a:endParaRPr lang="en-GB" dirty="0"/>
                    </a:p>
                  </a:txBody>
                  <a:tcPr/>
                </a:tc>
              </a:tr>
              <a:tr h="370840">
                <a:tc>
                  <a:txBody>
                    <a:bodyPr/>
                    <a:lstStyle/>
                    <a:p>
                      <a:r>
                        <a:rPr lang="en-GB" dirty="0" smtClean="0"/>
                        <a:t>CBO</a:t>
                      </a:r>
                      <a:endParaRPr lang="en-GB" dirty="0"/>
                    </a:p>
                  </a:txBody>
                  <a:tcPr/>
                </a:tc>
                <a:tc>
                  <a:txBody>
                    <a:bodyPr/>
                    <a:lstStyle/>
                    <a:p>
                      <a:r>
                        <a:rPr lang="en-GB" dirty="0" smtClean="0"/>
                        <a:t>Community Based</a:t>
                      </a:r>
                      <a:r>
                        <a:rPr lang="en-GB" baseline="0" dirty="0" smtClean="0"/>
                        <a:t> Organization</a:t>
                      </a:r>
                      <a:endParaRPr lang="en-GB" dirty="0"/>
                    </a:p>
                  </a:txBody>
                  <a:tcPr/>
                </a:tc>
              </a:tr>
              <a:tr h="370840">
                <a:tc>
                  <a:txBody>
                    <a:bodyPr/>
                    <a:lstStyle/>
                    <a:p>
                      <a:r>
                        <a:rPr lang="en-GB" sz="1800" dirty="0" smtClean="0"/>
                        <a:t>ICS</a:t>
                      </a:r>
                      <a:endParaRPr lang="en-GB" dirty="0"/>
                    </a:p>
                  </a:txBody>
                  <a:tcPr/>
                </a:tc>
                <a:tc>
                  <a:txBody>
                    <a:bodyPr/>
                    <a:lstStyle/>
                    <a:p>
                      <a:r>
                        <a:rPr lang="en-GB" sz="1800" dirty="0" smtClean="0"/>
                        <a:t>Improved Cook Stoves</a:t>
                      </a:r>
                      <a:endParaRPr lang="en-GB" dirty="0"/>
                    </a:p>
                  </a:txBody>
                  <a:tcPr/>
                </a:tc>
              </a:tr>
              <a:tr h="370840">
                <a:tc>
                  <a:txBody>
                    <a:bodyPr/>
                    <a:lstStyle/>
                    <a:p>
                      <a:r>
                        <a:rPr lang="en-GB" sz="1800" dirty="0" smtClean="0"/>
                        <a:t>KUSCCO</a:t>
                      </a:r>
                      <a:endParaRPr lang="en-GB" dirty="0"/>
                    </a:p>
                  </a:txBody>
                  <a:tcPr/>
                </a:tc>
                <a:tc>
                  <a:txBody>
                    <a:bodyPr/>
                    <a:lstStyle/>
                    <a:p>
                      <a:r>
                        <a:rPr lang="en-GB" sz="1800" dirty="0" smtClean="0"/>
                        <a:t>Kenyan Union of Savings and Credit Co-operatives </a:t>
                      </a:r>
                      <a:endParaRPr lang="en-GB" dirty="0"/>
                    </a:p>
                  </a:txBody>
                  <a:tcPr/>
                </a:tc>
              </a:tr>
              <a:tr h="370840">
                <a:tc>
                  <a:txBody>
                    <a:bodyPr/>
                    <a:lstStyle/>
                    <a:p>
                      <a:r>
                        <a:rPr lang="en-GB" dirty="0" smtClean="0"/>
                        <a:t>KRC</a:t>
                      </a:r>
                      <a:endParaRPr lang="en-GB" dirty="0"/>
                    </a:p>
                  </a:txBody>
                  <a:tcPr/>
                </a:tc>
                <a:tc>
                  <a:txBody>
                    <a:bodyPr/>
                    <a:lstStyle/>
                    <a:p>
                      <a:r>
                        <a:rPr lang="en-GB" dirty="0" smtClean="0"/>
                        <a:t>Kenya Railway Corporation</a:t>
                      </a:r>
                      <a:endParaRPr lang="en-GB" dirty="0"/>
                    </a:p>
                  </a:txBody>
                  <a:tcPr/>
                </a:tc>
              </a:tr>
              <a:tr h="370840">
                <a:tc>
                  <a:txBody>
                    <a:bodyPr/>
                    <a:lstStyle/>
                    <a:p>
                      <a:r>
                        <a:rPr lang="en-GB" dirty="0" smtClean="0"/>
                        <a:t>LPG</a:t>
                      </a:r>
                      <a:endParaRPr lang="en-GB" dirty="0"/>
                    </a:p>
                  </a:txBody>
                  <a:tcPr/>
                </a:tc>
                <a:tc>
                  <a:txBody>
                    <a:bodyPr/>
                    <a:lstStyle/>
                    <a:p>
                      <a:r>
                        <a:rPr lang="en-GB" dirty="0" smtClean="0"/>
                        <a:t>Liquefied</a:t>
                      </a:r>
                      <a:r>
                        <a:rPr lang="en-GB" baseline="0" dirty="0" smtClean="0"/>
                        <a:t> Petroleum Gas</a:t>
                      </a:r>
                      <a:endParaRPr lang="en-GB" dirty="0"/>
                    </a:p>
                  </a:txBody>
                  <a:tcPr/>
                </a:tc>
              </a:tr>
              <a:tr h="370840">
                <a:tc>
                  <a:txBody>
                    <a:bodyPr/>
                    <a:lstStyle/>
                    <a:p>
                      <a:r>
                        <a:rPr lang="en-GB" dirty="0" smtClean="0"/>
                        <a:t>MOU</a:t>
                      </a:r>
                      <a:endParaRPr lang="en-GB" dirty="0"/>
                    </a:p>
                  </a:txBody>
                  <a:tcPr/>
                </a:tc>
                <a:tc>
                  <a:txBody>
                    <a:bodyPr/>
                    <a:lstStyle/>
                    <a:p>
                      <a:r>
                        <a:rPr lang="en-GB" dirty="0" smtClean="0"/>
                        <a:t>Memorandum of Understanding</a:t>
                      </a:r>
                      <a:endParaRPr lang="en-GB" dirty="0"/>
                    </a:p>
                  </a:txBody>
                  <a:tcPr/>
                </a:tc>
              </a:tr>
              <a:tr h="370840">
                <a:tc>
                  <a:txBody>
                    <a:bodyPr/>
                    <a:lstStyle/>
                    <a:p>
                      <a:r>
                        <a:rPr lang="en-GB" sz="1800" dirty="0" smtClean="0"/>
                        <a:t>MF</a:t>
                      </a:r>
                      <a:endParaRPr lang="en-GB" dirty="0"/>
                    </a:p>
                  </a:txBody>
                  <a:tcPr/>
                </a:tc>
                <a:tc>
                  <a:txBody>
                    <a:bodyPr/>
                    <a:lstStyle/>
                    <a:p>
                      <a:r>
                        <a:rPr lang="en-GB" sz="1800" dirty="0" smtClean="0"/>
                        <a:t>Microfinance</a:t>
                      </a:r>
                      <a:endParaRPr lang="en-GB" dirty="0"/>
                    </a:p>
                  </a:txBody>
                  <a:tcPr/>
                </a:tc>
              </a:tr>
              <a:tr h="370840">
                <a:tc>
                  <a:txBody>
                    <a:bodyPr/>
                    <a:lstStyle/>
                    <a:p>
                      <a:r>
                        <a:rPr lang="en-GB" sz="1800" dirty="0" smtClean="0"/>
                        <a:t>MFI</a:t>
                      </a:r>
                      <a:endParaRPr lang="en-GB" dirty="0"/>
                    </a:p>
                  </a:txBody>
                  <a:tcPr/>
                </a:tc>
                <a:tc>
                  <a:txBody>
                    <a:bodyPr/>
                    <a:lstStyle/>
                    <a:p>
                      <a:r>
                        <a:rPr lang="en-GB" sz="1800" dirty="0" smtClean="0"/>
                        <a:t>Microfinance Institution</a:t>
                      </a:r>
                    </a:p>
                  </a:txBody>
                  <a:tcPr/>
                </a:tc>
              </a:tr>
              <a:tr h="370840">
                <a:tc>
                  <a:txBody>
                    <a:bodyPr/>
                    <a:lstStyle/>
                    <a:p>
                      <a:r>
                        <a:rPr lang="en-GB" dirty="0" smtClean="0"/>
                        <a:t>NGO</a:t>
                      </a:r>
                      <a:endParaRPr lang="en-GB" dirty="0"/>
                    </a:p>
                  </a:txBody>
                  <a:tcPr/>
                </a:tc>
                <a:tc>
                  <a:txBody>
                    <a:bodyPr/>
                    <a:lstStyle/>
                    <a:p>
                      <a:r>
                        <a:rPr lang="en-GB" dirty="0" smtClean="0"/>
                        <a:t>Non Governmental Organization</a:t>
                      </a:r>
                      <a:endParaRPr lang="en-GB" dirty="0"/>
                    </a:p>
                  </a:txBody>
                  <a:tcPr/>
                </a:tc>
              </a:tr>
              <a:tr h="370840">
                <a:tc>
                  <a:txBody>
                    <a:bodyPr/>
                    <a:lstStyle/>
                    <a:p>
                      <a:r>
                        <a:rPr lang="en-GB" sz="1800" dirty="0" smtClean="0"/>
                        <a:t>SACCO</a:t>
                      </a:r>
                      <a:endParaRPr lang="en-GB" dirty="0"/>
                    </a:p>
                  </a:txBody>
                  <a:tcPr/>
                </a:tc>
                <a:tc>
                  <a:txBody>
                    <a:bodyPr/>
                    <a:lstStyle/>
                    <a:p>
                      <a:r>
                        <a:rPr lang="en-GB" sz="1800" dirty="0" smtClean="0"/>
                        <a:t>Saving and Credit Co-operative Society</a:t>
                      </a:r>
                      <a:endParaRPr lang="en-GB" dirty="0"/>
                    </a:p>
                  </a:txBody>
                  <a:tcPr/>
                </a:tc>
              </a:tr>
            </a:tbl>
          </a:graphicData>
        </a:graphic>
      </p:graphicFrame>
    </p:spTree>
    <p:extLst>
      <p:ext uri="{BB962C8B-B14F-4D97-AF65-F5344CB8AC3E}">
        <p14:creationId xmlns:p14="http://schemas.microsoft.com/office/powerpoint/2010/main" val="3309250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GB" sz="2800" dirty="0" smtClean="0"/>
              <a:t>Market Size</a:t>
            </a:r>
            <a:endParaRPr lang="en-GB" sz="2800" dirty="0"/>
          </a:p>
        </p:txBody>
      </p:sp>
      <p:graphicFrame>
        <p:nvGraphicFramePr>
          <p:cNvPr id="4" name="Table 3"/>
          <p:cNvGraphicFramePr>
            <a:graphicFrameLocks noGrp="1"/>
          </p:cNvGraphicFramePr>
          <p:nvPr/>
        </p:nvGraphicFramePr>
        <p:xfrm>
          <a:off x="533400" y="990600"/>
          <a:ext cx="8229600" cy="4038600"/>
        </p:xfrm>
        <a:graphic>
          <a:graphicData uri="http://schemas.openxmlformats.org/drawingml/2006/table">
            <a:tbl>
              <a:tblPr firstRow="1" bandRow="1">
                <a:tableStyleId>{FABFCF23-3B69-468F-B69F-88F6DE6A72F2}</a:tableStyleId>
              </a:tblPr>
              <a:tblGrid>
                <a:gridCol w="1371600"/>
                <a:gridCol w="1371600"/>
                <a:gridCol w="1371600"/>
                <a:gridCol w="1371600"/>
                <a:gridCol w="1371600"/>
                <a:gridCol w="1371600"/>
              </a:tblGrid>
              <a:tr h="476802">
                <a:tc gridSpan="6">
                  <a:txBody>
                    <a:bodyPr/>
                    <a:lstStyle/>
                    <a:p>
                      <a:pPr algn="ctr"/>
                      <a:r>
                        <a:rPr lang="en-GB" sz="1400" dirty="0" smtClean="0"/>
                        <a:t>Segments</a:t>
                      </a:r>
                      <a:endParaRPr lang="en-GB" sz="1400" dirty="0"/>
                    </a:p>
                  </a:txBody>
                  <a:tcPr/>
                </a:tc>
                <a:tc hMerge="1">
                  <a:txBody>
                    <a:bodyPr/>
                    <a:lstStyle/>
                    <a:p>
                      <a:endParaRPr lang="en-GB" sz="1100" dirty="0"/>
                    </a:p>
                  </a:txBody>
                  <a:tcPr/>
                </a:tc>
                <a:tc hMerge="1">
                  <a:txBody>
                    <a:bodyPr/>
                    <a:lstStyle/>
                    <a:p>
                      <a:endParaRPr lang="en-GB"/>
                    </a:p>
                  </a:txBody>
                  <a:tcPr/>
                </a:tc>
                <a:tc hMerge="1">
                  <a:txBody>
                    <a:bodyPr/>
                    <a:lstStyle/>
                    <a:p>
                      <a:endParaRPr lang="en-GB" sz="1100" dirty="0"/>
                    </a:p>
                  </a:txBody>
                  <a:tcPr/>
                </a:tc>
                <a:tc hMerge="1">
                  <a:txBody>
                    <a:bodyPr/>
                    <a:lstStyle/>
                    <a:p>
                      <a:endParaRPr lang="en-GB" sz="1100" dirty="0"/>
                    </a:p>
                  </a:txBody>
                  <a:tcPr/>
                </a:tc>
                <a:tc hMerge="1">
                  <a:txBody>
                    <a:bodyPr/>
                    <a:lstStyle/>
                    <a:p>
                      <a:endParaRPr lang="en-GB" sz="1100" dirty="0"/>
                    </a:p>
                  </a:txBody>
                  <a:tcPr/>
                </a:tc>
              </a:tr>
              <a:tr h="764188">
                <a:tc>
                  <a:txBody>
                    <a:bodyPr/>
                    <a:lstStyle/>
                    <a:p>
                      <a:pPr algn="l"/>
                      <a:r>
                        <a:rPr lang="en-GB" sz="1100" b="1" dirty="0" smtClean="0"/>
                        <a:t>Region</a:t>
                      </a:r>
                      <a:endParaRPr lang="en-GB" sz="1100" b="1" dirty="0"/>
                    </a:p>
                  </a:txBody>
                  <a:tcPr>
                    <a:solidFill>
                      <a:schemeClr val="accent5">
                        <a:lumMod val="60000"/>
                        <a:lumOff val="40000"/>
                      </a:schemeClr>
                    </a:solidFill>
                  </a:tcPr>
                </a:tc>
                <a:tc>
                  <a:txBody>
                    <a:bodyPr/>
                    <a:lstStyle/>
                    <a:p>
                      <a:pPr algn="l"/>
                      <a:r>
                        <a:rPr lang="en-GB" sz="1100" b="1" dirty="0" smtClean="0"/>
                        <a:t>Sample</a:t>
                      </a:r>
                      <a:r>
                        <a:rPr lang="en-GB" sz="1100" b="1" baseline="0" dirty="0" smtClean="0"/>
                        <a:t> District</a:t>
                      </a:r>
                      <a:endParaRPr lang="en-GB" sz="1100" b="1" dirty="0"/>
                    </a:p>
                  </a:txBody>
                  <a:tcPr>
                    <a:solidFill>
                      <a:schemeClr val="accent5">
                        <a:lumMod val="60000"/>
                        <a:lumOff val="40000"/>
                      </a:schemeClr>
                    </a:solidFill>
                  </a:tcPr>
                </a:tc>
                <a:tc>
                  <a:txBody>
                    <a:bodyPr/>
                    <a:lstStyle/>
                    <a:p>
                      <a:pPr algn="l"/>
                      <a:r>
                        <a:rPr lang="en-GB" sz="1100" b="1" dirty="0" smtClean="0"/>
                        <a:t>Female education – up to secondary</a:t>
                      </a:r>
                      <a:r>
                        <a:rPr lang="en-GB" sz="1100" b="1" baseline="0" dirty="0" smtClean="0"/>
                        <a:t> level </a:t>
                      </a:r>
                      <a:endParaRPr lang="en-GB" sz="1100" b="1" dirty="0"/>
                    </a:p>
                  </a:txBody>
                  <a:tcPr>
                    <a:solidFill>
                      <a:schemeClr val="accent5">
                        <a:lumMod val="60000"/>
                        <a:lumOff val="40000"/>
                      </a:schemeClr>
                    </a:solidFill>
                  </a:tcPr>
                </a:tc>
                <a:tc>
                  <a:txBody>
                    <a:bodyPr/>
                    <a:lstStyle/>
                    <a:p>
                      <a:pPr algn="l"/>
                      <a:r>
                        <a:rPr lang="en-GB" sz="1100" b="1" dirty="0" smtClean="0"/>
                        <a:t>Rural / Urban</a:t>
                      </a:r>
                      <a:endParaRPr lang="en-GB" sz="1100" b="1" dirty="0"/>
                    </a:p>
                  </a:txBody>
                  <a:tcPr>
                    <a:solidFill>
                      <a:schemeClr val="accent5">
                        <a:lumMod val="60000"/>
                        <a:lumOff val="40000"/>
                      </a:schemeClr>
                    </a:solidFill>
                  </a:tcPr>
                </a:tc>
                <a:tc>
                  <a:txBody>
                    <a:bodyPr/>
                    <a:lstStyle/>
                    <a:p>
                      <a:pPr algn="l"/>
                      <a:r>
                        <a:rPr lang="en-GB" sz="1100" b="1" dirty="0" smtClean="0"/>
                        <a:t>Stove Type</a:t>
                      </a:r>
                      <a:endParaRPr lang="en-GB" sz="1100" b="1" dirty="0"/>
                    </a:p>
                  </a:txBody>
                  <a:tcPr>
                    <a:solidFill>
                      <a:schemeClr val="accent5">
                        <a:lumMod val="60000"/>
                        <a:lumOff val="40000"/>
                      </a:schemeClr>
                    </a:solidFill>
                  </a:tcPr>
                </a:tc>
                <a:tc>
                  <a:txBody>
                    <a:bodyPr/>
                    <a:lstStyle/>
                    <a:p>
                      <a:pPr algn="l"/>
                      <a:r>
                        <a:rPr lang="en-GB" sz="1100" b="1" dirty="0" smtClean="0"/>
                        <a:t>Income </a:t>
                      </a:r>
                      <a:endParaRPr lang="en-GB" sz="1100" b="1" dirty="0"/>
                    </a:p>
                  </a:txBody>
                  <a:tcPr>
                    <a:solidFill>
                      <a:schemeClr val="accent5">
                        <a:lumMod val="60000"/>
                        <a:lumOff val="40000"/>
                      </a:schemeClr>
                    </a:solidFill>
                  </a:tcPr>
                </a:tc>
              </a:tr>
              <a:tr h="548648">
                <a:tc>
                  <a:txBody>
                    <a:bodyPr/>
                    <a:lstStyle/>
                    <a:p>
                      <a:r>
                        <a:rPr lang="en-GB" sz="1100" dirty="0" smtClean="0"/>
                        <a:t>Central</a:t>
                      </a:r>
                      <a:r>
                        <a:rPr lang="en-GB" sz="1100" baseline="0" dirty="0" smtClean="0"/>
                        <a:t> Region</a:t>
                      </a:r>
                      <a:endParaRPr lang="en-GB" sz="1100" dirty="0"/>
                    </a:p>
                  </a:txBody>
                  <a:tcPr/>
                </a:tc>
                <a:tc>
                  <a:txBody>
                    <a:bodyPr/>
                    <a:lstStyle/>
                    <a:p>
                      <a:r>
                        <a:rPr lang="en-GB" sz="1100" dirty="0" smtClean="0"/>
                        <a:t>Murang’a</a:t>
                      </a:r>
                      <a:endParaRPr lang="en-GB" sz="1100" dirty="0"/>
                    </a:p>
                  </a:txBody>
                  <a:tcPr/>
                </a:tc>
                <a:tc>
                  <a:txBody>
                    <a:bodyPr/>
                    <a:lstStyle/>
                    <a:p>
                      <a:pPr algn="l" fontAlgn="b"/>
                      <a:r>
                        <a:rPr lang="en-GB" sz="1100" u="none" strike="noStrike" dirty="0" smtClean="0"/>
                        <a:t>67,574</a:t>
                      </a:r>
                      <a:endParaRPr lang="en-GB" sz="1100" b="0" i="0" u="none" strike="noStrike" dirty="0">
                        <a:solidFill>
                          <a:srgbClr val="000000"/>
                        </a:solidFill>
                        <a:latin typeface="Calibri"/>
                      </a:endParaRPr>
                    </a:p>
                  </a:txBody>
                  <a:tcPr marL="9525" marR="9525" marT="9525" marB="0"/>
                </a:tc>
                <a:tc>
                  <a:txBody>
                    <a:bodyPr/>
                    <a:lstStyle/>
                    <a:p>
                      <a:r>
                        <a:rPr lang="en-GB" sz="1100" dirty="0" smtClean="0"/>
                        <a:t>Rural</a:t>
                      </a:r>
                      <a:endParaRPr lang="en-GB" sz="1100" dirty="0"/>
                    </a:p>
                  </a:txBody>
                  <a:tcPr/>
                </a:tc>
                <a:tc>
                  <a:txBody>
                    <a:bodyPr/>
                    <a:lstStyle/>
                    <a:p>
                      <a:r>
                        <a:rPr lang="en-GB" sz="1100" dirty="0" smtClean="0"/>
                        <a:t>Fuel wood</a:t>
                      </a:r>
                      <a:endParaRPr lang="en-GB" sz="1100" dirty="0"/>
                    </a:p>
                  </a:txBody>
                  <a:tcPr/>
                </a:tc>
                <a:tc>
                  <a:txBody>
                    <a:bodyPr/>
                    <a:lstStyle/>
                    <a:p>
                      <a:r>
                        <a:rPr lang="en-GB" sz="1100" dirty="0" smtClean="0"/>
                        <a:t>Low income</a:t>
                      </a:r>
                      <a:endParaRPr lang="en-GB" sz="1100" dirty="0"/>
                    </a:p>
                  </a:txBody>
                  <a:tcPr/>
                </a:tc>
              </a:tr>
              <a:tr h="548648">
                <a:tc>
                  <a:txBody>
                    <a:bodyPr/>
                    <a:lstStyle/>
                    <a:p>
                      <a:r>
                        <a:rPr lang="en-GB" sz="1100" dirty="0" smtClean="0"/>
                        <a:t>Central Region</a:t>
                      </a:r>
                      <a:endParaRPr lang="en-GB" sz="1100" dirty="0"/>
                    </a:p>
                  </a:txBody>
                  <a:tcPr/>
                </a:tc>
                <a:tc>
                  <a:txBody>
                    <a:bodyPr/>
                    <a:lstStyle/>
                    <a:p>
                      <a:r>
                        <a:rPr lang="en-GB" sz="1100" dirty="0" smtClean="0"/>
                        <a:t>Nyeri</a:t>
                      </a:r>
                      <a:endParaRPr lang="en-GB" sz="1100" dirty="0"/>
                    </a:p>
                  </a:txBody>
                  <a:tcPr/>
                </a:tc>
                <a:tc>
                  <a:txBody>
                    <a:bodyPr/>
                    <a:lstStyle/>
                    <a:p>
                      <a:pPr algn="l" fontAlgn="b"/>
                      <a:r>
                        <a:rPr lang="en-GB" sz="1100" u="none" strike="noStrike" dirty="0" smtClean="0"/>
                        <a:t>61,194</a:t>
                      </a:r>
                      <a:endParaRPr lang="en-GB" sz="1100" b="0" i="0" u="none" strike="noStrike" dirty="0">
                        <a:solidFill>
                          <a:srgbClr val="000000"/>
                        </a:solidFill>
                        <a:latin typeface="Calibri"/>
                      </a:endParaRPr>
                    </a:p>
                  </a:txBody>
                  <a:tcPr marL="9525" marR="9525" marT="9525" marB="0"/>
                </a:tc>
                <a:tc>
                  <a:txBody>
                    <a:bodyPr/>
                    <a:lstStyle/>
                    <a:p>
                      <a:r>
                        <a:rPr lang="en-GB" sz="1100" dirty="0" smtClean="0"/>
                        <a:t>Urban</a:t>
                      </a:r>
                      <a:endParaRPr lang="en-GB" sz="1100" dirty="0"/>
                    </a:p>
                  </a:txBody>
                  <a:tcPr/>
                </a:tc>
                <a:tc>
                  <a:txBody>
                    <a:bodyPr/>
                    <a:lstStyle/>
                    <a:p>
                      <a:r>
                        <a:rPr lang="en-GB" sz="1100" dirty="0" smtClean="0"/>
                        <a:t>Charcoal</a:t>
                      </a:r>
                      <a:endParaRPr lang="en-GB" sz="1100" dirty="0"/>
                    </a:p>
                  </a:txBody>
                  <a:tcPr/>
                </a:tc>
                <a:tc>
                  <a:txBody>
                    <a:bodyPr/>
                    <a:lstStyle/>
                    <a:p>
                      <a:r>
                        <a:rPr lang="en-GB" sz="1100" dirty="0" smtClean="0"/>
                        <a:t>High</a:t>
                      </a:r>
                      <a:r>
                        <a:rPr lang="en-GB" sz="1100" baseline="0" dirty="0" smtClean="0"/>
                        <a:t> Income</a:t>
                      </a:r>
                      <a:endParaRPr lang="en-GB" sz="1100" dirty="0"/>
                    </a:p>
                  </a:txBody>
                  <a:tcPr/>
                </a:tc>
              </a:tr>
              <a:tr h="603018">
                <a:tc>
                  <a:txBody>
                    <a:bodyPr/>
                    <a:lstStyle/>
                    <a:p>
                      <a:r>
                        <a:rPr lang="en-GB" sz="1100" dirty="0" smtClean="0"/>
                        <a:t>Western Region</a:t>
                      </a:r>
                      <a:endParaRPr lang="en-GB" sz="1100" dirty="0"/>
                    </a:p>
                  </a:txBody>
                  <a:tcPr/>
                </a:tc>
                <a:tc>
                  <a:txBody>
                    <a:bodyPr/>
                    <a:lstStyle/>
                    <a:p>
                      <a:r>
                        <a:rPr lang="en-GB" sz="1100" dirty="0" smtClean="0"/>
                        <a:t>Kakamega</a:t>
                      </a:r>
                      <a:endParaRPr lang="en-GB" sz="1100" dirty="0"/>
                    </a:p>
                  </a:txBody>
                  <a:tcPr/>
                </a:tc>
                <a:tc>
                  <a:txBody>
                    <a:bodyPr/>
                    <a:lstStyle/>
                    <a:p>
                      <a:pPr algn="l" fontAlgn="b"/>
                      <a:r>
                        <a:rPr lang="en-GB" sz="1100" u="none" strike="noStrike" dirty="0" smtClean="0"/>
                        <a:t>83,461</a:t>
                      </a:r>
                      <a:endParaRPr lang="en-GB" sz="1100" b="0" i="0" u="none" strike="noStrike" dirty="0">
                        <a:solidFill>
                          <a:srgbClr val="000000"/>
                        </a:solidFill>
                        <a:latin typeface="Calibri"/>
                      </a:endParaRPr>
                    </a:p>
                  </a:txBody>
                  <a:tcPr marL="9525" marR="9525" marT="9525" marB="0"/>
                </a:tc>
                <a:tc>
                  <a:txBody>
                    <a:bodyPr/>
                    <a:lstStyle/>
                    <a:p>
                      <a:r>
                        <a:rPr lang="en-GB" sz="1100" dirty="0" smtClean="0"/>
                        <a:t>Rural</a:t>
                      </a:r>
                      <a:endParaRPr lang="en-GB" sz="1100" dirty="0"/>
                    </a:p>
                  </a:txBody>
                  <a:tcPr/>
                </a:tc>
                <a:tc>
                  <a:txBody>
                    <a:bodyPr/>
                    <a:lstStyle/>
                    <a:p>
                      <a:r>
                        <a:rPr lang="en-GB" sz="1100" dirty="0" smtClean="0"/>
                        <a:t>Firewood</a:t>
                      </a:r>
                      <a:endParaRPr lang="en-GB" sz="1100" dirty="0"/>
                    </a:p>
                  </a:txBody>
                  <a:tcPr/>
                </a:tc>
                <a:tc>
                  <a:txBody>
                    <a:bodyPr/>
                    <a:lstStyle/>
                    <a:p>
                      <a:r>
                        <a:rPr lang="en-GB" sz="1100" dirty="0" smtClean="0"/>
                        <a:t>Middle Income</a:t>
                      </a:r>
                      <a:endParaRPr lang="en-GB" sz="1100" dirty="0"/>
                    </a:p>
                  </a:txBody>
                  <a:tcPr/>
                </a:tc>
              </a:tr>
              <a:tr h="548648">
                <a:tc>
                  <a:txBody>
                    <a:bodyPr/>
                    <a:lstStyle/>
                    <a:p>
                      <a:r>
                        <a:rPr lang="en-GB" sz="1100" dirty="0" smtClean="0"/>
                        <a:t>Coastal Region</a:t>
                      </a:r>
                      <a:endParaRPr lang="en-GB" sz="1100" dirty="0"/>
                    </a:p>
                  </a:txBody>
                  <a:tcPr/>
                </a:tc>
                <a:tc>
                  <a:txBody>
                    <a:bodyPr/>
                    <a:lstStyle/>
                    <a:p>
                      <a:r>
                        <a:rPr lang="en-GB" sz="1100" dirty="0" smtClean="0"/>
                        <a:t>Kilifi</a:t>
                      </a:r>
                      <a:endParaRPr lang="en-GB" sz="1100" dirty="0"/>
                    </a:p>
                  </a:txBody>
                  <a:tcPr/>
                </a:tc>
                <a:tc rowSpan="2">
                  <a:txBody>
                    <a:bodyPr/>
                    <a:lstStyle/>
                    <a:p>
                      <a:pPr algn="l" fontAlgn="b"/>
                      <a:r>
                        <a:rPr lang="en-GB" sz="1100" u="none" strike="noStrike" dirty="0" smtClean="0"/>
                        <a:t>15,077</a:t>
                      </a:r>
                      <a:endParaRPr lang="en-GB" sz="1100" b="0" i="0" u="none" strike="noStrike" dirty="0">
                        <a:solidFill>
                          <a:srgbClr val="000000"/>
                        </a:solidFill>
                        <a:latin typeface="Calibri"/>
                      </a:endParaRPr>
                    </a:p>
                  </a:txBody>
                  <a:tcPr marL="9525" marR="9525" marT="9525" marB="0" anchor="ctr"/>
                </a:tc>
                <a:tc>
                  <a:txBody>
                    <a:bodyPr/>
                    <a:lstStyle/>
                    <a:p>
                      <a:r>
                        <a:rPr lang="en-GB" sz="1100" dirty="0" smtClean="0"/>
                        <a:t>Rural</a:t>
                      </a:r>
                      <a:endParaRPr lang="en-GB" sz="1100" dirty="0"/>
                    </a:p>
                  </a:txBody>
                  <a:tcPr/>
                </a:tc>
                <a:tc>
                  <a:txBody>
                    <a:bodyPr/>
                    <a:lstStyle/>
                    <a:p>
                      <a:r>
                        <a:rPr lang="en-GB" sz="1100" dirty="0" smtClean="0"/>
                        <a:t>Firewood</a:t>
                      </a:r>
                      <a:endParaRPr lang="en-GB" sz="1100" dirty="0"/>
                    </a:p>
                  </a:txBody>
                  <a:tcPr/>
                </a:tc>
                <a:tc>
                  <a:txBody>
                    <a:bodyPr/>
                    <a:lstStyle/>
                    <a:p>
                      <a:r>
                        <a:rPr lang="en-GB" sz="1100" dirty="0" smtClean="0"/>
                        <a:t>High Income</a:t>
                      </a:r>
                      <a:endParaRPr lang="en-GB" sz="1100" dirty="0"/>
                    </a:p>
                  </a:txBody>
                  <a:tcPr/>
                </a:tc>
              </a:tr>
              <a:tr h="548648">
                <a:tc>
                  <a:txBody>
                    <a:bodyPr/>
                    <a:lstStyle/>
                    <a:p>
                      <a:r>
                        <a:rPr lang="en-GB" sz="1100" dirty="0" smtClean="0"/>
                        <a:t>Coastal Region</a:t>
                      </a:r>
                      <a:endParaRPr lang="en-GB" sz="1100" dirty="0"/>
                    </a:p>
                  </a:txBody>
                  <a:tcPr/>
                </a:tc>
                <a:tc>
                  <a:txBody>
                    <a:bodyPr/>
                    <a:lstStyle/>
                    <a:p>
                      <a:r>
                        <a:rPr lang="en-GB" sz="1100" dirty="0" smtClean="0"/>
                        <a:t>Kilifi</a:t>
                      </a:r>
                      <a:endParaRPr lang="en-GB" sz="1100" dirty="0"/>
                    </a:p>
                  </a:txBody>
                  <a:tcPr/>
                </a:tc>
                <a:tc vMerge="1">
                  <a:txBody>
                    <a:bodyPr/>
                    <a:lstStyle/>
                    <a:p>
                      <a:pPr algn="r" fontAlgn="b"/>
                      <a:endParaRPr lang="en-GB" sz="1100" b="0" i="0" u="none" strike="noStrike" dirty="0">
                        <a:solidFill>
                          <a:srgbClr val="000000"/>
                        </a:solidFill>
                        <a:latin typeface="Calibri"/>
                      </a:endParaRPr>
                    </a:p>
                  </a:txBody>
                  <a:tcPr marL="9525" marR="9525" marT="9525" marB="0" anchor="b"/>
                </a:tc>
                <a:tc>
                  <a:txBody>
                    <a:bodyPr/>
                    <a:lstStyle/>
                    <a:p>
                      <a:r>
                        <a:rPr lang="en-GB" sz="1100" dirty="0" smtClean="0"/>
                        <a:t>Urban</a:t>
                      </a:r>
                      <a:endParaRPr lang="en-GB" sz="1100" dirty="0"/>
                    </a:p>
                  </a:txBody>
                  <a:tcPr/>
                </a:tc>
                <a:tc>
                  <a:txBody>
                    <a:bodyPr/>
                    <a:lstStyle/>
                    <a:p>
                      <a:r>
                        <a:rPr lang="en-GB" sz="1100" dirty="0" smtClean="0"/>
                        <a:t>Charcoal</a:t>
                      </a:r>
                      <a:endParaRPr lang="en-GB" sz="1100" dirty="0"/>
                    </a:p>
                  </a:txBody>
                  <a:tcPr/>
                </a:tc>
                <a:tc>
                  <a:txBody>
                    <a:bodyPr/>
                    <a:lstStyle/>
                    <a:p>
                      <a:r>
                        <a:rPr lang="en-GB" sz="1100" dirty="0" smtClean="0"/>
                        <a:t>Middle Income</a:t>
                      </a:r>
                      <a:endParaRPr lang="en-GB" sz="1100" dirty="0"/>
                    </a:p>
                  </a:txBody>
                  <a:tcPr/>
                </a:tc>
              </a:tr>
            </a:tbl>
          </a:graphicData>
        </a:graphic>
      </p:graphicFrame>
      <p:sp>
        <p:nvSpPr>
          <p:cNvPr id="5" name="TextBox 4"/>
          <p:cNvSpPr txBox="1"/>
          <p:nvPr/>
        </p:nvSpPr>
        <p:spPr>
          <a:xfrm>
            <a:off x="685800" y="5257800"/>
            <a:ext cx="3352800" cy="338554"/>
          </a:xfrm>
          <a:prstGeom prst="rect">
            <a:avLst/>
          </a:prstGeom>
          <a:noFill/>
        </p:spPr>
        <p:txBody>
          <a:bodyPr wrap="square" rtlCol="0">
            <a:spAutoFit/>
          </a:bodyPr>
          <a:lstStyle/>
          <a:p>
            <a:r>
              <a:rPr lang="en-GB" sz="1600" dirty="0" smtClean="0"/>
              <a:t>n = 100 unless otherwise stated</a:t>
            </a:r>
            <a:endParaRPr lang="en-GB" sz="16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231556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Macro Environment – Climate and Environment</a:t>
            </a:r>
            <a:endParaRPr lang="en-GB" sz="3200" dirty="0"/>
          </a:p>
        </p:txBody>
      </p:sp>
      <p:sp>
        <p:nvSpPr>
          <p:cNvPr id="3" name="Content Placeholder 2"/>
          <p:cNvSpPr>
            <a:spLocks noGrp="1"/>
          </p:cNvSpPr>
          <p:nvPr>
            <p:ph idx="1"/>
          </p:nvPr>
        </p:nvSpPr>
        <p:spPr>
          <a:xfrm>
            <a:off x="457200" y="1905000"/>
            <a:ext cx="8229600" cy="4221164"/>
          </a:xfrm>
        </p:spPr>
        <p:txBody>
          <a:bodyPr>
            <a:normAutofit fontScale="25000" lnSpcReduction="20000"/>
          </a:bodyPr>
          <a:lstStyle/>
          <a:p>
            <a:pPr algn="just"/>
            <a:r>
              <a:rPr lang="en-GB" sz="5600" dirty="0" smtClean="0"/>
              <a:t>Kenya is located on the East African coast, bordering the Indian Ocean, between Somalia and Tanzania. Border countries include Ethiopia (861 km), Somalia (682 km), South Sudan (232 km), Tanzania (769 km) and Uganda (933 km). The total area of the country is 580,370 sq km; land 569,140 sq km and water 11,227 sq km. </a:t>
            </a:r>
          </a:p>
          <a:p>
            <a:pPr algn="just"/>
            <a:r>
              <a:rPr lang="en-GB" sz="5600" dirty="0" smtClean="0"/>
              <a:t>The climate varies from tropical along coast to arid in interior. The climate is influenced by the inter-tropical convergence zone and relief and ranges from permanent snow above 4 600 metres on Mt. Kenya to true desert type in the </a:t>
            </a:r>
            <a:r>
              <a:rPr lang="en-GB" sz="5600" dirty="0" err="1" smtClean="0"/>
              <a:t>Chalbi</a:t>
            </a:r>
            <a:r>
              <a:rPr lang="en-GB" sz="5600" dirty="0" smtClean="0"/>
              <a:t> desert in the </a:t>
            </a:r>
            <a:r>
              <a:rPr lang="en-GB" sz="5600" dirty="0" err="1" smtClean="0"/>
              <a:t>Marsabit</a:t>
            </a:r>
            <a:r>
              <a:rPr lang="en-GB" sz="5600" dirty="0" smtClean="0"/>
              <a:t> district in the north of the country. About 80 percent of the country is arid and semiarid, while 17 percent is considered to be high potential agricultural land, sustaining 75 percent of the population. The forest cover is about 3 percent of the total land area.</a:t>
            </a:r>
          </a:p>
          <a:p>
            <a:pPr algn="just"/>
            <a:r>
              <a:rPr lang="en-GB" sz="5600" dirty="0" smtClean="0"/>
              <a:t>The average annual rainfall is 630 mm with a variation from less than 200 mm in Northern Kenya to over 1 800 mm on the slopes of Mt. Kenya. The rainfall distribution pattern is bimodal with long rains falling from March to June and short rains from October to November, for most parts of the country.</a:t>
            </a:r>
          </a:p>
          <a:p>
            <a:pPr algn="just"/>
            <a:r>
              <a:rPr lang="en-GB" sz="5600" dirty="0" smtClean="0"/>
              <a:t>Natural resources include limestone, soda ash, salt, gemstones, fluorspar, zinc, diatomite, gypsum, wildlife and hydropower. Agricultural land covers approximately 33% of the country. Land use includes arable land (9.48%), permanent crops (1.12%), other (89.4%). Recurring droughts and flooding during rainy seasons are the most significant hazards affecting Kenya. </a:t>
            </a:r>
          </a:p>
          <a:p>
            <a:pPr algn="just"/>
            <a:r>
              <a:rPr lang="en-GB" sz="5600" dirty="0" smtClean="0"/>
              <a:t>Kenya depends on its biodiversity and natural resources for much of its economy.  Kenyans highly depend on the nation’s forests, rivers, lakes and soil for sustainable living. Environment issues include water pollution from urban and industrial wastes; degradation of water quality from increased use of pesticides and fertilizers; water hyacinth infestation in Lake Victoria; deforestation; soil erosion; desertification and poaching.</a:t>
            </a:r>
          </a:p>
          <a:p>
            <a:pPr>
              <a:buNone/>
            </a:pPr>
            <a:endParaRPr lang="en-GB" dirty="0" smtClean="0"/>
          </a:p>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5" name="TextBox 4"/>
          <p:cNvSpPr txBox="1"/>
          <p:nvPr/>
        </p:nvSpPr>
        <p:spPr>
          <a:xfrm>
            <a:off x="6400800" y="6248400"/>
            <a:ext cx="1524000" cy="230832"/>
          </a:xfrm>
          <a:prstGeom prst="rect">
            <a:avLst/>
          </a:prstGeom>
          <a:noFill/>
        </p:spPr>
        <p:txBody>
          <a:bodyPr wrap="square" rtlCol="0">
            <a:spAutoFit/>
          </a:bodyPr>
          <a:lstStyle/>
          <a:p>
            <a:r>
              <a:rPr lang="en-GB" sz="900" i="1" dirty="0" smtClean="0"/>
              <a:t>Source: CIA World fact book</a:t>
            </a:r>
            <a:endParaRPr lang="en-GB" sz="900" i="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Market Size</a:t>
            </a:r>
            <a:endParaRPr lang="en-GB" sz="2800" dirty="0"/>
          </a:p>
        </p:txBody>
      </p:sp>
      <p:graphicFrame>
        <p:nvGraphicFramePr>
          <p:cNvPr id="5" name="Table 4"/>
          <p:cNvGraphicFramePr>
            <a:graphicFrameLocks noGrp="1"/>
          </p:cNvGraphicFramePr>
          <p:nvPr/>
        </p:nvGraphicFramePr>
        <p:xfrm>
          <a:off x="762000" y="1295400"/>
          <a:ext cx="7924800" cy="3870960"/>
        </p:xfrm>
        <a:graphic>
          <a:graphicData uri="http://schemas.openxmlformats.org/drawingml/2006/table">
            <a:tbl>
              <a:tblPr firstRow="1" bandRow="1">
                <a:tableStyleId>{7DF18680-E054-41AD-8BC1-D1AEF772440D}</a:tableStyleId>
              </a:tblPr>
              <a:tblGrid>
                <a:gridCol w="1584960"/>
                <a:gridCol w="1584960"/>
                <a:gridCol w="1584960"/>
                <a:gridCol w="1584960"/>
                <a:gridCol w="1584960"/>
              </a:tblGrid>
              <a:tr h="457200">
                <a:tc>
                  <a:txBody>
                    <a:bodyPr/>
                    <a:lstStyle/>
                    <a:p>
                      <a:pPr algn="l"/>
                      <a:r>
                        <a:rPr lang="en-GB" sz="1400" dirty="0" smtClean="0"/>
                        <a:t>Sample district</a:t>
                      </a:r>
                      <a:endParaRPr lang="en-GB" sz="1400" dirty="0"/>
                    </a:p>
                  </a:txBody>
                  <a:tcPr/>
                </a:tc>
                <a:tc>
                  <a:txBody>
                    <a:bodyPr/>
                    <a:lstStyle/>
                    <a:p>
                      <a:pPr algn="l"/>
                      <a:r>
                        <a:rPr lang="en-GB" sz="1400" dirty="0" smtClean="0"/>
                        <a:t>Region</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Female head of household</a:t>
                      </a:r>
                    </a:p>
                    <a:p>
                      <a:pPr algn="l"/>
                      <a:endParaRPr lang="en-GB" sz="1400" dirty="0"/>
                    </a:p>
                  </a:txBody>
                  <a:tcPr/>
                </a:tc>
                <a:tc>
                  <a:txBody>
                    <a:bodyPr/>
                    <a:lstStyle/>
                    <a:p>
                      <a:pPr algn="l"/>
                      <a:r>
                        <a:rPr lang="en-GB" sz="1400" dirty="0" smtClean="0"/>
                        <a:t>Households</a:t>
                      </a:r>
                      <a:r>
                        <a:rPr lang="en-GB" sz="1400" baseline="0" dirty="0" smtClean="0"/>
                        <a:t> for adoption</a:t>
                      </a:r>
                      <a:endParaRPr lang="en-GB" sz="1400" dirty="0"/>
                    </a:p>
                  </a:txBody>
                  <a:tcPr/>
                </a:tc>
                <a:tc>
                  <a:txBody>
                    <a:bodyPr/>
                    <a:lstStyle/>
                    <a:p>
                      <a:pPr algn="l"/>
                      <a:r>
                        <a:rPr lang="en-GB" sz="1400" dirty="0" smtClean="0"/>
                        <a:t>Sample Size (n)</a:t>
                      </a:r>
                    </a:p>
                    <a:p>
                      <a:pPr algn="l"/>
                      <a:r>
                        <a:rPr lang="en-GB" sz="1400" kern="1200" dirty="0" smtClean="0"/>
                        <a:t>Confidence Level – 95%</a:t>
                      </a:r>
                    </a:p>
                    <a:p>
                      <a:pPr algn="l"/>
                      <a:r>
                        <a:rPr lang="en-GB" sz="1400" kern="1200" dirty="0" smtClean="0"/>
                        <a:t>Confidence Interval - +/-10%</a:t>
                      </a:r>
                    </a:p>
                    <a:p>
                      <a:pPr algn="l"/>
                      <a:endParaRPr lang="en-GB" sz="1400" dirty="0" smtClean="0"/>
                    </a:p>
                    <a:p>
                      <a:pPr algn="l"/>
                      <a:endParaRPr lang="en-GB" sz="1400" dirty="0"/>
                    </a:p>
                  </a:txBody>
                  <a:tcPr/>
                </a:tc>
              </a:tr>
              <a:tr h="457200">
                <a:tc>
                  <a:txBody>
                    <a:bodyPr/>
                    <a:lstStyle/>
                    <a:p>
                      <a:pPr algn="l"/>
                      <a:r>
                        <a:rPr lang="en-GB" sz="1200" dirty="0" smtClean="0"/>
                        <a:t>Murang’a</a:t>
                      </a:r>
                      <a:endParaRPr lang="en-GB" sz="1200" dirty="0"/>
                    </a:p>
                  </a:txBody>
                  <a:tcPr/>
                </a:tc>
                <a:tc rowSpan="2">
                  <a:txBody>
                    <a:bodyPr/>
                    <a:lstStyle/>
                    <a:p>
                      <a:pPr algn="l"/>
                      <a:r>
                        <a:rPr lang="en-GB" sz="1200" dirty="0" smtClean="0"/>
                        <a:t>Central</a:t>
                      </a:r>
                      <a:endParaRPr lang="en-GB" sz="1200" dirty="0"/>
                    </a:p>
                  </a:txBody>
                  <a:tcPr anchor="ctr"/>
                </a:tc>
                <a:tc rowSpan="2">
                  <a:txBody>
                    <a:bodyPr/>
                    <a:lstStyle/>
                    <a:p>
                      <a:pPr algn="l"/>
                      <a:r>
                        <a:rPr lang="en-GB" sz="1200" dirty="0" smtClean="0"/>
                        <a:t>0.3</a:t>
                      </a:r>
                      <a:endParaRPr lang="en-GB" sz="1200" dirty="0"/>
                    </a:p>
                  </a:txBody>
                  <a:tcPr anchor="ctr"/>
                </a:tc>
                <a:tc rowSpan="2">
                  <a:txBody>
                    <a:bodyPr/>
                    <a:lstStyle/>
                    <a:p>
                      <a:pPr algn="l"/>
                      <a:r>
                        <a:rPr lang="en-GB" sz="1200" dirty="0" smtClean="0"/>
                        <a:t>200,000</a:t>
                      </a:r>
                      <a:endParaRPr lang="en-GB" sz="1200" dirty="0"/>
                    </a:p>
                  </a:txBody>
                  <a:tcPr anchor="ctr"/>
                </a:tc>
                <a:tc>
                  <a:txBody>
                    <a:bodyPr/>
                    <a:lstStyle/>
                    <a:p>
                      <a:pPr algn="l"/>
                      <a:r>
                        <a:rPr lang="en-GB" sz="1200" dirty="0" smtClean="0"/>
                        <a:t>100</a:t>
                      </a:r>
                      <a:endParaRPr lang="en-GB" sz="1200" dirty="0"/>
                    </a:p>
                  </a:txBody>
                  <a:tcPr/>
                </a:tc>
              </a:tr>
              <a:tr h="457200">
                <a:tc>
                  <a:txBody>
                    <a:bodyPr/>
                    <a:lstStyle/>
                    <a:p>
                      <a:pPr algn="l"/>
                      <a:r>
                        <a:rPr lang="en-GB" sz="1200" dirty="0" smtClean="0"/>
                        <a:t>Nyeri</a:t>
                      </a:r>
                      <a:endParaRPr lang="en-GB" sz="1200" dirty="0"/>
                    </a:p>
                  </a:txBody>
                  <a:tcPr/>
                </a:tc>
                <a:tc vMerge="1">
                  <a:txBody>
                    <a:bodyPr/>
                    <a:lstStyle/>
                    <a:p>
                      <a:endParaRPr lang="en-GB" dirty="0"/>
                    </a:p>
                  </a:txBody>
                  <a:tcPr/>
                </a:tc>
                <a:tc vMerge="1">
                  <a:txBody>
                    <a:bodyPr/>
                    <a:lstStyle/>
                    <a:p>
                      <a:endParaRPr lang="en-GB" dirty="0"/>
                    </a:p>
                  </a:txBody>
                  <a:tcPr/>
                </a:tc>
                <a:tc vMerge="1">
                  <a:txBody>
                    <a:bodyPr/>
                    <a:lstStyle/>
                    <a:p>
                      <a:endParaRPr lang="en-GB" sz="1100" dirty="0"/>
                    </a:p>
                  </a:txBody>
                  <a:tcPr/>
                </a:tc>
                <a:tc>
                  <a:txBody>
                    <a:bodyPr/>
                    <a:lstStyle/>
                    <a:p>
                      <a:pPr algn="l"/>
                      <a:r>
                        <a:rPr lang="en-GB" sz="1200" dirty="0" smtClean="0"/>
                        <a:t>100</a:t>
                      </a:r>
                      <a:endParaRPr lang="en-GB" sz="1200" dirty="0"/>
                    </a:p>
                  </a:txBody>
                  <a:tcPr/>
                </a:tc>
              </a:tr>
              <a:tr h="457200">
                <a:tc>
                  <a:txBody>
                    <a:bodyPr/>
                    <a:lstStyle/>
                    <a:p>
                      <a:pPr algn="l"/>
                      <a:r>
                        <a:rPr lang="en-GB" sz="1200" dirty="0" smtClean="0"/>
                        <a:t>Kakamega</a:t>
                      </a:r>
                      <a:endParaRPr lang="en-GB" sz="1200" dirty="0"/>
                    </a:p>
                  </a:txBody>
                  <a:tcPr/>
                </a:tc>
                <a:tc>
                  <a:txBody>
                    <a:bodyPr/>
                    <a:lstStyle/>
                    <a:p>
                      <a:pPr algn="l"/>
                      <a:r>
                        <a:rPr lang="en-GB" sz="1200" dirty="0" smtClean="0"/>
                        <a:t>Western</a:t>
                      </a:r>
                      <a:endParaRPr lang="en-GB" sz="1200" dirty="0"/>
                    </a:p>
                  </a:txBody>
                  <a:tcPr anchor="ctr"/>
                </a:tc>
                <a:tc>
                  <a:txBody>
                    <a:bodyPr/>
                    <a:lstStyle/>
                    <a:p>
                      <a:pPr algn="l"/>
                      <a:r>
                        <a:rPr lang="en-GB" sz="1200" dirty="0" smtClean="0"/>
                        <a:t>0.2</a:t>
                      </a:r>
                      <a:endParaRPr lang="en-GB" sz="1200" dirty="0"/>
                    </a:p>
                  </a:txBody>
                  <a:tcPr anchor="ctr"/>
                </a:tc>
                <a:tc>
                  <a:txBody>
                    <a:bodyPr/>
                    <a:lstStyle/>
                    <a:p>
                      <a:pPr algn="l"/>
                      <a:r>
                        <a:rPr lang="en-GB" sz="1200" dirty="0" smtClean="0"/>
                        <a:t>185,000</a:t>
                      </a:r>
                      <a:endParaRPr lang="en-GB" sz="1200" dirty="0"/>
                    </a:p>
                  </a:txBody>
                  <a:tcPr anchor="ctr"/>
                </a:tc>
                <a:tc>
                  <a:txBody>
                    <a:bodyPr/>
                    <a:lstStyle/>
                    <a:p>
                      <a:pPr algn="l"/>
                      <a:r>
                        <a:rPr lang="en-GB" sz="1200" dirty="0" smtClean="0"/>
                        <a:t>100</a:t>
                      </a:r>
                      <a:endParaRPr lang="en-GB" sz="1200" dirty="0"/>
                    </a:p>
                  </a:txBody>
                  <a:tcPr/>
                </a:tc>
              </a:tr>
              <a:tr h="457200">
                <a:tc>
                  <a:txBody>
                    <a:bodyPr/>
                    <a:lstStyle/>
                    <a:p>
                      <a:pPr algn="l"/>
                      <a:r>
                        <a:rPr lang="en-GB" sz="1200" dirty="0" smtClean="0"/>
                        <a:t>Kilifi</a:t>
                      </a:r>
                      <a:endParaRPr lang="en-GB" sz="1200" dirty="0"/>
                    </a:p>
                  </a:txBody>
                  <a:tcPr/>
                </a:tc>
                <a:tc rowSpan="2">
                  <a:txBody>
                    <a:bodyPr/>
                    <a:lstStyle/>
                    <a:p>
                      <a:pPr algn="l"/>
                      <a:r>
                        <a:rPr lang="en-GB" sz="1200" dirty="0" smtClean="0"/>
                        <a:t>Coastal</a:t>
                      </a:r>
                      <a:endParaRPr lang="en-GB" sz="1200" dirty="0"/>
                    </a:p>
                  </a:txBody>
                  <a:tcPr anchor="ctr"/>
                </a:tc>
                <a:tc rowSpan="2">
                  <a:txBody>
                    <a:bodyPr/>
                    <a:lstStyle/>
                    <a:p>
                      <a:pPr algn="l"/>
                      <a:r>
                        <a:rPr lang="en-GB" sz="1200" dirty="0" smtClean="0"/>
                        <a:t>0.2</a:t>
                      </a:r>
                      <a:endParaRPr lang="en-GB" sz="1200" dirty="0"/>
                    </a:p>
                  </a:txBody>
                  <a:tcPr anchor="ctr"/>
                </a:tc>
                <a:tc rowSpan="2">
                  <a:txBody>
                    <a:bodyPr/>
                    <a:lstStyle/>
                    <a:p>
                      <a:pPr algn="l"/>
                      <a:r>
                        <a:rPr lang="en-GB" sz="1200" dirty="0" smtClean="0"/>
                        <a:t>135,000</a:t>
                      </a:r>
                      <a:endParaRPr lang="en-GB" sz="1200" dirty="0"/>
                    </a:p>
                  </a:txBody>
                  <a:tcPr anchor="ctr"/>
                </a:tc>
                <a:tc>
                  <a:txBody>
                    <a:bodyPr/>
                    <a:lstStyle/>
                    <a:p>
                      <a:pPr algn="l"/>
                      <a:r>
                        <a:rPr lang="en-GB" sz="1200" dirty="0" smtClean="0"/>
                        <a:t>100</a:t>
                      </a:r>
                      <a:endParaRPr lang="en-GB" sz="1200" dirty="0"/>
                    </a:p>
                  </a:txBody>
                  <a:tcPr/>
                </a:tc>
              </a:tr>
              <a:tr h="457200">
                <a:tc>
                  <a:txBody>
                    <a:bodyPr/>
                    <a:lstStyle/>
                    <a:p>
                      <a:pPr algn="l"/>
                      <a:r>
                        <a:rPr lang="en-GB" sz="1200" dirty="0" smtClean="0"/>
                        <a:t>Kilifi</a:t>
                      </a:r>
                      <a:endParaRPr lang="en-GB" sz="1200" dirty="0"/>
                    </a:p>
                  </a:txBody>
                  <a:tcPr/>
                </a:tc>
                <a:tc vMerge="1">
                  <a:txBody>
                    <a:bodyPr/>
                    <a:lstStyle/>
                    <a:p>
                      <a:endParaRPr lang="en-GB" dirty="0"/>
                    </a:p>
                  </a:txBody>
                  <a:tcPr/>
                </a:tc>
                <a:tc vMerge="1">
                  <a:txBody>
                    <a:bodyPr/>
                    <a:lstStyle/>
                    <a:p>
                      <a:endParaRPr lang="en-GB" dirty="0"/>
                    </a:p>
                  </a:txBody>
                  <a:tcPr/>
                </a:tc>
                <a:tc vMerge="1">
                  <a:txBody>
                    <a:bodyPr/>
                    <a:lstStyle/>
                    <a:p>
                      <a:endParaRPr lang="en-GB" sz="1100" dirty="0"/>
                    </a:p>
                  </a:txBody>
                  <a:tcPr/>
                </a:tc>
                <a:tc>
                  <a:txBody>
                    <a:bodyPr/>
                    <a:lstStyle/>
                    <a:p>
                      <a:pPr algn="l"/>
                      <a:r>
                        <a:rPr lang="en-GB" sz="1200" dirty="0" smtClean="0"/>
                        <a:t>100</a:t>
                      </a:r>
                      <a:endParaRPr lang="en-GB" sz="1200" dirty="0"/>
                    </a:p>
                  </a:txBody>
                  <a:tcPr/>
                </a:tc>
              </a:tr>
            </a:tbl>
          </a:graphicData>
        </a:graphic>
      </p:graphicFrame>
      <p:sp>
        <p:nvSpPr>
          <p:cNvPr id="6" name="TextBox 5"/>
          <p:cNvSpPr txBox="1"/>
          <p:nvPr/>
        </p:nvSpPr>
        <p:spPr>
          <a:xfrm>
            <a:off x="5257800" y="5486400"/>
            <a:ext cx="3352800" cy="338554"/>
          </a:xfrm>
          <a:prstGeom prst="rect">
            <a:avLst/>
          </a:prstGeom>
          <a:noFill/>
        </p:spPr>
        <p:txBody>
          <a:bodyPr wrap="square" rtlCol="0">
            <a:spAutoFit/>
          </a:bodyPr>
          <a:lstStyle/>
          <a:p>
            <a:r>
              <a:rPr lang="en-GB" sz="1600" dirty="0" smtClean="0"/>
              <a:t>n = 100 unless otherwise stated</a:t>
            </a:r>
            <a:endParaRPr lang="en-GB" sz="16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1759217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14866" cy="1143000"/>
          </a:xfrm>
        </p:spPr>
        <p:txBody>
          <a:bodyPr>
            <a:normAutofit/>
          </a:bodyPr>
          <a:lstStyle/>
          <a:p>
            <a:pPr algn="l"/>
            <a:r>
              <a:rPr lang="en-GB" sz="3200" dirty="0" smtClean="0"/>
              <a:t>Households – Purchasing Power </a:t>
            </a:r>
            <a:endParaRPr lang="en-GB" sz="3200" dirty="0"/>
          </a:p>
        </p:txBody>
      </p:sp>
      <p:graphicFrame>
        <p:nvGraphicFramePr>
          <p:cNvPr id="4" name="Table 3"/>
          <p:cNvGraphicFramePr>
            <a:graphicFrameLocks noGrp="1"/>
          </p:cNvGraphicFramePr>
          <p:nvPr>
            <p:extLst/>
          </p:nvPr>
        </p:nvGraphicFramePr>
        <p:xfrm>
          <a:off x="571472" y="1571612"/>
          <a:ext cx="3162328" cy="714388"/>
        </p:xfrm>
        <a:graphic>
          <a:graphicData uri="http://schemas.openxmlformats.org/drawingml/2006/table">
            <a:tbl>
              <a:tblPr/>
              <a:tblGrid>
                <a:gridCol w="1840371"/>
                <a:gridCol w="1321957"/>
              </a:tblGrid>
              <a:tr h="178597">
                <a:tc>
                  <a:txBody>
                    <a:bodyPr/>
                    <a:lstStyle/>
                    <a:p>
                      <a:pPr algn="l" fontAlgn="b"/>
                      <a:r>
                        <a:rPr lang="en-GB" sz="1100" b="1" i="0" u="none" strike="noStrike" dirty="0" smtClean="0">
                          <a:solidFill>
                            <a:schemeClr val="tx1"/>
                          </a:solidFill>
                          <a:latin typeface="Calibri"/>
                        </a:rPr>
                        <a:t>Average household </a:t>
                      </a:r>
                      <a:r>
                        <a:rPr lang="en-GB" sz="1100" b="1" i="0" u="none" strike="noStrike" dirty="0">
                          <a:solidFill>
                            <a:schemeClr val="tx1"/>
                          </a:solidFill>
                          <a:latin typeface="Calibri"/>
                        </a:rPr>
                        <a:t>size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97">
                <a:tc>
                  <a:txBody>
                    <a:bodyPr/>
                    <a:lstStyle/>
                    <a:p>
                      <a:pPr algn="l" fontAlgn="b"/>
                      <a:r>
                        <a:rPr lang="en-GB" sz="1100" b="1" i="0" u="none" strike="noStrike" dirty="0">
                          <a:solidFill>
                            <a:schemeClr val="tx1"/>
                          </a:solidFill>
                          <a:latin typeface="Calibri"/>
                        </a:rPr>
                        <a:t>Household </a:t>
                      </a:r>
                      <a:r>
                        <a:rPr lang="en-GB" sz="1100" b="1" i="0" u="none" strike="noStrike" dirty="0" smtClean="0">
                          <a:solidFill>
                            <a:schemeClr val="tx1"/>
                          </a:solidFill>
                          <a:latin typeface="Calibri"/>
                        </a:rPr>
                        <a:t>head</a:t>
                      </a:r>
                      <a:endParaRPr lang="en-GB" sz="1100" b="1"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latin typeface="Calibri"/>
                        </a:rPr>
                        <a:t>Percent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97">
                <a:tc>
                  <a:txBody>
                    <a:bodyPr/>
                    <a:lstStyle/>
                    <a:p>
                      <a:pPr algn="l" fontAlgn="b"/>
                      <a:r>
                        <a:rPr lang="en-GB" sz="1100" b="0" i="0" u="none" strike="noStrike" dirty="0">
                          <a:solidFill>
                            <a:srgbClr val="000000"/>
                          </a:solidFill>
                          <a:latin typeface="Calibri"/>
                        </a:rPr>
                        <a:t>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25%</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597">
                <a:tc>
                  <a:txBody>
                    <a:bodyPr/>
                    <a:lstStyle/>
                    <a:p>
                      <a:pPr algn="l" fontAlgn="b"/>
                      <a:r>
                        <a:rPr lang="en-GB" sz="1100" b="0" i="0" u="none" strike="noStrike" dirty="0">
                          <a:solidFill>
                            <a:srgbClr val="000000"/>
                          </a:solidFill>
                          <a:latin typeface="Calibri"/>
                        </a:rPr>
                        <a:t>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75%</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Chart 4"/>
          <p:cNvGraphicFramePr/>
          <p:nvPr>
            <p:extLst/>
          </p:nvPr>
        </p:nvGraphicFramePr>
        <p:xfrm>
          <a:off x="4495800" y="1447800"/>
          <a:ext cx="3552825"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857752" y="3857628"/>
          <a:ext cx="3952875" cy="24288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p:cNvGraphicFramePr>
            <a:graphicFrameLocks noGrp="1"/>
          </p:cNvGraphicFramePr>
          <p:nvPr/>
        </p:nvGraphicFramePr>
        <p:xfrm>
          <a:off x="571472" y="2928934"/>
          <a:ext cx="2071702" cy="1051560"/>
        </p:xfrm>
        <a:graphic>
          <a:graphicData uri="http://schemas.openxmlformats.org/drawingml/2006/table">
            <a:tbl>
              <a:tblPr/>
              <a:tblGrid>
                <a:gridCol w="1205663"/>
                <a:gridCol w="866039"/>
              </a:tblGrid>
              <a:tr h="190500">
                <a:tc>
                  <a:txBody>
                    <a:bodyPr/>
                    <a:lstStyle/>
                    <a:p>
                      <a:pPr algn="l" fontAlgn="b"/>
                      <a:r>
                        <a:rPr lang="en-GB" sz="1100" b="0" i="0" u="none" strike="noStrike" dirty="0">
                          <a:solidFill>
                            <a:srgbClr val="000000"/>
                          </a:solidFill>
                          <a:latin typeface="Calibri"/>
                        </a:rPr>
                        <a:t>Female HH head </a:t>
                      </a:r>
                      <a:r>
                        <a:rPr lang="en-GB" sz="1100" b="0" i="0" u="none" strike="noStrike" dirty="0" smtClean="0">
                          <a:solidFill>
                            <a:srgbClr val="000000"/>
                          </a:solidFill>
                          <a:latin typeface="Calibri"/>
                        </a:rPr>
                        <a:t>belonging </a:t>
                      </a:r>
                      <a:r>
                        <a:rPr lang="en-GB" sz="1100" b="0" i="0" u="none" strike="noStrike" dirty="0">
                          <a:solidFill>
                            <a:srgbClr val="000000"/>
                          </a:solidFill>
                          <a:latin typeface="Calibri"/>
                        </a:rPr>
                        <a:t>to women's </a:t>
                      </a:r>
                      <a:r>
                        <a:rPr lang="en-GB" sz="1100" b="0" i="0" u="none" strike="noStrike" dirty="0" smtClean="0">
                          <a:solidFill>
                            <a:srgbClr val="000000"/>
                          </a:solidFill>
                          <a:latin typeface="Calibri"/>
                        </a:rPr>
                        <a:t>group n = 60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2786050" y="2714620"/>
          <a:ext cx="1308100" cy="2766060"/>
        </p:xfrm>
        <a:graphic>
          <a:graphicData uri="http://schemas.openxmlformats.org/drawingml/2006/table">
            <a:tbl>
              <a:tblPr/>
              <a:tblGrid>
                <a:gridCol w="1308100"/>
              </a:tblGrid>
              <a:tr h="190500">
                <a:tc>
                  <a:txBody>
                    <a:bodyPr/>
                    <a:lstStyle/>
                    <a:p>
                      <a:pPr algn="l" fontAlgn="b"/>
                      <a:endParaRPr lang="en-GB" sz="11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latin typeface="+mn-lt"/>
                        </a:rPr>
                        <a:t>General women's group in area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err="1">
                          <a:solidFill>
                            <a:srgbClr val="000000"/>
                          </a:solidFill>
                          <a:latin typeface="Calibri"/>
                        </a:rPr>
                        <a:t>Kopep</a:t>
                      </a:r>
                      <a:r>
                        <a:rPr lang="en-GB" sz="1100" b="0" i="0" u="none" strike="noStrike" dirty="0">
                          <a:solidFill>
                            <a:srgbClr val="000000"/>
                          </a:solidFill>
                          <a:latin typeface="Calibri"/>
                        </a:rPr>
                        <a:t> </a:t>
                      </a:r>
                      <a:r>
                        <a:rPr lang="en-GB" sz="1100" b="0" i="0" u="none" strike="noStrike" dirty="0" smtClean="0">
                          <a:solidFill>
                            <a:srgbClr val="000000"/>
                          </a:solidFill>
                          <a:latin typeface="Calibri"/>
                        </a:rPr>
                        <a:t>Women’s </a:t>
                      </a:r>
                      <a:r>
                        <a:rPr lang="en-GB" sz="1100" b="0" i="0" u="none" strike="noStrike" dirty="0">
                          <a:solidFill>
                            <a:srgbClr val="000000"/>
                          </a:solidFill>
                          <a:latin typeface="Calibri"/>
                        </a:rPr>
                        <a:t>group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err="1">
                          <a:solidFill>
                            <a:srgbClr val="000000"/>
                          </a:solidFill>
                          <a:latin typeface="Calibri"/>
                        </a:rPr>
                        <a:t>Gaba</a:t>
                      </a:r>
                      <a:r>
                        <a:rPr lang="en-GB" sz="1100" b="0" i="0" u="none" strike="noStrike" dirty="0">
                          <a:solidFill>
                            <a:srgbClr val="000000"/>
                          </a:solidFill>
                          <a:latin typeface="Calibri"/>
                        </a:rPr>
                        <a:t> </a:t>
                      </a:r>
                      <a:r>
                        <a:rPr lang="en-GB" sz="1100" b="0" i="0" u="none" strike="noStrike" dirty="0" smtClean="0">
                          <a:solidFill>
                            <a:srgbClr val="000000"/>
                          </a:solidFill>
                          <a:latin typeface="Calibri"/>
                        </a:rPr>
                        <a:t>Women’s </a:t>
                      </a:r>
                      <a:r>
                        <a:rPr lang="en-GB" sz="1100" b="0" i="0" u="none" strike="noStrike" dirty="0">
                          <a:solidFill>
                            <a:srgbClr val="000000"/>
                          </a:solidFill>
                          <a:latin typeface="Calibri"/>
                        </a:rPr>
                        <a:t>Group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err="1">
                          <a:solidFill>
                            <a:srgbClr val="000000"/>
                          </a:solidFill>
                          <a:latin typeface="Calibri"/>
                        </a:rPr>
                        <a:t>Kagumoini</a:t>
                      </a:r>
                      <a:r>
                        <a:rPr lang="en-GB" sz="1100" b="0" i="0" u="none" strike="noStrike" dirty="0">
                          <a:solidFill>
                            <a:srgbClr val="000000"/>
                          </a:solidFill>
                          <a:latin typeface="Calibri"/>
                        </a:rPr>
                        <a:t> </a:t>
                      </a:r>
                      <a:r>
                        <a:rPr lang="en-GB" sz="1100" b="0" i="0" u="none" strike="noStrike" dirty="0" smtClean="0">
                          <a:solidFill>
                            <a:srgbClr val="000000"/>
                          </a:solidFill>
                          <a:latin typeface="Calibri"/>
                        </a:rPr>
                        <a:t>Chama</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err="1">
                          <a:solidFill>
                            <a:srgbClr val="000000"/>
                          </a:solidFill>
                          <a:latin typeface="Calibri"/>
                        </a:rPr>
                        <a:t>Uwezo</a:t>
                      </a:r>
                      <a:r>
                        <a:rPr lang="en-GB" sz="1100" b="0" i="0" u="none" strike="noStrike" dirty="0">
                          <a:solidFill>
                            <a:srgbClr val="000000"/>
                          </a:solidFill>
                          <a:latin typeface="Calibri"/>
                        </a:rPr>
                        <a:t> </a:t>
                      </a:r>
                      <a:r>
                        <a:rPr lang="en-GB" sz="1100" b="0" i="0" u="none" strike="noStrike" dirty="0" smtClean="0">
                          <a:solidFill>
                            <a:srgbClr val="000000"/>
                          </a:solidFill>
                          <a:latin typeface="Calibri"/>
                        </a:rPr>
                        <a:t>Self </a:t>
                      </a:r>
                      <a:r>
                        <a:rPr lang="en-GB" sz="1100" b="0" i="0" u="none" strike="noStrike" dirty="0">
                          <a:solidFill>
                            <a:srgbClr val="000000"/>
                          </a:solidFill>
                          <a:latin typeface="Calibri"/>
                        </a:rPr>
                        <a:t>help </a:t>
                      </a:r>
                      <a:r>
                        <a:rPr lang="en-GB" sz="1100" b="0" i="0" u="none" strike="noStrike" dirty="0" smtClean="0">
                          <a:solidFill>
                            <a:srgbClr val="000000"/>
                          </a:solidFill>
                          <a:latin typeface="Calibri"/>
                        </a:rPr>
                        <a:t>Group</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err="1">
                          <a:solidFill>
                            <a:srgbClr val="000000"/>
                          </a:solidFill>
                          <a:latin typeface="Calibri"/>
                        </a:rPr>
                        <a:t>Rurie</a:t>
                      </a:r>
                      <a:r>
                        <a:rPr lang="en-GB" sz="1100" b="0" i="0" u="none" strike="noStrike" dirty="0">
                          <a:solidFill>
                            <a:srgbClr val="000000"/>
                          </a:solidFill>
                          <a:latin typeface="Calibri"/>
                        </a:rPr>
                        <a:t> </a:t>
                      </a:r>
                      <a:r>
                        <a:rPr lang="en-GB" sz="1100" b="0" i="0" u="none" strike="noStrike" dirty="0" smtClean="0">
                          <a:solidFill>
                            <a:srgbClr val="000000"/>
                          </a:solidFill>
                          <a:latin typeface="Calibri"/>
                        </a:rPr>
                        <a:t>Group</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a:solidFill>
                            <a:srgbClr val="000000"/>
                          </a:solidFill>
                          <a:latin typeface="Calibri"/>
                        </a:rPr>
                        <a:t>Gabo and </a:t>
                      </a:r>
                      <a:r>
                        <a:rPr lang="en-GB" sz="1100" b="0" i="0" u="none" strike="noStrike" dirty="0" err="1" smtClean="0">
                          <a:solidFill>
                            <a:srgbClr val="000000"/>
                          </a:solidFill>
                          <a:latin typeface="Calibri"/>
                        </a:rPr>
                        <a:t>Gaitho</a:t>
                      </a:r>
                      <a:r>
                        <a:rPr lang="en-GB" sz="1100" b="0" i="0" u="none" strike="noStrike" dirty="0" smtClean="0">
                          <a:solidFill>
                            <a:srgbClr val="000000"/>
                          </a:solidFill>
                          <a:latin typeface="Calibri"/>
                        </a:rPr>
                        <a:t> Group</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err="1">
                          <a:solidFill>
                            <a:srgbClr val="000000"/>
                          </a:solidFill>
                          <a:latin typeface="Calibri"/>
                        </a:rPr>
                        <a:t>Riato</a:t>
                      </a:r>
                      <a:r>
                        <a:rPr lang="en-GB" sz="1100" b="0" i="0" u="none" strike="noStrike" dirty="0">
                          <a:solidFill>
                            <a:srgbClr val="000000"/>
                          </a:solidFill>
                          <a:latin typeface="Calibri"/>
                        </a:rPr>
                        <a:t> </a:t>
                      </a:r>
                      <a:r>
                        <a:rPr lang="en-GB" sz="1100" b="0" i="0" u="none" strike="noStrike" dirty="0" smtClean="0">
                          <a:solidFill>
                            <a:srgbClr val="000000"/>
                          </a:solidFill>
                          <a:latin typeface="Calibri"/>
                        </a:rPr>
                        <a:t>Women’s </a:t>
                      </a:r>
                      <a:r>
                        <a:rPr lang="en-GB" sz="1100" b="0" i="0" u="none" strike="noStrike" dirty="0">
                          <a:solidFill>
                            <a:srgbClr val="000000"/>
                          </a:solidFill>
                          <a:latin typeface="Calibri"/>
                        </a:rPr>
                        <a:t>Group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err="1">
                          <a:solidFill>
                            <a:srgbClr val="000000"/>
                          </a:solidFill>
                          <a:latin typeface="Calibri"/>
                        </a:rPr>
                        <a:t>Faulu</a:t>
                      </a:r>
                      <a:r>
                        <a:rPr lang="en-GB" sz="1100" b="0" i="0" u="none" strike="noStrike" dirty="0">
                          <a:solidFill>
                            <a:srgbClr val="000000"/>
                          </a:solidFill>
                          <a:latin typeface="Calibri"/>
                        </a:rPr>
                        <a:t> </a:t>
                      </a:r>
                      <a:r>
                        <a:rPr lang="en-GB" sz="1100" b="0" i="0" u="none" strike="noStrike" dirty="0" smtClean="0">
                          <a:solidFill>
                            <a:srgbClr val="000000"/>
                          </a:solidFill>
                          <a:latin typeface="Calibri"/>
                        </a:rPr>
                        <a:t>Kenya</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a:solidFill>
                            <a:srgbClr val="000000"/>
                          </a:solidFill>
                          <a:latin typeface="Calibri"/>
                        </a:rPr>
                        <a:t>Kenya </a:t>
                      </a:r>
                      <a:r>
                        <a:rPr lang="en-GB" sz="1100" b="0" i="0" u="none" strike="noStrike" dirty="0" smtClean="0">
                          <a:solidFill>
                            <a:srgbClr val="000000"/>
                          </a:solidFill>
                          <a:latin typeface="Calibri"/>
                        </a:rPr>
                        <a:t>Women </a:t>
                      </a:r>
                      <a:r>
                        <a:rPr lang="en-GB" sz="1100" b="0" i="0" u="none" strike="noStrike" dirty="0" err="1" smtClean="0">
                          <a:solidFill>
                            <a:srgbClr val="000000"/>
                          </a:solidFill>
                          <a:latin typeface="Calibri"/>
                        </a:rPr>
                        <a:t>Zedi</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Kagumoini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endParaRPr lang="en-GB" sz="11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9" name="TextBox 8"/>
          <p:cNvSpPr txBox="1"/>
          <p:nvPr/>
        </p:nvSpPr>
        <p:spPr>
          <a:xfrm>
            <a:off x="5181600" y="533400"/>
            <a:ext cx="3000396" cy="430887"/>
          </a:xfrm>
          <a:prstGeom prst="rect">
            <a:avLst/>
          </a:prstGeom>
          <a:noFill/>
        </p:spPr>
        <p:txBody>
          <a:bodyPr wrap="square" rtlCol="0">
            <a:spAutoFit/>
          </a:bodyPr>
          <a:lstStyle/>
          <a:p>
            <a:pPr fontAlgn="b"/>
            <a:r>
              <a:rPr lang="en-GB" sz="1100" b="1" dirty="0" smtClean="0">
                <a:solidFill>
                  <a:srgbClr val="000000"/>
                </a:solidFill>
              </a:rPr>
              <a:t>Segment 1a - Central region- rural fuel wood cook stove users (Murang’a)  – Low income</a:t>
            </a:r>
            <a:endParaRPr lang="en-GB" sz="1100" b="1" dirty="0">
              <a:solidFill>
                <a:srgbClr val="00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10081173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14734" cy="1143000"/>
          </a:xfrm>
        </p:spPr>
        <p:txBody>
          <a:bodyPr>
            <a:noAutofit/>
          </a:bodyPr>
          <a:lstStyle/>
          <a:p>
            <a:pPr algn="l"/>
            <a:r>
              <a:rPr lang="en-GB" sz="3200" dirty="0" smtClean="0"/>
              <a:t>Households – Purchasing Power </a:t>
            </a:r>
            <a:endParaRPr lang="en-GB" sz="3200" dirty="0"/>
          </a:p>
        </p:txBody>
      </p:sp>
      <p:sp>
        <p:nvSpPr>
          <p:cNvPr id="4" name="TextBox 3"/>
          <p:cNvSpPr txBox="1"/>
          <p:nvPr/>
        </p:nvSpPr>
        <p:spPr>
          <a:xfrm>
            <a:off x="5181600" y="533400"/>
            <a:ext cx="3000396" cy="430887"/>
          </a:xfrm>
          <a:prstGeom prst="rect">
            <a:avLst/>
          </a:prstGeom>
          <a:noFill/>
        </p:spPr>
        <p:txBody>
          <a:bodyPr wrap="square" rtlCol="0">
            <a:spAutoFit/>
          </a:bodyPr>
          <a:lstStyle/>
          <a:p>
            <a:pPr fontAlgn="b">
              <a:defRPr/>
            </a:pPr>
            <a:r>
              <a:rPr lang="en-GB" sz="1100" b="1" dirty="0" smtClean="0">
                <a:solidFill>
                  <a:srgbClr val="000000"/>
                </a:solidFill>
              </a:rPr>
              <a:t>Segment 1b – Central region- Urban charcoal cook stove users (Nyeri)  – High income</a:t>
            </a:r>
          </a:p>
        </p:txBody>
      </p:sp>
      <p:graphicFrame>
        <p:nvGraphicFramePr>
          <p:cNvPr id="5" name="Chart 4"/>
          <p:cNvGraphicFramePr/>
          <p:nvPr/>
        </p:nvGraphicFramePr>
        <p:xfrm>
          <a:off x="5357818" y="3786190"/>
          <a:ext cx="3305743" cy="26432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643438" y="1142984"/>
          <a:ext cx="3629025" cy="2505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571472" y="1643050"/>
          <a:ext cx="3187700" cy="762000"/>
        </p:xfrm>
        <a:graphic>
          <a:graphicData uri="http://schemas.openxmlformats.org/drawingml/2006/table">
            <a:tbl>
              <a:tblPr/>
              <a:tblGrid>
                <a:gridCol w="1181100"/>
                <a:gridCol w="2006600"/>
              </a:tblGrid>
              <a:tr h="190500">
                <a:tc>
                  <a:txBody>
                    <a:bodyPr/>
                    <a:lstStyle/>
                    <a:p>
                      <a:pPr algn="l" fontAlgn="b"/>
                      <a:r>
                        <a:rPr lang="en-GB" sz="1100" b="1" i="0" u="none" strike="noStrike" dirty="0">
                          <a:solidFill>
                            <a:srgbClr val="000000"/>
                          </a:solidFill>
                          <a:latin typeface="Calibri"/>
                        </a:rPr>
                        <a:t>Household size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1" i="0" u="none" strike="noStrike" dirty="0">
                          <a:solidFill>
                            <a:srgbClr val="000000"/>
                          </a:solidFill>
                          <a:latin typeface="Calibri"/>
                        </a:rPr>
                        <a:t>Household </a:t>
                      </a:r>
                      <a:r>
                        <a:rPr lang="en-GB" sz="1100" b="1" i="0" u="none" strike="noStrike" dirty="0" smtClean="0">
                          <a:solidFill>
                            <a:srgbClr val="000000"/>
                          </a:solidFill>
                          <a:latin typeface="Calibri"/>
                        </a:rPr>
                        <a:t>head</a:t>
                      </a:r>
                      <a:endParaRPr lang="en-GB"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dirty="0">
                          <a:solidFill>
                            <a:srgbClr val="000000"/>
                          </a:solidFill>
                          <a:latin typeface="Calibri"/>
                        </a:rPr>
                        <a:t> </a:t>
                      </a:r>
                      <a:r>
                        <a:rPr lang="en-GB" sz="1100" b="1" i="0" u="none" strike="noStrike" dirty="0" smtClean="0">
                          <a:solidFill>
                            <a:srgbClr val="000000"/>
                          </a:solidFill>
                          <a:latin typeface="Calibri"/>
                        </a:rPr>
                        <a:t>Percent</a:t>
                      </a:r>
                      <a:endParaRPr lang="en-GB"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55</a:t>
                      </a:r>
                      <a:r>
                        <a:rPr lang="en-GB" sz="11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45%</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609600" y="2590800"/>
          <a:ext cx="1785950" cy="893445"/>
        </p:xfrm>
        <a:graphic>
          <a:graphicData uri="http://schemas.openxmlformats.org/drawingml/2006/table">
            <a:tbl>
              <a:tblPr/>
              <a:tblGrid>
                <a:gridCol w="661726"/>
                <a:gridCol w="1124224"/>
              </a:tblGrid>
              <a:tr h="190500">
                <a:tc gridSpan="2">
                  <a:txBody>
                    <a:bodyPr/>
                    <a:lstStyle/>
                    <a:p>
                      <a:pPr algn="l" fontAlgn="b"/>
                      <a:r>
                        <a:rPr lang="en-GB" sz="1100" b="1" i="0" u="none" strike="noStrike" dirty="0">
                          <a:solidFill>
                            <a:srgbClr val="000000"/>
                          </a:solidFill>
                          <a:latin typeface="Calibri"/>
                        </a:rPr>
                        <a:t>Female HH head belong to women's </a:t>
                      </a:r>
                      <a:r>
                        <a:rPr lang="en-GB" sz="1100" b="1" i="0" u="none" strike="noStrike" dirty="0" smtClean="0">
                          <a:solidFill>
                            <a:srgbClr val="000000"/>
                          </a:solidFill>
                          <a:latin typeface="Calibri"/>
                        </a:rPr>
                        <a:t>group n</a:t>
                      </a:r>
                      <a:r>
                        <a:rPr lang="en-GB" sz="1100" b="1" i="0" u="none" strike="noStrike" baseline="0" dirty="0" smtClean="0">
                          <a:solidFill>
                            <a:srgbClr val="000000"/>
                          </a:solidFill>
                          <a:latin typeface="Calibri"/>
                        </a:rPr>
                        <a:t> = 45</a:t>
                      </a:r>
                      <a:endParaRPr lang="en-GB" sz="1100" b="1" i="0" u="none" strike="noStrike" dirty="0">
                        <a:solidFill>
                          <a:srgbClr val="000000"/>
                        </a:solidFill>
                        <a:latin typeface="Calibri"/>
                      </a:endParaRPr>
                    </a:p>
                    <a:p>
                      <a:pPr algn="l" fontAlgn="b"/>
                      <a:r>
                        <a:rPr lang="en-GB"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609600" y="3657600"/>
          <a:ext cx="3390900" cy="2059305"/>
        </p:xfrm>
        <a:graphic>
          <a:graphicData uri="http://schemas.openxmlformats.org/drawingml/2006/table">
            <a:tbl>
              <a:tblPr/>
              <a:tblGrid>
                <a:gridCol w="1625600"/>
                <a:gridCol w="1765300"/>
              </a:tblGrid>
              <a:tr h="190500">
                <a:tc gridSpan="2">
                  <a:txBody>
                    <a:bodyPr/>
                    <a:lstStyle/>
                    <a:p>
                      <a:pPr algn="l" fontAlgn="b"/>
                      <a:r>
                        <a:rPr lang="en-GB" sz="1100" b="1" i="0" u="none" strike="noStrike" dirty="0">
                          <a:solidFill>
                            <a:srgbClr val="000000"/>
                          </a:solidFill>
                          <a:latin typeface="Calibri"/>
                        </a:rPr>
                        <a:t>General women's </a:t>
                      </a:r>
                      <a:r>
                        <a:rPr lang="en-GB" sz="1100" b="1" i="0" u="none" strike="noStrike" dirty="0" smtClean="0">
                          <a:solidFill>
                            <a:srgbClr val="000000"/>
                          </a:solidFill>
                          <a:latin typeface="Calibri"/>
                        </a:rPr>
                        <a:t>group in area</a:t>
                      </a:r>
                      <a:endParaRPr lang="en-GB" sz="1100" b="1" i="0" u="none" strike="noStrike" dirty="0">
                        <a:solidFill>
                          <a:srgbClr val="000000"/>
                        </a:solidFill>
                        <a:latin typeface="Calibri"/>
                      </a:endParaRPr>
                    </a:p>
                    <a:p>
                      <a:pPr algn="l" fontAlgn="b"/>
                      <a:r>
                        <a:rPr lang="en-GB" sz="11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Metumi Women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latin typeface="Calibri"/>
                        </a:rPr>
                        <a:t>Kenya Women Finance trust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Skuta Women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Mungano Women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Merry go round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Mwendwa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Wendani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Young ladies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Kangaruu W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Kingongo Merry Go round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Super Sales Women 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Ngumbacho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Githima Women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Pamoja Women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Nganciarithi Women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Women Finance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Pamoja Women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Slide Number Placeholder 9"/>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11340664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00486" cy="1143000"/>
          </a:xfrm>
        </p:spPr>
        <p:txBody>
          <a:bodyPr>
            <a:noAutofit/>
          </a:bodyPr>
          <a:lstStyle/>
          <a:p>
            <a:pPr algn="l"/>
            <a:r>
              <a:rPr lang="en-GB" sz="3200" dirty="0" smtClean="0"/>
              <a:t>Households – Purchasing Power </a:t>
            </a:r>
            <a:endParaRPr lang="en-GB" sz="3200" dirty="0"/>
          </a:p>
        </p:txBody>
      </p:sp>
      <p:sp>
        <p:nvSpPr>
          <p:cNvPr id="4" name="TextBox 3"/>
          <p:cNvSpPr txBox="1"/>
          <p:nvPr/>
        </p:nvSpPr>
        <p:spPr>
          <a:xfrm>
            <a:off x="5105400" y="533400"/>
            <a:ext cx="3071834" cy="600164"/>
          </a:xfrm>
          <a:prstGeom prst="rect">
            <a:avLst/>
          </a:prstGeom>
          <a:noFill/>
        </p:spPr>
        <p:txBody>
          <a:bodyPr wrap="square" rtlCol="0">
            <a:spAutoFit/>
          </a:bodyPr>
          <a:lstStyle/>
          <a:p>
            <a:pPr fontAlgn="b"/>
            <a:r>
              <a:rPr lang="en-GB" sz="1100" b="1" dirty="0" smtClean="0">
                <a:solidFill>
                  <a:srgbClr val="000000"/>
                </a:solidFill>
              </a:rPr>
              <a:t>Segment 2 –Western Region – Rural fuel wood cook stove users (Kakamega) – Middle Income</a:t>
            </a:r>
          </a:p>
          <a:p>
            <a:endParaRPr lang="en-GB" sz="1100" dirty="0"/>
          </a:p>
        </p:txBody>
      </p:sp>
      <p:graphicFrame>
        <p:nvGraphicFramePr>
          <p:cNvPr id="5" name="Table 4"/>
          <p:cNvGraphicFramePr>
            <a:graphicFrameLocks noGrp="1"/>
          </p:cNvGraphicFramePr>
          <p:nvPr/>
        </p:nvGraphicFramePr>
        <p:xfrm>
          <a:off x="357158" y="1428736"/>
          <a:ext cx="3187700" cy="916305"/>
        </p:xfrm>
        <a:graphic>
          <a:graphicData uri="http://schemas.openxmlformats.org/drawingml/2006/table">
            <a:tbl>
              <a:tblPr/>
              <a:tblGrid>
                <a:gridCol w="1181100"/>
                <a:gridCol w="2006600"/>
              </a:tblGrid>
              <a:tr h="190500">
                <a:tc>
                  <a:txBody>
                    <a:bodyPr/>
                    <a:lstStyle/>
                    <a:p>
                      <a:pPr algn="l" fontAlgn="b"/>
                      <a:r>
                        <a:rPr lang="en-GB" sz="1100" b="1" i="0" u="none" strike="noStrike" dirty="0" smtClean="0">
                          <a:solidFill>
                            <a:srgbClr val="000000"/>
                          </a:solidFill>
                          <a:latin typeface="Calibri"/>
                        </a:rPr>
                        <a:t>Average household </a:t>
                      </a:r>
                      <a:r>
                        <a:rPr lang="en-GB" sz="1100" b="1" i="0" u="none" strike="noStrike" dirty="0">
                          <a:solidFill>
                            <a:srgbClr val="000000"/>
                          </a:solidFill>
                          <a:latin typeface="Calibri"/>
                        </a:rPr>
                        <a:t>size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1" i="0" u="none" strike="noStrike" dirty="0">
                          <a:solidFill>
                            <a:srgbClr val="000000"/>
                          </a:solidFill>
                          <a:latin typeface="Calibri"/>
                        </a:rPr>
                        <a:t>Household </a:t>
                      </a:r>
                      <a:r>
                        <a:rPr lang="en-GB" sz="1100" b="1" i="0" u="none" strike="noStrike" dirty="0" smtClean="0">
                          <a:solidFill>
                            <a:srgbClr val="000000"/>
                          </a:solidFill>
                          <a:latin typeface="Calibri"/>
                        </a:rPr>
                        <a:t>head</a:t>
                      </a:r>
                      <a:endParaRPr lang="en-GB"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latin typeface="Calibri"/>
                        </a:rPr>
                        <a:t> </a:t>
                      </a:r>
                      <a:r>
                        <a:rPr lang="en-GB" sz="1100" b="1" i="0" u="none" strike="noStrike" dirty="0" smtClean="0">
                          <a:solidFill>
                            <a:srgbClr val="000000"/>
                          </a:solidFill>
                          <a:latin typeface="Calibri"/>
                        </a:rPr>
                        <a:t>Percent</a:t>
                      </a:r>
                      <a:endParaRPr lang="en-GB"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a:solidFill>
                            <a:srgbClr val="000000"/>
                          </a:solidFill>
                          <a:latin typeface="Calibri"/>
                        </a:rPr>
                        <a:t>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40%</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a:solidFill>
                            <a:srgbClr val="000000"/>
                          </a:solidFill>
                          <a:latin typeface="Calibri"/>
                        </a:rPr>
                        <a:t>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60%</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357158" y="2714620"/>
          <a:ext cx="2428892" cy="725805"/>
        </p:xfrm>
        <a:graphic>
          <a:graphicData uri="http://schemas.openxmlformats.org/drawingml/2006/table">
            <a:tbl>
              <a:tblPr/>
              <a:tblGrid>
                <a:gridCol w="899948"/>
                <a:gridCol w="1528944"/>
              </a:tblGrid>
              <a:tr h="190500">
                <a:tc gridSpan="2">
                  <a:txBody>
                    <a:bodyPr/>
                    <a:lstStyle/>
                    <a:p>
                      <a:pPr algn="l" fontAlgn="b"/>
                      <a:r>
                        <a:rPr lang="en-GB" sz="1100" b="1" i="0" u="none" strike="noStrike" dirty="0">
                          <a:solidFill>
                            <a:srgbClr val="000000"/>
                          </a:solidFill>
                          <a:latin typeface="Calibri"/>
                        </a:rPr>
                        <a:t>Female HH head </a:t>
                      </a:r>
                      <a:r>
                        <a:rPr lang="en-GB" sz="1100" b="1" i="0" u="none" strike="noStrike" dirty="0" smtClean="0">
                          <a:solidFill>
                            <a:srgbClr val="000000"/>
                          </a:solidFill>
                          <a:latin typeface="Calibri"/>
                        </a:rPr>
                        <a:t>in </a:t>
                      </a:r>
                      <a:r>
                        <a:rPr lang="en-GB" sz="1100" b="1" i="0" u="none" strike="noStrike" dirty="0">
                          <a:solidFill>
                            <a:srgbClr val="000000"/>
                          </a:solidFill>
                          <a:latin typeface="Calibri"/>
                        </a:rPr>
                        <a:t>women's </a:t>
                      </a:r>
                      <a:r>
                        <a:rPr lang="en-GB" sz="1100" b="1" i="0" u="none" strike="noStrike" dirty="0" smtClean="0">
                          <a:solidFill>
                            <a:srgbClr val="000000"/>
                          </a:solidFill>
                          <a:latin typeface="Calibri"/>
                        </a:rPr>
                        <a:t>group n = 40</a:t>
                      </a:r>
                      <a:endParaRPr lang="en-GB" sz="1100" b="1" i="0" u="none" strike="noStrike" dirty="0">
                        <a:solidFill>
                          <a:srgbClr val="000000"/>
                        </a:solidFill>
                        <a:latin typeface="Calibri"/>
                      </a:endParaRPr>
                    </a:p>
                    <a:p>
                      <a:pPr algn="l" fontAlgn="b"/>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a:solidFill>
                            <a:srgbClr val="000000"/>
                          </a:solidFill>
                          <a:latin typeface="Calibri"/>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357158" y="3500438"/>
          <a:ext cx="3390900" cy="2249805"/>
        </p:xfrm>
        <a:graphic>
          <a:graphicData uri="http://schemas.openxmlformats.org/drawingml/2006/table">
            <a:tbl>
              <a:tblPr/>
              <a:tblGrid>
                <a:gridCol w="1625600"/>
                <a:gridCol w="1765300"/>
              </a:tblGrid>
              <a:tr h="190500">
                <a:tc gridSpan="2">
                  <a:txBody>
                    <a:bodyPr/>
                    <a:lstStyle/>
                    <a:p>
                      <a:pPr algn="l" fontAlgn="b"/>
                      <a:r>
                        <a:rPr lang="en-GB" sz="1100" b="1" i="0" u="none" strike="noStrike" dirty="0">
                          <a:solidFill>
                            <a:srgbClr val="000000"/>
                          </a:solidFill>
                          <a:latin typeface="Calibri"/>
                        </a:rPr>
                        <a:t>General women's </a:t>
                      </a:r>
                      <a:r>
                        <a:rPr lang="en-GB" sz="1100" b="1" i="0" u="none" strike="noStrike" dirty="0" smtClean="0">
                          <a:solidFill>
                            <a:srgbClr val="000000"/>
                          </a:solidFill>
                          <a:latin typeface="Calibri"/>
                        </a:rPr>
                        <a:t>group in area</a:t>
                      </a:r>
                      <a:endParaRPr lang="en-GB" sz="1100" b="1" i="0" u="none" strike="noStrike" dirty="0">
                        <a:solidFill>
                          <a:srgbClr val="000000"/>
                        </a:solidFill>
                        <a:latin typeface="Calibri"/>
                      </a:endParaRPr>
                    </a:p>
                    <a:p>
                      <a:pPr algn="l" fontAlgn="b"/>
                      <a:endParaRPr lang="en-GB"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Faith Women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err="1" smtClean="0">
                          <a:solidFill>
                            <a:srgbClr val="000000"/>
                          </a:solidFill>
                          <a:latin typeface="Calibri"/>
                        </a:rPr>
                        <a:t>Equiry</a:t>
                      </a:r>
                      <a:r>
                        <a:rPr lang="en-GB" sz="1100" b="0" i="0" u="none" strike="noStrike" dirty="0" smtClean="0">
                          <a:solidFill>
                            <a:srgbClr val="000000"/>
                          </a:solidFill>
                          <a:latin typeface="Calibri"/>
                        </a:rPr>
                        <a:t> Group</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Women Enterprise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err="1" smtClean="0">
                          <a:solidFill>
                            <a:srgbClr val="000000"/>
                          </a:solidFill>
                          <a:latin typeface="Calibri"/>
                        </a:rPr>
                        <a:t>Ilesi</a:t>
                      </a:r>
                      <a:r>
                        <a:rPr lang="en-GB" sz="1100" b="0" i="0" u="none" strike="noStrike" baseline="0" dirty="0" smtClean="0">
                          <a:solidFill>
                            <a:srgbClr val="000000"/>
                          </a:solidFill>
                          <a:latin typeface="Calibri"/>
                        </a:rPr>
                        <a:t> </a:t>
                      </a:r>
                      <a:r>
                        <a:rPr lang="en-GB" sz="1100" b="0" i="0" u="none" strike="noStrike" baseline="0" dirty="0" err="1" smtClean="0">
                          <a:solidFill>
                            <a:srgbClr val="000000"/>
                          </a:solidFill>
                          <a:latin typeface="Calibri"/>
                        </a:rPr>
                        <a:t>Potery</a:t>
                      </a:r>
                      <a:r>
                        <a:rPr lang="en-GB" sz="1100" b="0" i="0" u="none" strike="noStrike" baseline="0" dirty="0" smtClean="0">
                          <a:solidFill>
                            <a:srgbClr val="000000"/>
                          </a:solidFill>
                          <a:latin typeface="Calibri"/>
                        </a:rPr>
                        <a:t> Women Group</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Hope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err="1" smtClean="0">
                          <a:solidFill>
                            <a:srgbClr val="000000"/>
                          </a:solidFill>
                          <a:latin typeface="Calibri"/>
                        </a:rPr>
                        <a:t>Machina</a:t>
                      </a:r>
                      <a:r>
                        <a:rPr lang="en-GB" sz="1100" b="0" i="0" u="none" strike="noStrike" dirty="0" smtClean="0">
                          <a:solidFill>
                            <a:srgbClr val="000000"/>
                          </a:solidFill>
                          <a:latin typeface="Calibri"/>
                        </a:rPr>
                        <a:t> Turns</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Cabda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err="1" smtClean="0">
                          <a:solidFill>
                            <a:srgbClr val="000000"/>
                          </a:solidFill>
                          <a:latin typeface="Calibri"/>
                        </a:rPr>
                        <a:t>Chajikoni</a:t>
                      </a:r>
                      <a:r>
                        <a:rPr lang="en-GB" sz="1100" b="0" i="0" u="none" strike="noStrike" baseline="0" dirty="0" smtClean="0">
                          <a:solidFill>
                            <a:srgbClr val="000000"/>
                          </a:solidFill>
                          <a:latin typeface="Calibri"/>
                        </a:rPr>
                        <a:t> Women Group</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Luamba Women's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err="1" smtClean="0">
                          <a:solidFill>
                            <a:srgbClr val="000000"/>
                          </a:solidFill>
                          <a:latin typeface="Calibri"/>
                        </a:rPr>
                        <a:t>Basanji</a:t>
                      </a:r>
                      <a:r>
                        <a:rPr lang="en-GB" sz="1100" b="0" i="0" u="none" strike="noStrike" baseline="0" dirty="0" smtClean="0">
                          <a:solidFill>
                            <a:srgbClr val="000000"/>
                          </a:solidFill>
                          <a:latin typeface="Calibri"/>
                        </a:rPr>
                        <a:t> Women Group</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Pamoja Tufaulu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err="1" smtClean="0">
                          <a:solidFill>
                            <a:srgbClr val="000000"/>
                          </a:solidFill>
                          <a:latin typeface="Calibri"/>
                        </a:rPr>
                        <a:t>Ilala</a:t>
                      </a:r>
                      <a:r>
                        <a:rPr lang="en-GB" sz="1100" b="0" i="0" u="none" strike="noStrike" dirty="0" smtClean="0">
                          <a:solidFill>
                            <a:srgbClr val="000000"/>
                          </a:solidFill>
                          <a:latin typeface="Calibri"/>
                        </a:rPr>
                        <a:t> Women Group</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ECLOF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err="1" smtClean="0">
                          <a:solidFill>
                            <a:srgbClr val="000000"/>
                          </a:solidFill>
                          <a:latin typeface="Calibri"/>
                        </a:rPr>
                        <a:t>Tupendane</a:t>
                      </a:r>
                      <a:r>
                        <a:rPr lang="en-GB" sz="1100" b="0" i="0" u="none" strike="noStrike" dirty="0" smtClean="0">
                          <a:solidFill>
                            <a:srgbClr val="000000"/>
                          </a:solidFill>
                          <a:latin typeface="Calibri"/>
                        </a:rPr>
                        <a:t> Women Group</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smtClean="0">
                          <a:solidFill>
                            <a:srgbClr val="000000"/>
                          </a:solidFill>
                          <a:latin typeface="Calibri"/>
                        </a:rPr>
                        <a:t>Merry Go Round</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err="1" smtClean="0">
                          <a:solidFill>
                            <a:srgbClr val="000000"/>
                          </a:solidFill>
                          <a:latin typeface="Calibri"/>
                        </a:rPr>
                        <a:t>Sitochi</a:t>
                      </a:r>
                      <a:r>
                        <a:rPr lang="en-GB" sz="1100" b="0" i="0" u="none" strike="noStrike" dirty="0" smtClean="0">
                          <a:solidFill>
                            <a:srgbClr val="000000"/>
                          </a:solidFill>
                          <a:latin typeface="Calibri"/>
                        </a:rPr>
                        <a:t> women group</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err="1" smtClean="0">
                          <a:solidFill>
                            <a:srgbClr val="000000"/>
                          </a:solidFill>
                          <a:latin typeface="Calibri"/>
                        </a:rPr>
                        <a:t>Leso</a:t>
                      </a:r>
                      <a:r>
                        <a:rPr lang="en-GB" sz="1100" b="0" i="0" u="none" strike="noStrike" baseline="0" dirty="0" smtClean="0">
                          <a:solidFill>
                            <a:srgbClr val="000000"/>
                          </a:solidFill>
                          <a:latin typeface="Calibri"/>
                        </a:rPr>
                        <a:t> Group</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err="1" smtClean="0">
                          <a:solidFill>
                            <a:srgbClr val="000000"/>
                          </a:solidFill>
                          <a:latin typeface="Calibri"/>
                        </a:rPr>
                        <a:t>Muyanzi</a:t>
                      </a:r>
                      <a:r>
                        <a:rPr lang="en-GB" sz="1100" b="0" i="0" u="none" strike="noStrike" dirty="0" smtClean="0">
                          <a:solidFill>
                            <a:srgbClr val="000000"/>
                          </a:solidFill>
                          <a:latin typeface="Calibri"/>
                        </a:rPr>
                        <a:t> Women Group</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err="1" smtClean="0">
                          <a:solidFill>
                            <a:srgbClr val="000000"/>
                          </a:solidFill>
                          <a:latin typeface="Calibri"/>
                        </a:rPr>
                        <a:t>Isuda</a:t>
                      </a:r>
                      <a:r>
                        <a:rPr lang="en-GB" sz="1100" b="0" i="0" u="none" strike="noStrike" dirty="0" smtClean="0">
                          <a:solidFill>
                            <a:srgbClr val="000000"/>
                          </a:solidFill>
                          <a:latin typeface="Calibri"/>
                        </a:rPr>
                        <a:t> Women Group</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latin typeface="+mn-lt"/>
                        </a:rPr>
                        <a:t>Faith</a:t>
                      </a:r>
                      <a:r>
                        <a:rPr lang="en-GB" sz="1100" b="0" i="0" u="none" strike="noStrike" baseline="0" dirty="0" smtClean="0">
                          <a:solidFill>
                            <a:srgbClr val="000000"/>
                          </a:solidFill>
                          <a:latin typeface="+mn-lt"/>
                        </a:rPr>
                        <a:t> Women Group</a:t>
                      </a:r>
                      <a:endParaRPr lang="en-GB" sz="1100" b="0" i="0" u="none" strike="noStrike" dirty="0" smtClean="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Chart 7"/>
          <p:cNvGraphicFramePr/>
          <p:nvPr/>
        </p:nvGraphicFramePr>
        <p:xfrm>
          <a:off x="4786314" y="1285860"/>
          <a:ext cx="3857652" cy="26432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4500562" y="3714752"/>
          <a:ext cx="4377345" cy="2671762"/>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618583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00486" cy="1143000"/>
          </a:xfrm>
        </p:spPr>
        <p:txBody>
          <a:bodyPr>
            <a:normAutofit/>
          </a:bodyPr>
          <a:lstStyle/>
          <a:p>
            <a:pPr algn="l"/>
            <a:r>
              <a:rPr lang="en-GB" sz="2800" dirty="0" smtClean="0"/>
              <a:t>Households – Purchasing Power </a:t>
            </a:r>
            <a:endParaRPr lang="en-GB" sz="2800" dirty="0"/>
          </a:p>
        </p:txBody>
      </p:sp>
      <p:sp>
        <p:nvSpPr>
          <p:cNvPr id="4" name="Rectangle 3"/>
          <p:cNvSpPr/>
          <p:nvPr/>
        </p:nvSpPr>
        <p:spPr>
          <a:xfrm>
            <a:off x="4572000" y="214290"/>
            <a:ext cx="2971800" cy="461665"/>
          </a:xfrm>
          <a:prstGeom prst="rect">
            <a:avLst/>
          </a:prstGeom>
        </p:spPr>
        <p:txBody>
          <a:bodyPr wrap="square">
            <a:spAutoFit/>
          </a:bodyPr>
          <a:lstStyle/>
          <a:p>
            <a:pPr fontAlgn="b">
              <a:defRPr/>
            </a:pPr>
            <a:r>
              <a:rPr lang="en-GB" sz="1200" b="1" dirty="0" smtClean="0">
                <a:solidFill>
                  <a:srgbClr val="000000"/>
                </a:solidFill>
              </a:rPr>
              <a:t>Segment 3a Coastal – Urban charcoal cook stove users  (Kilifi)– High Income</a:t>
            </a:r>
          </a:p>
        </p:txBody>
      </p:sp>
      <p:graphicFrame>
        <p:nvGraphicFramePr>
          <p:cNvPr id="5" name="Chart 4"/>
          <p:cNvGraphicFramePr>
            <a:graphicFrameLocks/>
          </p:cNvGraphicFramePr>
          <p:nvPr/>
        </p:nvGraphicFramePr>
        <p:xfrm>
          <a:off x="4143372" y="3214686"/>
          <a:ext cx="4584700" cy="2957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nvGraphicFramePr>
        <p:xfrm>
          <a:off x="4214810" y="857232"/>
          <a:ext cx="4214842" cy="2571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428596" y="1643050"/>
          <a:ext cx="2705100" cy="762000"/>
        </p:xfrm>
        <a:graphic>
          <a:graphicData uri="http://schemas.openxmlformats.org/drawingml/2006/table">
            <a:tbl>
              <a:tblPr/>
              <a:tblGrid>
                <a:gridCol w="1892300"/>
                <a:gridCol w="812800"/>
              </a:tblGrid>
              <a:tr h="190500">
                <a:tc>
                  <a:txBody>
                    <a:bodyPr/>
                    <a:lstStyle/>
                    <a:p>
                      <a:pPr algn="l" fontAlgn="b"/>
                      <a:r>
                        <a:rPr lang="en-GB" sz="1100" b="1" i="0" u="none" strike="noStrike" dirty="0" smtClean="0">
                          <a:solidFill>
                            <a:srgbClr val="000000"/>
                          </a:solidFill>
                          <a:latin typeface="Calibri"/>
                        </a:rPr>
                        <a:t>Average Household </a:t>
                      </a:r>
                      <a:r>
                        <a:rPr lang="en-GB" sz="1100" b="1" i="0" u="none" strike="noStrike" dirty="0">
                          <a:solidFill>
                            <a:srgbClr val="000000"/>
                          </a:solidFill>
                          <a:latin typeface="Calibri"/>
                        </a:rPr>
                        <a:t>size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1" i="0" u="none" strike="noStrike">
                          <a:solidFill>
                            <a:srgbClr val="000000"/>
                          </a:solidFill>
                          <a:latin typeface="Calibri"/>
                        </a:rPr>
                        <a:t>Household head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a:solidFill>
                            <a:srgbClr val="000000"/>
                          </a:solidFill>
                          <a:latin typeface="Calibri"/>
                        </a:rPr>
                        <a:t>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500034" y="2643182"/>
          <a:ext cx="2428892" cy="929644"/>
        </p:xfrm>
        <a:graphic>
          <a:graphicData uri="http://schemas.openxmlformats.org/drawingml/2006/table">
            <a:tbl>
              <a:tblPr/>
              <a:tblGrid>
                <a:gridCol w="899948"/>
                <a:gridCol w="1528944"/>
              </a:tblGrid>
              <a:tr h="190500">
                <a:tc gridSpan="2">
                  <a:txBody>
                    <a:bodyPr/>
                    <a:lstStyle/>
                    <a:p>
                      <a:pPr algn="l" fontAlgn="b"/>
                      <a:r>
                        <a:rPr lang="en-GB" sz="1100" b="0" i="0" u="none" strike="noStrike" dirty="0">
                          <a:solidFill>
                            <a:srgbClr val="000000"/>
                          </a:solidFill>
                          <a:latin typeface="Calibri"/>
                        </a:rPr>
                        <a:t>Female HH head belong to women's </a:t>
                      </a:r>
                      <a:r>
                        <a:rPr lang="en-GB" sz="1100" b="0" i="0" u="none" strike="noStrike" dirty="0" smtClean="0">
                          <a:solidFill>
                            <a:srgbClr val="000000"/>
                          </a:solidFill>
                          <a:latin typeface="Calibri"/>
                        </a:rPr>
                        <a:t>group n = 74</a:t>
                      </a:r>
                      <a:endParaRPr lang="en-GB" sz="1100" b="0" i="0" u="none" strike="noStrike" dirty="0">
                        <a:solidFill>
                          <a:srgbClr val="000000"/>
                        </a:solidFill>
                        <a:latin typeface="Calibri"/>
                      </a:endParaRPr>
                    </a:p>
                    <a:p>
                      <a:pPr algn="l" fontAlgn="b"/>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699">
                <a:tc>
                  <a:txBody>
                    <a:bodyPr/>
                    <a:lstStyle/>
                    <a:p>
                      <a:pPr algn="l" fontAlgn="b"/>
                      <a:r>
                        <a:rPr lang="en-GB" sz="1100" b="0" i="0" u="none" strike="noStrike">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14%</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86%</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500034" y="3714752"/>
          <a:ext cx="863600" cy="1889760"/>
        </p:xfrm>
        <a:graphic>
          <a:graphicData uri="http://schemas.openxmlformats.org/drawingml/2006/table">
            <a:tbl>
              <a:tblPr/>
              <a:tblGrid>
                <a:gridCol w="863600"/>
              </a:tblGrid>
              <a:tr h="190500">
                <a:tc>
                  <a:txBody>
                    <a:bodyPr/>
                    <a:lstStyle/>
                    <a:p>
                      <a:pPr algn="l" fontAlgn="b"/>
                      <a:r>
                        <a:rPr lang="en-GB" sz="1100" b="1" i="0" u="none" strike="noStrike" dirty="0" smtClean="0">
                          <a:solidFill>
                            <a:srgbClr val="000000"/>
                          </a:solidFill>
                          <a:latin typeface="Calibri"/>
                        </a:rPr>
                        <a:t>General Women's Groups</a:t>
                      </a:r>
                      <a:endParaRPr lang="en-GB"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err="1">
                          <a:solidFill>
                            <a:srgbClr val="000000"/>
                          </a:solidFill>
                          <a:latin typeface="Calibri"/>
                        </a:rPr>
                        <a:t>Faraja</a:t>
                      </a:r>
                      <a:r>
                        <a:rPr lang="en-GB" sz="1100" b="0" i="0" u="none" strike="noStrike" dirty="0">
                          <a:solidFill>
                            <a:srgbClr val="000000"/>
                          </a:solidFill>
                          <a:latin typeface="Calibri"/>
                        </a:rPr>
                        <a:t> Women group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Tuwezeshe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n-GB" sz="1100" b="0" i="0" u="none" strike="noStrike">
                          <a:solidFill>
                            <a:srgbClr val="000000"/>
                          </a:solidFill>
                          <a:latin typeface="Calibri"/>
                        </a:rPr>
                        <a:t>St Matia Mulumba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Nkonkanya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a:solidFill>
                            <a:srgbClr val="000000"/>
                          </a:solidFill>
                          <a:latin typeface="Calibri"/>
                        </a:rPr>
                        <a:t>Merry go round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Slide Number Placeholder 10"/>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38021933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3400420" cy="1143000"/>
          </a:xfrm>
        </p:spPr>
        <p:txBody>
          <a:bodyPr>
            <a:normAutofit/>
          </a:bodyPr>
          <a:lstStyle/>
          <a:p>
            <a:pPr algn="l"/>
            <a:r>
              <a:rPr lang="en-GB" sz="2800" dirty="0" smtClean="0"/>
              <a:t>Households – Purchasing Power </a:t>
            </a:r>
            <a:endParaRPr lang="en-GB" sz="2800" dirty="0"/>
          </a:p>
        </p:txBody>
      </p:sp>
      <p:sp>
        <p:nvSpPr>
          <p:cNvPr id="4" name="Rectangle 3"/>
          <p:cNvSpPr/>
          <p:nvPr/>
        </p:nvSpPr>
        <p:spPr>
          <a:xfrm>
            <a:off x="4495800" y="533400"/>
            <a:ext cx="3429000" cy="430887"/>
          </a:xfrm>
          <a:prstGeom prst="rect">
            <a:avLst/>
          </a:prstGeom>
        </p:spPr>
        <p:txBody>
          <a:bodyPr wrap="square">
            <a:spAutoFit/>
          </a:bodyPr>
          <a:lstStyle/>
          <a:p>
            <a:pPr fontAlgn="b">
              <a:defRPr/>
            </a:pPr>
            <a:r>
              <a:rPr lang="en-GB" sz="1100" b="1" dirty="0" smtClean="0">
                <a:solidFill>
                  <a:srgbClr val="000000"/>
                </a:solidFill>
              </a:rPr>
              <a:t>Segment 3b Coastal – Urban charcoal cook stove users  (Kilifi)– Middle Income</a:t>
            </a:r>
          </a:p>
        </p:txBody>
      </p:sp>
      <p:graphicFrame>
        <p:nvGraphicFramePr>
          <p:cNvPr id="5" name="Chart 4"/>
          <p:cNvGraphicFramePr/>
          <p:nvPr/>
        </p:nvGraphicFramePr>
        <p:xfrm>
          <a:off x="4357687" y="1071546"/>
          <a:ext cx="4071966" cy="2571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572000" y="3786190"/>
          <a:ext cx="4234437"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428596" y="1857364"/>
          <a:ext cx="4143404" cy="762000"/>
        </p:xfrm>
        <a:graphic>
          <a:graphicData uri="http://schemas.openxmlformats.org/drawingml/2006/table">
            <a:tbl>
              <a:tblPr/>
              <a:tblGrid>
                <a:gridCol w="2362671"/>
                <a:gridCol w="1780733"/>
              </a:tblGrid>
              <a:tr h="190500">
                <a:tc>
                  <a:txBody>
                    <a:bodyPr/>
                    <a:lstStyle/>
                    <a:p>
                      <a:pPr algn="l" fontAlgn="b"/>
                      <a:r>
                        <a:rPr lang="en-GB" sz="1100" b="1" i="0" u="none" strike="noStrike" dirty="0" smtClean="0">
                          <a:solidFill>
                            <a:srgbClr val="000000"/>
                          </a:solidFill>
                          <a:latin typeface="Calibri"/>
                        </a:rPr>
                        <a:t>Average household </a:t>
                      </a:r>
                      <a:r>
                        <a:rPr lang="en-GB" sz="1100" b="1" i="0" u="none" strike="noStrike" dirty="0">
                          <a:solidFill>
                            <a:srgbClr val="000000"/>
                          </a:solidFill>
                          <a:latin typeface="Calibri"/>
                        </a:rPr>
                        <a:t>size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1" i="0" u="none" strike="noStrike" dirty="0">
                          <a:solidFill>
                            <a:srgbClr val="000000"/>
                          </a:solidFill>
                          <a:latin typeface="Calibri"/>
                        </a:rPr>
                        <a:t>Household </a:t>
                      </a:r>
                      <a:r>
                        <a:rPr lang="en-GB" sz="1100" b="1" i="0" u="none" strike="noStrike" dirty="0" smtClean="0">
                          <a:solidFill>
                            <a:srgbClr val="000000"/>
                          </a:solidFill>
                          <a:latin typeface="Calibri"/>
                        </a:rPr>
                        <a:t>head</a:t>
                      </a:r>
                      <a:endParaRPr lang="en-GB"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a:solidFill>
                            <a:srgbClr val="000000"/>
                          </a:solidFill>
                          <a:latin typeface="Calibri"/>
                        </a:rPr>
                        <a:t>Female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500034" y="3000372"/>
          <a:ext cx="2428892" cy="762004"/>
        </p:xfrm>
        <a:graphic>
          <a:graphicData uri="http://schemas.openxmlformats.org/drawingml/2006/table">
            <a:tbl>
              <a:tblPr/>
              <a:tblGrid>
                <a:gridCol w="899948"/>
                <a:gridCol w="1528944"/>
              </a:tblGrid>
              <a:tr h="190500">
                <a:tc gridSpan="2">
                  <a:txBody>
                    <a:bodyPr/>
                    <a:lstStyle/>
                    <a:p>
                      <a:pPr algn="l" fontAlgn="b"/>
                      <a:r>
                        <a:rPr lang="en-GB" sz="1100" b="1" i="0" u="none" strike="noStrike" dirty="0">
                          <a:solidFill>
                            <a:srgbClr val="000000"/>
                          </a:solidFill>
                          <a:latin typeface="Calibri"/>
                        </a:rPr>
                        <a:t>Female HH head </a:t>
                      </a:r>
                      <a:r>
                        <a:rPr lang="en-GB" sz="1100" b="1" i="0" u="none" strike="noStrike" baseline="0" dirty="0" smtClean="0">
                          <a:solidFill>
                            <a:srgbClr val="000000"/>
                          </a:solidFill>
                          <a:latin typeface="Calibri"/>
                        </a:rPr>
                        <a:t> in </a:t>
                      </a:r>
                      <a:r>
                        <a:rPr lang="en-GB" sz="1100" b="1" i="0" u="none" strike="noStrike" dirty="0" smtClean="0">
                          <a:solidFill>
                            <a:srgbClr val="000000"/>
                          </a:solidFill>
                          <a:latin typeface="Calibri"/>
                        </a:rPr>
                        <a:t>women's </a:t>
                      </a:r>
                      <a:r>
                        <a:rPr lang="en-GB" sz="1100" b="1" i="0" u="none" strike="noStrike" dirty="0">
                          <a:solidFill>
                            <a:srgbClr val="000000"/>
                          </a:solidFill>
                          <a:latin typeface="Calibri"/>
                        </a:rPr>
                        <a:t>group</a:t>
                      </a:r>
                    </a:p>
                    <a:p>
                      <a:pPr algn="l" fontAlgn="b"/>
                      <a:r>
                        <a:rPr lang="en-GB" sz="1100" b="0" i="0" u="none" strike="noStrike" dirty="0" smtClean="0">
                          <a:solidFill>
                            <a:srgbClr val="000000"/>
                          </a:solidFill>
                          <a:latin typeface="Calibri"/>
                        </a:rPr>
                        <a:t> n = 74</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699">
                <a:tc>
                  <a:txBody>
                    <a:bodyPr/>
                    <a:lstStyle/>
                    <a:p>
                      <a:pPr algn="l" fontAlgn="b"/>
                      <a:r>
                        <a:rPr lang="en-GB" sz="1100" b="0" i="0" u="none" strike="noStrike">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40%</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60%</a:t>
                      </a:r>
                      <a:endParaRPr lang="en-GB"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500034" y="3929066"/>
          <a:ext cx="4165600" cy="1905000"/>
        </p:xfrm>
        <a:graphic>
          <a:graphicData uri="http://schemas.openxmlformats.org/drawingml/2006/table">
            <a:tbl>
              <a:tblPr/>
              <a:tblGrid>
                <a:gridCol w="1585985"/>
                <a:gridCol w="2579615"/>
              </a:tblGrid>
              <a:tr h="190500">
                <a:tc gridSpan="2">
                  <a:txBody>
                    <a:bodyPr/>
                    <a:lstStyle/>
                    <a:p>
                      <a:pPr algn="l" fontAlgn="b"/>
                      <a:r>
                        <a:rPr lang="en-GB" sz="1100" b="1" i="0" u="none" strike="noStrike" dirty="0">
                          <a:solidFill>
                            <a:srgbClr val="000000"/>
                          </a:solidFill>
                          <a:latin typeface="Calibri"/>
                        </a:rPr>
                        <a:t>General Women's Group in area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90500">
                <a:tc>
                  <a:txBody>
                    <a:bodyPr/>
                    <a:lstStyle/>
                    <a:p>
                      <a:pPr algn="l" fontAlgn="b"/>
                      <a:r>
                        <a:rPr lang="en-GB" sz="1100" b="0" i="0" u="none" strike="noStrike">
                          <a:solidFill>
                            <a:srgbClr val="000000"/>
                          </a:solidFill>
                          <a:latin typeface="Calibri"/>
                        </a:rPr>
                        <a:t>Peacock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Merry Go round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Kichuku women's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KCB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Nkonkanya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MaremboW.G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Big family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KWFT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Sisters with Vision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Tuungane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Tuungane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MICROFINANCE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Maendeleo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SELF HELP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Mudzini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latin typeface="Calibri"/>
                        </a:rPr>
                        <a:t>MABROCK WOMEN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Peleleza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latin typeface="Calibri"/>
                        </a:rPr>
                        <a:t>KEDET WOMEN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Slide Number Placeholder 9"/>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28823266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Purchasing Power – Level of Income</a:t>
            </a:r>
            <a:endParaRPr lang="en-GB" sz="3200" dirty="0"/>
          </a:p>
        </p:txBody>
      </p:sp>
      <p:graphicFrame>
        <p:nvGraphicFramePr>
          <p:cNvPr id="4" name="Table 3"/>
          <p:cNvGraphicFramePr>
            <a:graphicFrameLocks noGrp="1"/>
          </p:cNvGraphicFramePr>
          <p:nvPr/>
        </p:nvGraphicFramePr>
        <p:xfrm>
          <a:off x="571472" y="1500174"/>
          <a:ext cx="7962928" cy="3493275"/>
        </p:xfrm>
        <a:graphic>
          <a:graphicData uri="http://schemas.openxmlformats.org/drawingml/2006/table">
            <a:tbl>
              <a:tblPr/>
              <a:tblGrid>
                <a:gridCol w="1606553"/>
                <a:gridCol w="1271275"/>
                <a:gridCol w="1271275"/>
                <a:gridCol w="1271275"/>
                <a:gridCol w="1271275"/>
                <a:gridCol w="1271275"/>
              </a:tblGrid>
              <a:tr h="928693">
                <a:tc>
                  <a:txBody>
                    <a:bodyPr/>
                    <a:lstStyle/>
                    <a:p>
                      <a:pPr algn="l" fontAlgn="b"/>
                      <a:r>
                        <a:rPr lang="en-GB" sz="1100" b="1" i="0" u="none" strike="noStrike" dirty="0">
                          <a:solidFill>
                            <a:srgbClr val="000000"/>
                          </a:solidFill>
                          <a:latin typeface="Calibri"/>
                        </a:rPr>
                        <a:t>Income Bracket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dirty="0" smtClean="0">
                          <a:solidFill>
                            <a:srgbClr val="000000"/>
                          </a:solidFill>
                          <a:latin typeface="Calibri"/>
                        </a:rPr>
                        <a:t>Segment 1a - Central region-</a:t>
                      </a:r>
                      <a:r>
                        <a:rPr lang="en-GB" sz="1100" b="1" i="0" u="none" strike="noStrike" baseline="0" dirty="0" smtClean="0">
                          <a:solidFill>
                            <a:srgbClr val="000000"/>
                          </a:solidFill>
                          <a:latin typeface="Calibri"/>
                        </a:rPr>
                        <a:t> rural fuel wood cook stove users (Murang’a)  – Low income</a:t>
                      </a:r>
                      <a:endParaRPr lang="en-GB" sz="11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latin typeface="+mn-lt"/>
                        </a:rPr>
                        <a:t>Segment 1b – Central region-</a:t>
                      </a:r>
                      <a:r>
                        <a:rPr lang="en-GB" sz="1100" b="1" i="0" u="none" strike="noStrike" baseline="0" dirty="0" smtClean="0">
                          <a:solidFill>
                            <a:srgbClr val="000000"/>
                          </a:solidFill>
                          <a:latin typeface="+mn-lt"/>
                        </a:rPr>
                        <a:t> Urban charcoal cook stove users (Nyeri)  – High income</a:t>
                      </a:r>
                      <a:endParaRPr lang="en-GB" sz="1100" b="1" i="0" u="none" strike="noStrike" dirty="0" smtClean="0">
                        <a:solidFill>
                          <a:srgbClr val="000000"/>
                        </a:solidFill>
                        <a:latin typeface="+mn-lt"/>
                      </a:endParaRPr>
                    </a:p>
                    <a:p>
                      <a:pPr algn="l" fontAlgn="b"/>
                      <a:endParaRPr lang="en-GB" sz="11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dirty="0" smtClean="0">
                          <a:solidFill>
                            <a:srgbClr val="000000"/>
                          </a:solidFill>
                          <a:latin typeface="Calibri"/>
                        </a:rPr>
                        <a:t>Segment 2</a:t>
                      </a:r>
                      <a:r>
                        <a:rPr lang="en-GB" sz="1100" b="1" i="0" u="none" strike="noStrike" baseline="0" dirty="0" smtClean="0">
                          <a:solidFill>
                            <a:srgbClr val="000000"/>
                          </a:solidFill>
                          <a:latin typeface="Calibri"/>
                        </a:rPr>
                        <a:t> –</a:t>
                      </a:r>
                      <a:r>
                        <a:rPr lang="en-GB" sz="1100" b="1" i="0" u="none" strike="noStrike" dirty="0" smtClean="0">
                          <a:solidFill>
                            <a:srgbClr val="000000"/>
                          </a:solidFill>
                          <a:latin typeface="Calibri"/>
                        </a:rPr>
                        <a:t>Western Region – Rural</a:t>
                      </a:r>
                      <a:r>
                        <a:rPr lang="en-GB" sz="1100" b="1" i="0" u="none" strike="noStrike" baseline="0" dirty="0" smtClean="0">
                          <a:solidFill>
                            <a:srgbClr val="000000"/>
                          </a:solidFill>
                          <a:latin typeface="Calibri"/>
                        </a:rPr>
                        <a:t> fuel wood cook stove users (Kakamega) – Middle Income</a:t>
                      </a:r>
                      <a:endParaRPr lang="en-GB" sz="11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latin typeface="+mn-lt"/>
                        </a:rPr>
                        <a:t>Segment 3a Coastal– Rural</a:t>
                      </a:r>
                      <a:r>
                        <a:rPr lang="en-GB" sz="1100" b="1" i="0" u="none" strike="noStrike" baseline="0" dirty="0" smtClean="0">
                          <a:solidFill>
                            <a:srgbClr val="000000"/>
                          </a:solidFill>
                          <a:latin typeface="+mn-lt"/>
                        </a:rPr>
                        <a:t> fuel wood cook stove users – High Income</a:t>
                      </a:r>
                      <a:endParaRPr lang="en-GB" sz="1100" b="1" i="0" u="none" strike="noStrike" dirty="0" smtClean="0">
                        <a:solidFill>
                          <a:srgbClr val="000000"/>
                        </a:solidFill>
                        <a:latin typeface="+mn-lt"/>
                      </a:endParaRPr>
                    </a:p>
                    <a:p>
                      <a:pPr algn="l" fontAlgn="b"/>
                      <a:endParaRPr lang="en-GB" sz="11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latin typeface="+mn-lt"/>
                        </a:rPr>
                        <a:t>Segment 3b Coastal – Urban charcoal cook stove </a:t>
                      </a:r>
                      <a:r>
                        <a:rPr lang="en-GB" sz="1100" b="1" i="0" u="none" strike="noStrike" baseline="0" dirty="0" smtClean="0">
                          <a:solidFill>
                            <a:srgbClr val="000000"/>
                          </a:solidFill>
                          <a:latin typeface="+mn-lt"/>
                        </a:rPr>
                        <a:t>users  (Kilifi)– Middle Income</a:t>
                      </a:r>
                      <a:endParaRPr lang="en-GB" sz="1100" b="1" i="0" u="none" strike="noStrike" dirty="0" smtClean="0">
                        <a:solidFill>
                          <a:srgbClr val="000000"/>
                        </a:solidFill>
                        <a:latin typeface="+mn-lt"/>
                      </a:endParaRPr>
                    </a:p>
                    <a:p>
                      <a:pPr algn="l" fontAlgn="b"/>
                      <a:endParaRPr lang="en-GB" sz="11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791">
                <a:tc>
                  <a:txBody>
                    <a:bodyPr/>
                    <a:lstStyle/>
                    <a:p>
                      <a:pPr algn="l" fontAlgn="b"/>
                      <a:r>
                        <a:rPr lang="en-GB" sz="1100" b="0" i="0" u="none" strike="noStrike">
                          <a:solidFill>
                            <a:srgbClr val="000000"/>
                          </a:solidFill>
                          <a:latin typeface="Calibri"/>
                        </a:rPr>
                        <a:t>600 - 1199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7791">
                <a:tc>
                  <a:txBody>
                    <a:bodyPr/>
                    <a:lstStyle/>
                    <a:p>
                      <a:pPr algn="l" fontAlgn="b"/>
                      <a:r>
                        <a:rPr lang="en-GB" sz="1100" b="0" i="0" u="none" strike="noStrike">
                          <a:solidFill>
                            <a:srgbClr val="000000"/>
                          </a:solidFill>
                          <a:latin typeface="Calibri"/>
                        </a:rPr>
                        <a:t>1200 - 2499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13.27%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7791">
                <a:tc>
                  <a:txBody>
                    <a:bodyPr/>
                    <a:lstStyle/>
                    <a:p>
                      <a:pPr algn="l" fontAlgn="b"/>
                      <a:r>
                        <a:rPr lang="en-GB" sz="1100" b="0" i="0" u="none" strike="noStrike">
                          <a:solidFill>
                            <a:srgbClr val="000000"/>
                          </a:solidFill>
                          <a:latin typeface="Calibri"/>
                        </a:rPr>
                        <a:t>2500 - 3999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26.53%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4.04%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7791">
                <a:tc>
                  <a:txBody>
                    <a:bodyPr/>
                    <a:lstStyle/>
                    <a:p>
                      <a:pPr algn="l" fontAlgn="b"/>
                      <a:r>
                        <a:rPr lang="en-GB" sz="1100" b="0" i="0" u="none" strike="noStrike">
                          <a:solidFill>
                            <a:srgbClr val="000000"/>
                          </a:solidFill>
                          <a:latin typeface="Calibri"/>
                        </a:rPr>
                        <a:t>4000-6499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26.53%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7791">
                <a:tc>
                  <a:txBody>
                    <a:bodyPr/>
                    <a:lstStyle/>
                    <a:p>
                      <a:pPr algn="l" fontAlgn="b"/>
                      <a:r>
                        <a:rPr lang="en-GB" sz="1100" b="0" i="0" u="none" strike="noStrike">
                          <a:solidFill>
                            <a:srgbClr val="000000"/>
                          </a:solidFill>
                          <a:latin typeface="Calibri"/>
                        </a:rPr>
                        <a:t>6500-8999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10.20%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27.27%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13%</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247791">
                <a:tc>
                  <a:txBody>
                    <a:bodyPr/>
                    <a:lstStyle/>
                    <a:p>
                      <a:pPr algn="l" fontAlgn="b"/>
                      <a:r>
                        <a:rPr lang="en-GB" sz="1100" b="0" i="0" u="none" strike="noStrike">
                          <a:solidFill>
                            <a:srgbClr val="000000"/>
                          </a:solidFill>
                          <a:latin typeface="Calibri"/>
                        </a:rPr>
                        <a:t>9000-11999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23.23%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247791">
                <a:tc>
                  <a:txBody>
                    <a:bodyPr/>
                    <a:lstStyle/>
                    <a:p>
                      <a:pPr algn="l" fontAlgn="b"/>
                      <a:r>
                        <a:rPr lang="en-GB" sz="1100" b="0" i="0" u="none" strike="noStrike">
                          <a:solidFill>
                            <a:srgbClr val="000000"/>
                          </a:solidFill>
                          <a:latin typeface="Calibri"/>
                        </a:rPr>
                        <a:t>12000-14999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smtClean="0">
                          <a:solidFill>
                            <a:srgbClr val="000000"/>
                          </a:solidFill>
                          <a:latin typeface="Calibri"/>
                        </a:rPr>
                        <a:t>30%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247791">
                <a:tc>
                  <a:txBody>
                    <a:bodyPr/>
                    <a:lstStyle/>
                    <a:p>
                      <a:pPr algn="l" fontAlgn="b"/>
                      <a:r>
                        <a:rPr lang="en-GB" sz="1100" b="0" i="0" u="none" strike="noStrike">
                          <a:solidFill>
                            <a:srgbClr val="000000"/>
                          </a:solidFill>
                          <a:latin typeface="Calibri"/>
                        </a:rPr>
                        <a:t>15000-19999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7791">
                <a:tc>
                  <a:txBody>
                    <a:bodyPr/>
                    <a:lstStyle/>
                    <a:p>
                      <a:pPr algn="l" fontAlgn="b"/>
                      <a:r>
                        <a:rPr lang="en-GB" sz="1100" b="0" i="0" u="none" strike="noStrike">
                          <a:solidFill>
                            <a:srgbClr val="000000"/>
                          </a:solidFill>
                          <a:latin typeface="Calibri"/>
                        </a:rPr>
                        <a:t>20000-24999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a:solidFill>
                            <a:srgbClr val="000000"/>
                          </a:solidFill>
                          <a:latin typeface="Calibri"/>
                        </a:rPr>
                        <a:t>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7791">
                <a:tc>
                  <a:txBody>
                    <a:bodyPr/>
                    <a:lstStyle/>
                    <a:p>
                      <a:pPr algn="l" fontAlgn="b"/>
                      <a:r>
                        <a:rPr lang="en-GB" sz="1100" b="0" i="0" u="none" strike="noStrike">
                          <a:solidFill>
                            <a:srgbClr val="000000"/>
                          </a:solidFill>
                          <a:latin typeface="Calibri"/>
                        </a:rPr>
                        <a:t>&gt;25000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nvGraphicFramePr>
        <p:xfrm>
          <a:off x="571472" y="5357826"/>
          <a:ext cx="6096000" cy="426720"/>
        </p:xfrm>
        <a:graphic>
          <a:graphicData uri="http://schemas.openxmlformats.org/drawingml/2006/table">
            <a:tbl>
              <a:tblPr firstRow="1" bandRow="1">
                <a:tableStyleId>{2D5ABB26-0587-4C30-8999-92F81FD0307C}</a:tableStyleId>
              </a:tblPr>
              <a:tblGrid>
                <a:gridCol w="642942"/>
                <a:gridCol w="5453058"/>
              </a:tblGrid>
              <a:tr h="370840">
                <a:tc>
                  <a:txBody>
                    <a:bodyPr/>
                    <a:lstStyle/>
                    <a:p>
                      <a:endParaRPr lang="en-GB" dirty="0"/>
                    </a:p>
                  </a:txBody>
                  <a:tcPr>
                    <a:solidFill>
                      <a:schemeClr val="accent2">
                        <a:lumMod val="60000"/>
                        <a:lumOff val="40000"/>
                      </a:schemeClr>
                    </a:solidFill>
                  </a:tcPr>
                </a:tc>
                <a:tc>
                  <a:txBody>
                    <a:bodyPr/>
                    <a:lstStyle/>
                    <a:p>
                      <a:r>
                        <a:rPr lang="en-GB" sz="1100" dirty="0" smtClean="0"/>
                        <a:t>Highest income earners. </a:t>
                      </a:r>
                      <a:r>
                        <a:rPr lang="en-GB" sz="1100" baseline="0" dirty="0" smtClean="0"/>
                        <a:t>Income in Kilifi is highly fragmented. Many respondents indicated their income were from various sources such as farming, fuel selling and trading</a:t>
                      </a:r>
                      <a:endParaRPr lang="en-GB" sz="1100"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76</a:t>
            </a:fld>
            <a:endParaRPr lang="en-US"/>
          </a:p>
        </p:txBody>
      </p:sp>
    </p:spTree>
    <p:extLst>
      <p:ext uri="{BB962C8B-B14F-4D97-AF65-F5344CB8AC3E}">
        <p14:creationId xmlns:p14="http://schemas.microsoft.com/office/powerpoint/2010/main" val="32929571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p:spPr>
        <p:txBody>
          <a:bodyPr>
            <a:normAutofit/>
          </a:bodyPr>
          <a:lstStyle/>
          <a:p>
            <a:pPr algn="l"/>
            <a:r>
              <a:rPr lang="en-GB" sz="3200" dirty="0" smtClean="0"/>
              <a:t>Household Occupation and Main Source of Income</a:t>
            </a:r>
            <a:endParaRPr lang="en-GB" sz="3200" dirty="0"/>
          </a:p>
        </p:txBody>
      </p:sp>
      <p:graphicFrame>
        <p:nvGraphicFramePr>
          <p:cNvPr id="6" name="Chart 5"/>
          <p:cNvGraphicFramePr/>
          <p:nvPr/>
        </p:nvGraphicFramePr>
        <p:xfrm>
          <a:off x="4429092" y="1447800"/>
          <a:ext cx="4714908" cy="36242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0" y="1371600"/>
          <a:ext cx="4419599" cy="363855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77</a:t>
            </a:fld>
            <a:endParaRPr lang="en-US"/>
          </a:p>
        </p:txBody>
      </p:sp>
      <p:sp>
        <p:nvSpPr>
          <p:cNvPr id="8" name="TextBox 7"/>
          <p:cNvSpPr txBox="1"/>
          <p:nvPr/>
        </p:nvSpPr>
        <p:spPr>
          <a:xfrm>
            <a:off x="3429000" y="3962400"/>
            <a:ext cx="914400" cy="769441"/>
          </a:xfrm>
          <a:prstGeom prst="rect">
            <a:avLst/>
          </a:prstGeom>
          <a:noFill/>
        </p:spPr>
        <p:txBody>
          <a:bodyPr wrap="square" rtlCol="0">
            <a:spAutoFit/>
          </a:bodyPr>
          <a:lstStyle/>
          <a:p>
            <a:r>
              <a:rPr lang="en-GB" sz="1100" dirty="0" smtClean="0"/>
              <a:t>Total Non agricultural activity – 23%</a:t>
            </a:r>
            <a:endParaRPr lang="en-GB" sz="1100" dirty="0"/>
          </a:p>
        </p:txBody>
      </p:sp>
    </p:spTree>
    <p:extLst>
      <p:ext uri="{BB962C8B-B14F-4D97-AF65-F5344CB8AC3E}">
        <p14:creationId xmlns:p14="http://schemas.microsoft.com/office/powerpoint/2010/main" val="3857201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normAutofit/>
          </a:bodyPr>
          <a:lstStyle/>
          <a:p>
            <a:pPr algn="l"/>
            <a:r>
              <a:rPr lang="en-GB" sz="3200" dirty="0" smtClean="0"/>
              <a:t>Household Occupation and Main Source of Income</a:t>
            </a:r>
            <a:endParaRPr lang="en-GB" sz="3200" dirty="0"/>
          </a:p>
        </p:txBody>
      </p:sp>
      <p:graphicFrame>
        <p:nvGraphicFramePr>
          <p:cNvPr id="4" name="Chart 3"/>
          <p:cNvGraphicFramePr/>
          <p:nvPr/>
        </p:nvGraphicFramePr>
        <p:xfrm>
          <a:off x="1500166" y="1828800"/>
          <a:ext cx="6072230" cy="295752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43108" y="5286388"/>
            <a:ext cx="4000528" cy="369332"/>
          </a:xfrm>
          <a:prstGeom prst="rect">
            <a:avLst/>
          </a:prstGeom>
          <a:noFill/>
        </p:spPr>
        <p:txBody>
          <a:bodyPr wrap="square" rtlCol="0">
            <a:spAutoFit/>
          </a:bodyPr>
          <a:lstStyle/>
          <a:p>
            <a:r>
              <a:rPr lang="en-GB" dirty="0" smtClean="0"/>
              <a:t>Total non-agricultural activity – 53%</a:t>
            </a:r>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25019579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5410200" cy="1143000"/>
          </a:xfrm>
        </p:spPr>
        <p:txBody>
          <a:bodyPr>
            <a:normAutofit fontScale="90000"/>
          </a:bodyPr>
          <a:lstStyle/>
          <a:p>
            <a:pPr algn="l"/>
            <a:r>
              <a:rPr lang="en-GB" sz="3200" dirty="0" smtClean="0"/>
              <a:t>Household Occupation and Main Source of Income</a:t>
            </a:r>
            <a:endParaRPr lang="en-GB" sz="3200" dirty="0"/>
          </a:p>
        </p:txBody>
      </p:sp>
      <p:graphicFrame>
        <p:nvGraphicFramePr>
          <p:cNvPr id="5" name="Chart 4"/>
          <p:cNvGraphicFramePr/>
          <p:nvPr/>
        </p:nvGraphicFramePr>
        <p:xfrm>
          <a:off x="285720" y="1714488"/>
          <a:ext cx="4357718" cy="3357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929190" y="1752600"/>
          <a:ext cx="4214810" cy="305751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79</a:t>
            </a:fld>
            <a:endParaRPr lang="en-US"/>
          </a:p>
        </p:txBody>
      </p:sp>
      <p:sp>
        <p:nvSpPr>
          <p:cNvPr id="8" name="TextBox 7"/>
          <p:cNvSpPr txBox="1"/>
          <p:nvPr/>
        </p:nvSpPr>
        <p:spPr>
          <a:xfrm>
            <a:off x="2362200" y="5257800"/>
            <a:ext cx="1447800" cy="430887"/>
          </a:xfrm>
          <a:prstGeom prst="rect">
            <a:avLst/>
          </a:prstGeom>
          <a:noFill/>
        </p:spPr>
        <p:txBody>
          <a:bodyPr wrap="square" rtlCol="0">
            <a:spAutoFit/>
          </a:bodyPr>
          <a:lstStyle/>
          <a:p>
            <a:r>
              <a:rPr lang="en-GB" sz="1100" dirty="0" smtClean="0"/>
              <a:t>Total Non agricultural activity 82%</a:t>
            </a:r>
            <a:endParaRPr lang="en-GB" sz="1100" dirty="0"/>
          </a:p>
        </p:txBody>
      </p:sp>
      <p:sp>
        <p:nvSpPr>
          <p:cNvPr id="9" name="Rectangle 8"/>
          <p:cNvSpPr/>
          <p:nvPr/>
        </p:nvSpPr>
        <p:spPr>
          <a:xfrm>
            <a:off x="6934200" y="5105400"/>
            <a:ext cx="1702217" cy="430887"/>
          </a:xfrm>
          <a:prstGeom prst="rect">
            <a:avLst/>
          </a:prstGeom>
        </p:spPr>
        <p:txBody>
          <a:bodyPr wrap="square">
            <a:spAutoFit/>
          </a:bodyPr>
          <a:lstStyle/>
          <a:p>
            <a:r>
              <a:rPr lang="en-GB" sz="1100" dirty="0" smtClean="0"/>
              <a:t>Total Non agricultural activity 98%</a:t>
            </a:r>
            <a:endParaRPr lang="en-GB" sz="1100" dirty="0"/>
          </a:p>
        </p:txBody>
      </p:sp>
    </p:spTree>
    <p:extLst>
      <p:ext uri="{BB962C8B-B14F-4D97-AF65-F5344CB8AC3E}">
        <p14:creationId xmlns:p14="http://schemas.microsoft.com/office/powerpoint/2010/main" val="208179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010400" cy="1071546"/>
          </a:xfrm>
        </p:spPr>
        <p:txBody>
          <a:bodyPr>
            <a:normAutofit/>
          </a:bodyPr>
          <a:lstStyle/>
          <a:p>
            <a:pPr algn="l"/>
            <a:r>
              <a:rPr lang="en-GB" sz="2800" dirty="0" smtClean="0"/>
              <a:t>Macro Environment - Counties and Provinces</a:t>
            </a:r>
            <a:endParaRPr lang="en-GB" sz="2800" dirty="0"/>
          </a:p>
        </p:txBody>
      </p:sp>
      <p:pic>
        <p:nvPicPr>
          <p:cNvPr id="4" name="Content Placeholder 3" descr="Map.jpg"/>
          <p:cNvPicPr>
            <a:picLocks noGrp="1" noChangeAspect="1"/>
          </p:cNvPicPr>
          <p:nvPr>
            <p:ph idx="1"/>
          </p:nvPr>
        </p:nvPicPr>
        <p:blipFill>
          <a:blip r:embed="rId2"/>
          <a:stretch>
            <a:fillRect/>
          </a:stretch>
        </p:blipFill>
        <p:spPr>
          <a:xfrm>
            <a:off x="357158" y="1214422"/>
            <a:ext cx="4500594" cy="4881578"/>
          </a:xfrm>
        </p:spPr>
      </p:pic>
      <p:graphicFrame>
        <p:nvGraphicFramePr>
          <p:cNvPr id="7" name="Table 6"/>
          <p:cNvGraphicFramePr>
            <a:graphicFrameLocks noGrp="1"/>
          </p:cNvGraphicFramePr>
          <p:nvPr/>
        </p:nvGraphicFramePr>
        <p:xfrm>
          <a:off x="5000628" y="2667002"/>
          <a:ext cx="3929089" cy="4047757"/>
        </p:xfrm>
        <a:graphic>
          <a:graphicData uri="http://schemas.openxmlformats.org/drawingml/2006/table">
            <a:tbl>
              <a:tblPr>
                <a:tableStyleId>{35758FB7-9AC5-4552-8A53-C91805E547FA}</a:tableStyleId>
              </a:tblPr>
              <a:tblGrid>
                <a:gridCol w="357189"/>
                <a:gridCol w="1042983"/>
                <a:gridCol w="2528917"/>
              </a:tblGrid>
              <a:tr h="327165">
                <a:tc>
                  <a:txBody>
                    <a:bodyPr/>
                    <a:lstStyle/>
                    <a:p>
                      <a:pPr algn="l" fontAlgn="b"/>
                      <a:endParaRPr lang="en-GB" sz="1100" b="0" i="0" u="none" strike="noStrike" dirty="0">
                        <a:solidFill>
                          <a:srgbClr val="000000"/>
                        </a:solidFill>
                        <a:latin typeface="Calibri"/>
                      </a:endParaRPr>
                    </a:p>
                  </a:txBody>
                  <a:tcPr marL="7520" marR="7520" marT="7520" marB="0" anchor="b"/>
                </a:tc>
                <a:tc>
                  <a:txBody>
                    <a:bodyPr/>
                    <a:lstStyle/>
                    <a:p>
                      <a:pPr algn="l" fontAlgn="b"/>
                      <a:r>
                        <a:rPr lang="en-GB" sz="1400" b="1" u="none" strike="noStrike" dirty="0" smtClean="0"/>
                        <a:t>Region</a:t>
                      </a:r>
                      <a:endParaRPr lang="en-GB" sz="1400" b="1" i="0" u="none" strike="noStrike" dirty="0">
                        <a:solidFill>
                          <a:srgbClr val="000000"/>
                        </a:solidFill>
                        <a:latin typeface="Calibri"/>
                      </a:endParaRPr>
                    </a:p>
                  </a:txBody>
                  <a:tcPr marL="7520" marR="7520" marT="7520" marB="0" anchor="b"/>
                </a:tc>
                <a:tc>
                  <a:txBody>
                    <a:bodyPr/>
                    <a:lstStyle/>
                    <a:p>
                      <a:pPr algn="l" fontAlgn="b"/>
                      <a:r>
                        <a:rPr lang="en-GB" sz="1400" b="1" u="none" strike="noStrike" dirty="0" smtClean="0"/>
                        <a:t>Counties</a:t>
                      </a:r>
                      <a:endParaRPr lang="en-GB" sz="1400" b="1" i="0" u="none" strike="noStrike" dirty="0">
                        <a:solidFill>
                          <a:srgbClr val="000000"/>
                        </a:solidFill>
                        <a:latin typeface="Calibri"/>
                      </a:endParaRPr>
                    </a:p>
                  </a:txBody>
                  <a:tcPr marL="7520" marR="7520" marT="7520" marB="0" anchor="b"/>
                </a:tc>
              </a:tr>
              <a:tr h="581496">
                <a:tc>
                  <a:txBody>
                    <a:bodyPr/>
                    <a:lstStyle/>
                    <a:p>
                      <a:pPr fontAlgn="b">
                        <a:lnSpc>
                          <a:spcPct val="115000"/>
                        </a:lnSpc>
                        <a:spcAft>
                          <a:spcPts val="0"/>
                        </a:spcAft>
                      </a:pPr>
                      <a:r>
                        <a:rPr lang="en-GB" sz="1100" kern="1200" dirty="0">
                          <a:solidFill>
                            <a:srgbClr val="000000"/>
                          </a:solidFill>
                          <a:latin typeface="Calibri"/>
                          <a:ea typeface="Times New Roman"/>
                          <a:cs typeface="Arial"/>
                        </a:rPr>
                        <a:t> </a:t>
                      </a:r>
                      <a:endParaRPr lang="en-GB" sz="1100" dirty="0">
                        <a:latin typeface="Calibri"/>
                        <a:ea typeface="Calibri"/>
                        <a:cs typeface="Times New Roman"/>
                      </a:endParaRPr>
                    </a:p>
                  </a:txBody>
                  <a:tcPr marL="7620" marR="7620" marT="7620" marB="0" anchor="b">
                    <a:solidFill>
                      <a:srgbClr val="FF3399"/>
                    </a:solidFill>
                  </a:tcPr>
                </a:tc>
                <a:tc>
                  <a:txBody>
                    <a:bodyPr/>
                    <a:lstStyle/>
                    <a:p>
                      <a:pPr algn="l" fontAlgn="b"/>
                      <a:r>
                        <a:rPr lang="en-GB" sz="1100" u="none" strike="noStrike" dirty="0"/>
                        <a:t>Central - 1</a:t>
                      </a:r>
                      <a:endParaRPr lang="en-GB" sz="1100" b="0" i="0" u="none" strike="noStrike" dirty="0">
                        <a:solidFill>
                          <a:srgbClr val="000000"/>
                        </a:solidFill>
                        <a:latin typeface="Calibri"/>
                      </a:endParaRPr>
                    </a:p>
                  </a:txBody>
                  <a:tcPr marL="7520" marR="7520" marT="7520" marB="0" anchor="b"/>
                </a:tc>
                <a:tc>
                  <a:txBody>
                    <a:bodyPr/>
                    <a:lstStyle/>
                    <a:p>
                      <a:pPr algn="l" fontAlgn="b"/>
                      <a:r>
                        <a:rPr lang="en-GB" sz="1100" u="none" strike="noStrike" dirty="0"/>
                        <a:t>1a-Nyandarua, 1b-Nyeri, 1c-Kirinyaga, 1d-Murang'a, 1e-Kiambu</a:t>
                      </a:r>
                      <a:endParaRPr lang="en-GB" sz="1100" b="0" i="0" u="none" strike="noStrike" dirty="0">
                        <a:solidFill>
                          <a:srgbClr val="000000"/>
                        </a:solidFill>
                        <a:latin typeface="Calibri"/>
                      </a:endParaRPr>
                    </a:p>
                  </a:txBody>
                  <a:tcPr marL="7520" marR="7520" marT="7520" marB="0" anchor="b"/>
                </a:tc>
              </a:tr>
              <a:tr h="405327">
                <a:tc>
                  <a:txBody>
                    <a:bodyPr/>
                    <a:lstStyle/>
                    <a:p>
                      <a:pPr fontAlgn="b">
                        <a:lnSpc>
                          <a:spcPct val="115000"/>
                        </a:lnSpc>
                        <a:spcAft>
                          <a:spcPts val="0"/>
                        </a:spcAft>
                      </a:pPr>
                      <a:r>
                        <a:rPr lang="en-GB" sz="1100" kern="1200" dirty="0">
                          <a:solidFill>
                            <a:srgbClr val="000000"/>
                          </a:solidFill>
                          <a:latin typeface="Calibri"/>
                          <a:ea typeface="Times New Roman"/>
                          <a:cs typeface="Arial"/>
                        </a:rPr>
                        <a:t> </a:t>
                      </a:r>
                      <a:endParaRPr lang="en-GB" sz="1100" dirty="0">
                        <a:latin typeface="Calibri"/>
                        <a:ea typeface="Calibri"/>
                        <a:cs typeface="Times New Roman"/>
                      </a:endParaRPr>
                    </a:p>
                  </a:txBody>
                  <a:tcPr marL="7620" marR="7620" marT="7620" marB="0" anchor="b">
                    <a:solidFill>
                      <a:srgbClr val="FFFF00"/>
                    </a:solidFill>
                  </a:tcPr>
                </a:tc>
                <a:tc>
                  <a:txBody>
                    <a:bodyPr/>
                    <a:lstStyle/>
                    <a:p>
                      <a:pPr algn="l" fontAlgn="b"/>
                      <a:r>
                        <a:rPr lang="en-GB" sz="1100" u="none" strike="noStrike"/>
                        <a:t>Coastal - 2</a:t>
                      </a:r>
                      <a:endParaRPr lang="en-GB" sz="1100" b="0" i="0" u="none" strike="noStrike">
                        <a:solidFill>
                          <a:srgbClr val="000000"/>
                        </a:solidFill>
                        <a:latin typeface="Calibri"/>
                      </a:endParaRPr>
                    </a:p>
                  </a:txBody>
                  <a:tcPr marL="7520" marR="7520" marT="7520" marB="0" anchor="b"/>
                </a:tc>
                <a:tc>
                  <a:txBody>
                    <a:bodyPr/>
                    <a:lstStyle/>
                    <a:p>
                      <a:pPr algn="l" fontAlgn="b"/>
                      <a:r>
                        <a:rPr lang="en-GB" sz="1100" u="none" strike="noStrike" dirty="0"/>
                        <a:t>2a-Mombasa (city), 2b-Kwale, 2c-Kilifi, 2d-Tana River, 2e-Lamu, 2f-Taita-Taveta</a:t>
                      </a:r>
                      <a:endParaRPr lang="en-GB" sz="1100" b="0" i="0" u="none" strike="noStrike" dirty="0">
                        <a:solidFill>
                          <a:srgbClr val="000000"/>
                        </a:solidFill>
                        <a:latin typeface="Calibri"/>
                      </a:endParaRPr>
                    </a:p>
                  </a:txBody>
                  <a:tcPr marL="7520" marR="7520" marT="7520" marB="0" anchor="b"/>
                </a:tc>
              </a:tr>
              <a:tr h="405327">
                <a:tc>
                  <a:txBody>
                    <a:bodyPr/>
                    <a:lstStyle/>
                    <a:p>
                      <a:pPr fontAlgn="b">
                        <a:lnSpc>
                          <a:spcPct val="115000"/>
                        </a:lnSpc>
                        <a:spcAft>
                          <a:spcPts val="0"/>
                        </a:spcAft>
                      </a:pPr>
                      <a:r>
                        <a:rPr lang="en-GB" sz="1100" kern="1200" dirty="0">
                          <a:solidFill>
                            <a:srgbClr val="000000"/>
                          </a:solidFill>
                          <a:latin typeface="Calibri"/>
                          <a:ea typeface="Times New Roman"/>
                          <a:cs typeface="Arial"/>
                        </a:rPr>
                        <a:t> </a:t>
                      </a:r>
                      <a:endParaRPr lang="en-GB" sz="1100" dirty="0">
                        <a:latin typeface="Calibri"/>
                        <a:ea typeface="Calibri"/>
                        <a:cs typeface="Times New Roman"/>
                      </a:endParaRPr>
                    </a:p>
                  </a:txBody>
                  <a:tcPr marL="7620" marR="7620" marT="7620" marB="0" anchor="b">
                    <a:solidFill>
                      <a:schemeClr val="accent1">
                        <a:lumMod val="60000"/>
                        <a:lumOff val="40000"/>
                      </a:schemeClr>
                    </a:solidFill>
                  </a:tcPr>
                </a:tc>
                <a:tc>
                  <a:txBody>
                    <a:bodyPr/>
                    <a:lstStyle/>
                    <a:p>
                      <a:pPr algn="l" fontAlgn="b"/>
                      <a:r>
                        <a:rPr lang="en-GB" sz="1100" u="none" strike="noStrike"/>
                        <a:t>Eastern - 3</a:t>
                      </a:r>
                      <a:endParaRPr lang="en-GB" sz="1100" b="0" i="0" u="none" strike="noStrike">
                        <a:solidFill>
                          <a:srgbClr val="000000"/>
                        </a:solidFill>
                        <a:latin typeface="Calibri"/>
                      </a:endParaRPr>
                    </a:p>
                  </a:txBody>
                  <a:tcPr marL="7520" marR="7520" marT="7520" marB="0" anchor="b"/>
                </a:tc>
                <a:tc>
                  <a:txBody>
                    <a:bodyPr/>
                    <a:lstStyle/>
                    <a:p>
                      <a:pPr algn="l" fontAlgn="b"/>
                      <a:r>
                        <a:rPr lang="en-GB" sz="1100" u="none" strike="noStrike" dirty="0"/>
                        <a:t>3a-Marsabit, 3b-Isiolo, 3c-Meru, 3d-Tharaka-Nithi, 3e-Embu, 3f-Kitui, 3g-Machakos, 3h-Makueni</a:t>
                      </a:r>
                      <a:endParaRPr lang="en-GB" sz="1100" b="0" i="0" u="none" strike="noStrike" dirty="0">
                        <a:solidFill>
                          <a:srgbClr val="000000"/>
                        </a:solidFill>
                        <a:latin typeface="Calibri"/>
                      </a:endParaRPr>
                    </a:p>
                  </a:txBody>
                  <a:tcPr marL="7520" marR="7520" marT="7520" marB="0" anchor="b"/>
                </a:tc>
              </a:tr>
              <a:tr h="216292">
                <a:tc>
                  <a:txBody>
                    <a:bodyPr/>
                    <a:lstStyle/>
                    <a:p>
                      <a:pPr fontAlgn="b">
                        <a:lnSpc>
                          <a:spcPts val="1705"/>
                        </a:lnSpc>
                        <a:spcAft>
                          <a:spcPts val="0"/>
                        </a:spcAft>
                      </a:pPr>
                      <a:r>
                        <a:rPr lang="en-GB" sz="1100" kern="1200" dirty="0">
                          <a:solidFill>
                            <a:srgbClr val="000000"/>
                          </a:solidFill>
                          <a:latin typeface="Calibri"/>
                          <a:ea typeface="Times New Roman"/>
                          <a:cs typeface="Arial"/>
                        </a:rPr>
                        <a:t> </a:t>
                      </a:r>
                      <a:endParaRPr lang="en-GB" sz="1100" dirty="0">
                        <a:latin typeface="Calibri"/>
                        <a:ea typeface="Calibri"/>
                        <a:cs typeface="Times New Roman"/>
                      </a:endParaRPr>
                    </a:p>
                  </a:txBody>
                  <a:tcPr marL="7620" marR="7620" marT="7620" marB="0" anchor="b">
                    <a:solidFill>
                      <a:schemeClr val="bg1">
                        <a:lumMod val="50000"/>
                      </a:schemeClr>
                    </a:solidFill>
                  </a:tcPr>
                </a:tc>
                <a:tc>
                  <a:txBody>
                    <a:bodyPr/>
                    <a:lstStyle/>
                    <a:p>
                      <a:pPr algn="l" fontAlgn="b"/>
                      <a:r>
                        <a:rPr lang="en-GB" sz="1100" u="none" strike="noStrike"/>
                        <a:t>Nairobi - 4</a:t>
                      </a:r>
                      <a:endParaRPr lang="en-GB" sz="1100" b="0" i="0" u="none" strike="noStrike">
                        <a:solidFill>
                          <a:srgbClr val="000000"/>
                        </a:solidFill>
                        <a:latin typeface="Calibri"/>
                      </a:endParaRPr>
                    </a:p>
                  </a:txBody>
                  <a:tcPr marL="7520" marR="7520" marT="7520" marB="0" anchor="b"/>
                </a:tc>
                <a:tc>
                  <a:txBody>
                    <a:bodyPr/>
                    <a:lstStyle/>
                    <a:p>
                      <a:pPr algn="l" fontAlgn="b"/>
                      <a:r>
                        <a:rPr lang="en-GB" sz="1100" u="none" strike="noStrike" dirty="0"/>
                        <a:t>4a-Nairobi City</a:t>
                      </a:r>
                      <a:endParaRPr lang="en-GB" sz="1100" b="0" i="0" u="none" strike="noStrike" dirty="0">
                        <a:solidFill>
                          <a:srgbClr val="000000"/>
                        </a:solidFill>
                        <a:latin typeface="Calibri"/>
                      </a:endParaRPr>
                    </a:p>
                  </a:txBody>
                  <a:tcPr marL="7520" marR="7520" marT="7520" marB="0" anchor="b"/>
                </a:tc>
              </a:tr>
              <a:tr h="405327">
                <a:tc>
                  <a:txBody>
                    <a:bodyPr/>
                    <a:lstStyle/>
                    <a:p>
                      <a:pPr fontAlgn="b">
                        <a:lnSpc>
                          <a:spcPct val="115000"/>
                        </a:lnSpc>
                        <a:spcAft>
                          <a:spcPts val="0"/>
                        </a:spcAft>
                      </a:pPr>
                      <a:r>
                        <a:rPr lang="en-GB" sz="1100" kern="1200" dirty="0">
                          <a:solidFill>
                            <a:srgbClr val="000000"/>
                          </a:solidFill>
                          <a:latin typeface="Calibri"/>
                          <a:ea typeface="Times New Roman"/>
                          <a:cs typeface="Arial"/>
                        </a:rPr>
                        <a:t> </a:t>
                      </a:r>
                      <a:endParaRPr lang="en-GB" sz="1100" dirty="0">
                        <a:latin typeface="Calibri"/>
                        <a:ea typeface="Calibri"/>
                        <a:cs typeface="Times New Roman"/>
                      </a:endParaRPr>
                    </a:p>
                  </a:txBody>
                  <a:tcPr marL="7620" marR="7620" marT="7620" marB="0" anchor="b">
                    <a:solidFill>
                      <a:schemeClr val="accent6">
                        <a:lumMod val="50000"/>
                        <a:alpha val="76000"/>
                      </a:schemeClr>
                    </a:solidFill>
                  </a:tcPr>
                </a:tc>
                <a:tc>
                  <a:txBody>
                    <a:bodyPr/>
                    <a:lstStyle/>
                    <a:p>
                      <a:pPr algn="l" fontAlgn="b"/>
                      <a:r>
                        <a:rPr lang="en-GB" sz="1100" u="none" strike="noStrike" dirty="0"/>
                        <a:t>North Eastern - 5</a:t>
                      </a:r>
                      <a:endParaRPr lang="en-GB" sz="1100" b="0" i="0" u="none" strike="noStrike" dirty="0">
                        <a:solidFill>
                          <a:srgbClr val="000000"/>
                        </a:solidFill>
                        <a:latin typeface="Calibri"/>
                      </a:endParaRPr>
                    </a:p>
                  </a:txBody>
                  <a:tcPr marL="7520" marR="7520" marT="7520" marB="0" anchor="b"/>
                </a:tc>
                <a:tc>
                  <a:txBody>
                    <a:bodyPr/>
                    <a:lstStyle/>
                    <a:p>
                      <a:pPr algn="l" fontAlgn="b"/>
                      <a:r>
                        <a:rPr lang="en-GB" sz="1100" u="none" strike="noStrike" dirty="0"/>
                        <a:t>5a-Garissa, 5b-Wajir, 5c-Mandera</a:t>
                      </a:r>
                      <a:endParaRPr lang="en-GB" sz="1100" b="0" i="0" u="none" strike="noStrike" dirty="0">
                        <a:solidFill>
                          <a:srgbClr val="000000"/>
                        </a:solidFill>
                        <a:latin typeface="Calibri"/>
                      </a:endParaRPr>
                    </a:p>
                  </a:txBody>
                  <a:tcPr marL="7520" marR="7520" marT="7520" marB="0" anchor="b"/>
                </a:tc>
              </a:tr>
              <a:tr h="405327">
                <a:tc>
                  <a:txBody>
                    <a:bodyPr/>
                    <a:lstStyle/>
                    <a:p>
                      <a:pPr fontAlgn="b">
                        <a:lnSpc>
                          <a:spcPct val="115000"/>
                        </a:lnSpc>
                        <a:spcAft>
                          <a:spcPts val="0"/>
                        </a:spcAft>
                      </a:pPr>
                      <a:r>
                        <a:rPr lang="en-GB" sz="1100" kern="1200" dirty="0">
                          <a:solidFill>
                            <a:srgbClr val="000000"/>
                          </a:solidFill>
                          <a:latin typeface="Calibri"/>
                          <a:ea typeface="Times New Roman"/>
                          <a:cs typeface="Arial"/>
                        </a:rPr>
                        <a:t> </a:t>
                      </a:r>
                      <a:endParaRPr lang="en-GB" sz="1100" dirty="0">
                        <a:latin typeface="Calibri"/>
                        <a:ea typeface="Calibri"/>
                        <a:cs typeface="Times New Roman"/>
                      </a:endParaRPr>
                    </a:p>
                  </a:txBody>
                  <a:tcPr marL="7620" marR="7620" marT="7620" marB="0" anchor="b">
                    <a:solidFill>
                      <a:schemeClr val="bg2">
                        <a:lumMod val="50000"/>
                        <a:alpha val="95000"/>
                      </a:schemeClr>
                    </a:solidFill>
                  </a:tcPr>
                </a:tc>
                <a:tc>
                  <a:txBody>
                    <a:bodyPr/>
                    <a:lstStyle/>
                    <a:p>
                      <a:pPr algn="l" fontAlgn="b"/>
                      <a:r>
                        <a:rPr lang="en-GB" sz="1100" u="none" strike="noStrike"/>
                        <a:t>Nyanza - 6</a:t>
                      </a:r>
                      <a:endParaRPr lang="en-GB" sz="1100" b="0" i="0" u="none" strike="noStrike">
                        <a:solidFill>
                          <a:srgbClr val="000000"/>
                        </a:solidFill>
                        <a:latin typeface="Calibri"/>
                      </a:endParaRPr>
                    </a:p>
                  </a:txBody>
                  <a:tcPr marL="7520" marR="7520" marT="7520" marB="0" anchor="b"/>
                </a:tc>
                <a:tc>
                  <a:txBody>
                    <a:bodyPr/>
                    <a:lstStyle/>
                    <a:p>
                      <a:pPr algn="l" fontAlgn="b"/>
                      <a:r>
                        <a:rPr lang="en-GB" sz="1100" u="none" strike="noStrike" dirty="0"/>
                        <a:t>6a-Siaya, 6b-Kisumu, 6c-Homa Bay, 6d-Migori, 6e-Kisii, 6f-Nyamira</a:t>
                      </a:r>
                      <a:endParaRPr lang="en-GB" sz="1100" b="0" i="0" u="none" strike="noStrike" dirty="0">
                        <a:solidFill>
                          <a:srgbClr val="000000"/>
                        </a:solidFill>
                        <a:latin typeface="Calibri"/>
                      </a:endParaRPr>
                    </a:p>
                  </a:txBody>
                  <a:tcPr marL="7520" marR="7520" marT="7520" marB="0" anchor="b"/>
                </a:tc>
              </a:tr>
              <a:tr h="799842">
                <a:tc>
                  <a:txBody>
                    <a:bodyPr/>
                    <a:lstStyle/>
                    <a:p>
                      <a:pPr fontAlgn="b">
                        <a:lnSpc>
                          <a:spcPct val="115000"/>
                        </a:lnSpc>
                        <a:spcAft>
                          <a:spcPts val="0"/>
                        </a:spcAft>
                      </a:pPr>
                      <a:r>
                        <a:rPr lang="en-GB" sz="1100" kern="1200" dirty="0">
                          <a:solidFill>
                            <a:srgbClr val="000000"/>
                          </a:solidFill>
                          <a:latin typeface="Calibri"/>
                          <a:ea typeface="Times New Roman"/>
                          <a:cs typeface="Arial"/>
                        </a:rPr>
                        <a:t> </a:t>
                      </a:r>
                      <a:endParaRPr lang="en-GB" sz="1100" dirty="0">
                        <a:latin typeface="Calibri"/>
                        <a:ea typeface="Calibri"/>
                        <a:cs typeface="Times New Roman"/>
                      </a:endParaRPr>
                    </a:p>
                  </a:txBody>
                  <a:tcPr marL="7620" marR="7620" marT="7620" marB="0" anchor="b">
                    <a:solidFill>
                      <a:srgbClr val="33CC33"/>
                    </a:solidFill>
                  </a:tcPr>
                </a:tc>
                <a:tc>
                  <a:txBody>
                    <a:bodyPr/>
                    <a:lstStyle/>
                    <a:p>
                      <a:pPr algn="l" fontAlgn="b"/>
                      <a:r>
                        <a:rPr lang="en-GB" sz="1100" u="none" strike="noStrike"/>
                        <a:t>Rift Valley - 7</a:t>
                      </a:r>
                      <a:endParaRPr lang="en-GB" sz="1100" b="0" i="0" u="none" strike="noStrike">
                        <a:solidFill>
                          <a:srgbClr val="000000"/>
                        </a:solidFill>
                        <a:latin typeface="Calibri"/>
                      </a:endParaRPr>
                    </a:p>
                  </a:txBody>
                  <a:tcPr marL="7520" marR="7520" marT="7520" marB="0" anchor="b"/>
                </a:tc>
                <a:tc>
                  <a:txBody>
                    <a:bodyPr/>
                    <a:lstStyle/>
                    <a:p>
                      <a:pPr algn="l" fontAlgn="b"/>
                      <a:r>
                        <a:rPr lang="en-GB" sz="1100" u="none" strike="noStrike" dirty="0"/>
                        <a:t>7a-Turkana, 7b-West </a:t>
                      </a:r>
                      <a:r>
                        <a:rPr lang="en-GB" sz="1100" u="none" strike="noStrike" dirty="0" err="1"/>
                        <a:t>Pokot</a:t>
                      </a:r>
                      <a:r>
                        <a:rPr lang="en-GB" sz="1100" u="none" strike="noStrike" dirty="0"/>
                        <a:t>, 7c-Samburu, 7d-Trans </a:t>
                      </a:r>
                      <a:r>
                        <a:rPr lang="en-GB" sz="1100" u="none" strike="noStrike" dirty="0" err="1"/>
                        <a:t>Nzoia</a:t>
                      </a:r>
                      <a:r>
                        <a:rPr lang="en-GB" sz="1100" u="none" strike="noStrike" dirty="0"/>
                        <a:t>, 7e-Uasin </a:t>
                      </a:r>
                      <a:r>
                        <a:rPr lang="en-GB" sz="1100" u="none" strike="noStrike" dirty="0" err="1"/>
                        <a:t>Gishu</a:t>
                      </a:r>
                      <a:r>
                        <a:rPr lang="en-GB" sz="1100" u="none" strike="noStrike" dirty="0"/>
                        <a:t>, 7f-Elgeyo-Marakwet, 7g-Nandi, 7h-Baringo, 7i-Laikipia, 7j-Nakuru, 7k-Narok, 7l-Kajiado, 7m-Kericho, 7n-Bomet</a:t>
                      </a:r>
                      <a:endParaRPr lang="en-GB" sz="1100" b="0" i="0" u="none" strike="noStrike" dirty="0">
                        <a:solidFill>
                          <a:srgbClr val="000000"/>
                        </a:solidFill>
                        <a:latin typeface="Calibri"/>
                      </a:endParaRPr>
                    </a:p>
                  </a:txBody>
                  <a:tcPr marL="7520" marR="7520" marT="7520" marB="0" anchor="b"/>
                </a:tc>
              </a:tr>
              <a:tr h="216292">
                <a:tc>
                  <a:txBody>
                    <a:bodyPr/>
                    <a:lstStyle/>
                    <a:p>
                      <a:pPr fontAlgn="b">
                        <a:lnSpc>
                          <a:spcPts val="1705"/>
                        </a:lnSpc>
                        <a:spcAft>
                          <a:spcPts val="0"/>
                        </a:spcAft>
                      </a:pPr>
                      <a:r>
                        <a:rPr lang="en-GB" sz="1100" kern="1200" dirty="0">
                          <a:solidFill>
                            <a:srgbClr val="000000"/>
                          </a:solidFill>
                          <a:latin typeface="Calibri"/>
                          <a:ea typeface="Times New Roman"/>
                          <a:cs typeface="Arial"/>
                        </a:rPr>
                        <a:t> </a:t>
                      </a:r>
                      <a:endParaRPr lang="en-GB" sz="1100" dirty="0">
                        <a:latin typeface="Calibri"/>
                        <a:ea typeface="Calibri"/>
                        <a:cs typeface="Times New Roman"/>
                      </a:endParaRPr>
                    </a:p>
                  </a:txBody>
                  <a:tcPr marL="7620" marR="7620" marT="7620" marB="0" anchor="b">
                    <a:solidFill>
                      <a:srgbClr val="00B0F0">
                        <a:alpha val="68000"/>
                      </a:srgbClr>
                    </a:solidFill>
                  </a:tcPr>
                </a:tc>
                <a:tc>
                  <a:txBody>
                    <a:bodyPr/>
                    <a:lstStyle/>
                    <a:p>
                      <a:pPr algn="l" fontAlgn="b"/>
                      <a:r>
                        <a:rPr lang="en-GB" sz="1100" u="none" strike="noStrike"/>
                        <a:t>Western - 8</a:t>
                      </a:r>
                      <a:endParaRPr lang="en-GB" sz="1100" b="0" i="0" u="none" strike="noStrike">
                        <a:solidFill>
                          <a:srgbClr val="000000"/>
                        </a:solidFill>
                        <a:latin typeface="Calibri"/>
                      </a:endParaRPr>
                    </a:p>
                  </a:txBody>
                  <a:tcPr marL="7520" marR="7520" marT="7520" marB="0" anchor="b"/>
                </a:tc>
                <a:tc>
                  <a:txBody>
                    <a:bodyPr/>
                    <a:lstStyle/>
                    <a:p>
                      <a:pPr algn="l" fontAlgn="b"/>
                      <a:r>
                        <a:rPr lang="en-GB" sz="1100" u="none" strike="noStrike" dirty="0"/>
                        <a:t>8a-Kakamega, 8b-Vihiga, 8c-Bungoma, 8d-Busia</a:t>
                      </a:r>
                      <a:endParaRPr lang="en-GB" sz="1100" b="0" i="0" u="none" strike="noStrike" dirty="0">
                        <a:solidFill>
                          <a:srgbClr val="000000"/>
                        </a:solidFill>
                        <a:latin typeface="Calibri"/>
                      </a:endParaRPr>
                    </a:p>
                  </a:txBody>
                  <a:tcPr marL="7520" marR="7520" marT="7520" marB="0" anchor="b"/>
                </a:tc>
              </a:tr>
            </a:tbl>
          </a:graphicData>
        </a:graphic>
      </p:graphicFrame>
      <p:sp>
        <p:nvSpPr>
          <p:cNvPr id="8" name="TextBox 7"/>
          <p:cNvSpPr txBox="1"/>
          <p:nvPr/>
        </p:nvSpPr>
        <p:spPr>
          <a:xfrm>
            <a:off x="5000628" y="857232"/>
            <a:ext cx="3929090" cy="2092881"/>
          </a:xfrm>
          <a:prstGeom prst="rect">
            <a:avLst/>
          </a:prstGeom>
          <a:noFill/>
        </p:spPr>
        <p:txBody>
          <a:bodyPr wrap="square" rtlCol="0">
            <a:spAutoFit/>
          </a:bodyPr>
          <a:lstStyle/>
          <a:p>
            <a:pPr algn="just"/>
            <a:r>
              <a:rPr lang="en-GB" sz="1400" dirty="0" smtClean="0"/>
              <a:t>Kenya is divided into 47 counties. These counties make up the former “Province” areas of Central, Coastal, Eastern, Nairobi, North Eastern, Nyanza, Rift Valley and Western regions. </a:t>
            </a:r>
          </a:p>
          <a:p>
            <a:pPr algn="just"/>
            <a:endParaRPr lang="en-GB" sz="1400" b="1" dirty="0" smtClean="0"/>
          </a:p>
          <a:p>
            <a:pPr algn="just"/>
            <a:r>
              <a:rPr lang="en-GB" sz="1400" b="1" dirty="0" smtClean="0"/>
              <a:t>For the purpose of this study, statistical data from the former 8 Provinces were used to find segments at the regional and local level</a:t>
            </a:r>
            <a:r>
              <a:rPr lang="en-GB" sz="1400" dirty="0" smtClean="0"/>
              <a:t>.</a:t>
            </a:r>
          </a:p>
          <a:p>
            <a:endParaRPr lang="en-GB"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a:t>
            </a:r>
            <a:endParaRPr lang="en-GB" dirty="0"/>
          </a:p>
        </p:txBody>
      </p:sp>
      <p:sp>
        <p:nvSpPr>
          <p:cNvPr id="3" name="Content Placeholder 2"/>
          <p:cNvSpPr>
            <a:spLocks noGrp="1"/>
          </p:cNvSpPr>
          <p:nvPr>
            <p:ph idx="1"/>
          </p:nvPr>
        </p:nvSpPr>
        <p:spPr/>
        <p:txBody>
          <a:bodyPr>
            <a:normAutofit fontScale="47500" lnSpcReduction="20000"/>
          </a:bodyPr>
          <a:lstStyle/>
          <a:p>
            <a:pPr algn="just"/>
            <a:r>
              <a:rPr lang="en-GB" dirty="0" smtClean="0"/>
              <a:t>We initially excluded households that were not headed by females. This was to stay true to the original segments found. Due to time constraints we had to include households that were also headed by males.</a:t>
            </a:r>
            <a:endParaRPr lang="en-GB" dirty="0" smtClean="0">
              <a:solidFill>
                <a:srgbClr val="FF0000"/>
              </a:solidFill>
            </a:endParaRPr>
          </a:p>
          <a:p>
            <a:pPr algn="just"/>
            <a:r>
              <a:rPr lang="en-GB" dirty="0" smtClean="0"/>
              <a:t>Secondary education for all households was over 50%. Kakamega, Nyeri and Rural Kilifi had the highest levels of secondary education. </a:t>
            </a:r>
          </a:p>
          <a:p>
            <a:pPr algn="just"/>
            <a:r>
              <a:rPr lang="en-GB" dirty="0" smtClean="0"/>
              <a:t>Factors taken into account before purchasing an item were generally; savings to purchase the item; the cost of the item and whether or not it was recommended by a family/friend.</a:t>
            </a:r>
          </a:p>
          <a:p>
            <a:pPr algn="just"/>
            <a:r>
              <a:rPr lang="en-GB" dirty="0" smtClean="0"/>
              <a:t>In all segments where there was a male head of household, they indicated that their wife was in charge of controlling the finances</a:t>
            </a:r>
            <a:r>
              <a:rPr lang="en-GB" dirty="0" smtClean="0">
                <a:solidFill>
                  <a:srgbClr val="FF0000"/>
                </a:solidFill>
              </a:rPr>
              <a:t> </a:t>
            </a:r>
            <a:r>
              <a:rPr lang="en-GB" dirty="0" smtClean="0"/>
              <a:t>even though the men were the bread winners. There was a distinct level in the division of household roles. The male heads indicated that even though they were the bread winners; wives were the ones who made everyday financial decisions on what is needed in the home or what needs putting money into such as food, clothing, fuel and school fees. Men on the other hand, would make financial decisions on more intensive things like buying land or building/extending the home.</a:t>
            </a:r>
          </a:p>
          <a:p>
            <a:pPr algn="just"/>
            <a:r>
              <a:rPr lang="en-GB" dirty="0" smtClean="0"/>
              <a:t>Polygamous households indicated that the first wife was generally in charge of making financial decisions.</a:t>
            </a:r>
          </a:p>
          <a:p>
            <a:pPr algn="just"/>
            <a:r>
              <a:rPr lang="en-GB" dirty="0" smtClean="0"/>
              <a:t>It was difficult to quantify levels of income. All respondents indicated fragmented and informal sources of income. This was particularly high in Kilifi rural and urban areas. Some of these fragmented sources of income included selling fuel and trading farming produce.</a:t>
            </a:r>
          </a:p>
          <a:p>
            <a:pPr algn="just"/>
            <a:endParaRPr lang="en-GB" dirty="0" smtClean="0"/>
          </a:p>
          <a:p>
            <a:pPr>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21917039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57600"/>
            <a:ext cx="7772400" cy="1012826"/>
          </a:xfrm>
        </p:spPr>
        <p:txBody>
          <a:bodyPr>
            <a:normAutofit fontScale="90000"/>
          </a:bodyPr>
          <a:lstStyle/>
          <a:p>
            <a:r>
              <a:rPr lang="en-GB" dirty="0" smtClean="0"/>
              <a:t>Fuels and Cook Stoves being Used / Purchased by Segments </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81</a:t>
            </a:fld>
            <a:endParaRPr lang="en-US"/>
          </a:p>
        </p:txBody>
      </p:sp>
    </p:spTree>
    <p:extLst>
      <p:ext uri="{BB962C8B-B14F-4D97-AF65-F5344CB8AC3E}">
        <p14:creationId xmlns:p14="http://schemas.microsoft.com/office/powerpoint/2010/main" val="30723663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a:bodyPr>
          <a:lstStyle/>
          <a:p>
            <a:pPr algn="l"/>
            <a:r>
              <a:rPr lang="en-GB" sz="2800" dirty="0" smtClean="0"/>
              <a:t>Primary Fuel Used in Cooking</a:t>
            </a:r>
            <a:endParaRPr lang="en-GB" sz="2800" dirty="0"/>
          </a:p>
        </p:txBody>
      </p:sp>
      <p:graphicFrame>
        <p:nvGraphicFramePr>
          <p:cNvPr id="6" name="Chart 5"/>
          <p:cNvGraphicFramePr/>
          <p:nvPr/>
        </p:nvGraphicFramePr>
        <p:xfrm>
          <a:off x="381000" y="1447800"/>
          <a:ext cx="8305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a:p>
        </p:txBody>
      </p:sp>
    </p:spTree>
    <p:extLst>
      <p:ext uri="{BB962C8B-B14F-4D97-AF65-F5344CB8AC3E}">
        <p14:creationId xmlns:p14="http://schemas.microsoft.com/office/powerpoint/2010/main" val="34593797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Fuel Collection</a:t>
            </a:r>
            <a:endParaRPr lang="en-GB" sz="3200" dirty="0"/>
          </a:p>
        </p:txBody>
      </p:sp>
      <p:graphicFrame>
        <p:nvGraphicFramePr>
          <p:cNvPr id="4" name="Chart 3"/>
          <p:cNvGraphicFramePr/>
          <p:nvPr/>
        </p:nvGraphicFramePr>
        <p:xfrm>
          <a:off x="381000" y="1295400"/>
          <a:ext cx="8077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83</a:t>
            </a:fld>
            <a:endParaRPr lang="en-US"/>
          </a:p>
        </p:txBody>
      </p:sp>
    </p:spTree>
    <p:extLst>
      <p:ext uri="{BB962C8B-B14F-4D97-AF65-F5344CB8AC3E}">
        <p14:creationId xmlns:p14="http://schemas.microsoft.com/office/powerpoint/2010/main" val="34830768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Fuel Collection</a:t>
            </a:r>
            <a:endParaRPr lang="en-GB" sz="2800" dirty="0"/>
          </a:p>
        </p:txBody>
      </p:sp>
      <p:graphicFrame>
        <p:nvGraphicFramePr>
          <p:cNvPr id="5" name="Table 4"/>
          <p:cNvGraphicFramePr>
            <a:graphicFrameLocks noGrp="1"/>
          </p:cNvGraphicFramePr>
          <p:nvPr/>
        </p:nvGraphicFramePr>
        <p:xfrm>
          <a:off x="685800" y="1219200"/>
          <a:ext cx="8001000" cy="3810000"/>
        </p:xfrm>
        <a:graphic>
          <a:graphicData uri="http://schemas.openxmlformats.org/drawingml/2006/table">
            <a:tbl>
              <a:tblPr firstRow="1" bandRow="1">
                <a:tableStyleId>{7DF18680-E054-41AD-8BC1-D1AEF772440D}</a:tableStyleId>
              </a:tblPr>
              <a:tblGrid>
                <a:gridCol w="1600200"/>
                <a:gridCol w="1600200"/>
                <a:gridCol w="1600200"/>
                <a:gridCol w="1600200"/>
                <a:gridCol w="1600200"/>
              </a:tblGrid>
              <a:tr h="666750">
                <a:tc>
                  <a:txBody>
                    <a:bodyPr/>
                    <a:lstStyle/>
                    <a:p>
                      <a:r>
                        <a:rPr lang="en-GB" sz="1200" dirty="0" smtClean="0"/>
                        <a:t>Location</a:t>
                      </a:r>
                      <a:endParaRPr lang="en-GB" sz="1200" dirty="0"/>
                    </a:p>
                  </a:txBody>
                  <a:tcPr/>
                </a:tc>
                <a:tc>
                  <a:txBody>
                    <a:bodyPr/>
                    <a:lstStyle/>
                    <a:p>
                      <a:r>
                        <a:rPr lang="en-GB" sz="1200" dirty="0" smtClean="0"/>
                        <a:t>Average Time to collect fuel wood / mins</a:t>
                      </a:r>
                      <a:endParaRPr lang="en-GB" sz="1200" dirty="0"/>
                    </a:p>
                  </a:txBody>
                  <a:tcPr/>
                </a:tc>
                <a:tc>
                  <a:txBody>
                    <a:bodyPr/>
                    <a:lstStyle/>
                    <a:p>
                      <a:r>
                        <a:rPr lang="en-GB" sz="1200" dirty="0" smtClean="0"/>
                        <a:t>Average Distance to collect fuel wood</a:t>
                      </a:r>
                      <a:endParaRPr lang="en-GB" sz="1200" dirty="0"/>
                    </a:p>
                  </a:txBody>
                  <a:tcPr/>
                </a:tc>
                <a:tc>
                  <a:txBody>
                    <a:bodyPr/>
                    <a:lstStyle/>
                    <a:p>
                      <a:r>
                        <a:rPr lang="en-GB" sz="1200" dirty="0" smtClean="0"/>
                        <a:t>Means on transport</a:t>
                      </a:r>
                      <a:endParaRPr lang="en-GB" sz="1200" dirty="0"/>
                    </a:p>
                  </a:txBody>
                  <a:tcPr/>
                </a:tc>
                <a:tc>
                  <a:txBody>
                    <a:bodyPr/>
                    <a:lstStyle/>
                    <a:p>
                      <a:r>
                        <a:rPr lang="en-GB" sz="1200" dirty="0" smtClean="0"/>
                        <a:t>General sources of fuel</a:t>
                      </a:r>
                      <a:endParaRPr lang="en-GB" sz="1200" dirty="0"/>
                    </a:p>
                  </a:txBody>
                  <a:tcPr/>
                </a:tc>
              </a:tr>
              <a:tr h="1047750">
                <a:tc>
                  <a:txBody>
                    <a:bodyPr/>
                    <a:lstStyle/>
                    <a:p>
                      <a:pPr algn="l" fontAlgn="b"/>
                      <a:r>
                        <a:rPr lang="en-GB" sz="1200" b="1" i="0" u="none" strike="noStrike" dirty="0" smtClean="0">
                          <a:solidFill>
                            <a:srgbClr val="000000"/>
                          </a:solidFill>
                          <a:latin typeface="+mn-lt"/>
                        </a:rPr>
                        <a:t>Segment 1a - Central region-</a:t>
                      </a:r>
                      <a:r>
                        <a:rPr lang="en-GB" sz="1200" b="1" i="0" u="none" strike="noStrike" baseline="0" dirty="0" smtClean="0">
                          <a:solidFill>
                            <a:srgbClr val="000000"/>
                          </a:solidFill>
                          <a:latin typeface="+mn-lt"/>
                        </a:rPr>
                        <a:t> rural fuel wood cook stove users (Murang’a)  – Low income</a:t>
                      </a:r>
                      <a:endParaRPr lang="en-GB" sz="1200" b="1" i="0" u="none" strike="noStrike" dirty="0">
                        <a:solidFill>
                          <a:srgbClr val="000000"/>
                        </a:solidFill>
                        <a:latin typeface="+mn-lt"/>
                      </a:endParaRPr>
                    </a:p>
                  </a:txBody>
                  <a:tcPr/>
                </a:tc>
                <a:tc>
                  <a:txBody>
                    <a:bodyPr/>
                    <a:lstStyle/>
                    <a:p>
                      <a:r>
                        <a:rPr lang="en-GB" sz="1200" dirty="0" smtClean="0"/>
                        <a:t>30-90</a:t>
                      </a:r>
                      <a:endParaRPr lang="en-GB" sz="1200" dirty="0"/>
                    </a:p>
                  </a:txBody>
                  <a:tcPr/>
                </a:tc>
                <a:tc>
                  <a:txBody>
                    <a:bodyPr/>
                    <a:lstStyle/>
                    <a:p>
                      <a:r>
                        <a:rPr lang="en-GB" sz="1200" dirty="0" smtClean="0"/>
                        <a:t>100</a:t>
                      </a:r>
                      <a:r>
                        <a:rPr lang="en-GB" sz="1200" baseline="0" dirty="0" smtClean="0"/>
                        <a:t> m to 1 km</a:t>
                      </a:r>
                      <a:endParaRPr lang="en-GB" sz="1200" dirty="0"/>
                    </a:p>
                  </a:txBody>
                  <a:tcPr/>
                </a:tc>
                <a:tc>
                  <a:txBody>
                    <a:bodyPr/>
                    <a:lstStyle/>
                    <a:p>
                      <a:r>
                        <a:rPr lang="en-GB" sz="1200" dirty="0" smtClean="0"/>
                        <a:t>On foot</a:t>
                      </a:r>
                      <a:endParaRPr lang="en-GB" sz="1200" dirty="0"/>
                    </a:p>
                  </a:txBody>
                  <a:tcPr/>
                </a:tc>
                <a:tc>
                  <a:txBody>
                    <a:bodyPr/>
                    <a:lstStyle/>
                    <a:p>
                      <a:r>
                        <a:rPr lang="en-GB" sz="1200" dirty="0" smtClean="0"/>
                        <a:t>Free</a:t>
                      </a:r>
                      <a:r>
                        <a:rPr lang="en-GB" sz="1200" baseline="0" dirty="0" smtClean="0"/>
                        <a:t> from nearby woodlands</a:t>
                      </a:r>
                    </a:p>
                    <a:p>
                      <a:r>
                        <a:rPr lang="en-GB" sz="1200" baseline="0" dirty="0" smtClean="0"/>
                        <a:t>Local village vendors</a:t>
                      </a:r>
                      <a:endParaRPr lang="en-GB" sz="1200" dirty="0"/>
                    </a:p>
                  </a:txBody>
                  <a:tcPr/>
                </a:tc>
              </a:tr>
              <a:tr h="10477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1" i="0" u="none" strike="noStrike" dirty="0" smtClean="0">
                          <a:solidFill>
                            <a:srgbClr val="000000"/>
                          </a:solidFill>
                          <a:latin typeface="+mn-lt"/>
                        </a:rPr>
                        <a:t>Segment 1b – Central region-</a:t>
                      </a:r>
                      <a:r>
                        <a:rPr lang="en-GB" sz="1200" b="1" i="0" u="none" strike="noStrike" baseline="0" dirty="0" smtClean="0">
                          <a:solidFill>
                            <a:srgbClr val="000000"/>
                          </a:solidFill>
                          <a:latin typeface="+mn-lt"/>
                        </a:rPr>
                        <a:t> Urban charcoal cook stove users (Nyeri)  – High income</a:t>
                      </a:r>
                      <a:endParaRPr lang="en-GB" sz="1200" b="1" i="0" u="none" strike="noStrike" dirty="0" smtClean="0">
                        <a:solidFill>
                          <a:srgbClr val="000000"/>
                        </a:solidFill>
                        <a:latin typeface="+mn-lt"/>
                      </a:endParaRPr>
                    </a:p>
                  </a:txBody>
                  <a:tcPr/>
                </a:tc>
                <a:tc>
                  <a:txBody>
                    <a:bodyPr/>
                    <a:lstStyle/>
                    <a:p>
                      <a:r>
                        <a:rPr lang="en-GB" sz="1200" dirty="0" smtClean="0"/>
                        <a:t>30-60</a:t>
                      </a:r>
                      <a:endParaRPr lang="en-GB" sz="1200" dirty="0"/>
                    </a:p>
                  </a:txBody>
                  <a:tcPr/>
                </a:tc>
                <a:tc>
                  <a:txBody>
                    <a:bodyPr/>
                    <a:lstStyle/>
                    <a:p>
                      <a:r>
                        <a:rPr lang="en-GB" sz="1200" dirty="0" smtClean="0"/>
                        <a:t>100-500m</a:t>
                      </a:r>
                      <a:endParaRPr lang="en-GB" sz="1200" dirty="0"/>
                    </a:p>
                  </a:txBody>
                  <a:tcPr/>
                </a:tc>
                <a:tc>
                  <a:txBody>
                    <a:bodyPr/>
                    <a:lstStyle/>
                    <a:p>
                      <a:r>
                        <a:rPr lang="en-GB" sz="1200" dirty="0" smtClean="0"/>
                        <a:t>On foot</a:t>
                      </a:r>
                      <a:endParaRPr lang="en-GB" sz="1200" dirty="0"/>
                    </a:p>
                  </a:txBody>
                  <a:tcPr/>
                </a:tc>
                <a:tc>
                  <a:txBody>
                    <a:bodyPr/>
                    <a:lstStyle/>
                    <a:p>
                      <a:r>
                        <a:rPr lang="en-GB" sz="1200" dirty="0" smtClean="0"/>
                        <a:t>Convenience  Store</a:t>
                      </a:r>
                    </a:p>
                    <a:p>
                      <a:r>
                        <a:rPr lang="en-GB" sz="1200" dirty="0" smtClean="0"/>
                        <a:t>Market</a:t>
                      </a:r>
                      <a:r>
                        <a:rPr lang="en-GB" sz="1200" baseline="0" dirty="0" smtClean="0"/>
                        <a:t> Vendor</a:t>
                      </a:r>
                    </a:p>
                    <a:p>
                      <a:r>
                        <a:rPr lang="en-GB" sz="1200" baseline="0" dirty="0" smtClean="0"/>
                        <a:t>Roadside vendor</a:t>
                      </a:r>
                      <a:endParaRPr lang="en-GB" sz="1200" dirty="0"/>
                    </a:p>
                  </a:txBody>
                  <a:tcPr/>
                </a:tc>
              </a:tr>
              <a:tr h="1047750">
                <a:tc>
                  <a:txBody>
                    <a:bodyPr/>
                    <a:lstStyle/>
                    <a:p>
                      <a:pPr algn="l" fontAlgn="b"/>
                      <a:r>
                        <a:rPr lang="en-GB" sz="1200" b="1" i="0" u="none" strike="noStrike" dirty="0" smtClean="0">
                          <a:solidFill>
                            <a:srgbClr val="000000"/>
                          </a:solidFill>
                          <a:latin typeface="+mn-lt"/>
                        </a:rPr>
                        <a:t>Segment 2</a:t>
                      </a:r>
                      <a:r>
                        <a:rPr lang="en-GB" sz="1200" b="1" i="0" u="none" strike="noStrike" baseline="0" dirty="0" smtClean="0">
                          <a:solidFill>
                            <a:srgbClr val="000000"/>
                          </a:solidFill>
                          <a:latin typeface="+mn-lt"/>
                        </a:rPr>
                        <a:t> –</a:t>
                      </a:r>
                      <a:r>
                        <a:rPr lang="en-GB" sz="1200" b="1" i="0" u="none" strike="noStrike" dirty="0" smtClean="0">
                          <a:solidFill>
                            <a:srgbClr val="000000"/>
                          </a:solidFill>
                          <a:latin typeface="+mn-lt"/>
                        </a:rPr>
                        <a:t>Western Region – Rural</a:t>
                      </a:r>
                      <a:r>
                        <a:rPr lang="en-GB" sz="1200" b="1" i="0" u="none" strike="noStrike" baseline="0" dirty="0" smtClean="0">
                          <a:solidFill>
                            <a:srgbClr val="000000"/>
                          </a:solidFill>
                          <a:latin typeface="+mn-lt"/>
                        </a:rPr>
                        <a:t> fuel wood cook stove users (Kakamega) – Middle Income</a:t>
                      </a:r>
                      <a:endParaRPr lang="en-GB" sz="1200" b="1" i="0" u="none" strike="noStrike" dirty="0">
                        <a:solidFill>
                          <a:srgbClr val="000000"/>
                        </a:solidFill>
                        <a:latin typeface="+mn-lt"/>
                      </a:endParaRPr>
                    </a:p>
                  </a:txBody>
                  <a:tcPr/>
                </a:tc>
                <a:tc>
                  <a:txBody>
                    <a:bodyPr/>
                    <a:lstStyle/>
                    <a:p>
                      <a:r>
                        <a:rPr lang="en-GB" sz="1200" dirty="0" smtClean="0"/>
                        <a:t>0-30</a:t>
                      </a:r>
                      <a:endParaRPr lang="en-GB" sz="1200" dirty="0"/>
                    </a:p>
                  </a:txBody>
                  <a:tcPr/>
                </a:tc>
                <a:tc>
                  <a:txBody>
                    <a:bodyPr/>
                    <a:lstStyle/>
                    <a:p>
                      <a:r>
                        <a:rPr lang="en-GB" sz="1200" dirty="0" smtClean="0"/>
                        <a:t>100m-500m</a:t>
                      </a:r>
                      <a:endParaRPr lang="en-GB" sz="1200" dirty="0"/>
                    </a:p>
                  </a:txBody>
                  <a:tcPr/>
                </a:tc>
                <a:tc>
                  <a:txBody>
                    <a:bodyPr/>
                    <a:lstStyle/>
                    <a:p>
                      <a:r>
                        <a:rPr lang="en-GB" sz="1200" dirty="0" smtClean="0"/>
                        <a:t>On foot</a:t>
                      </a:r>
                      <a:endParaRPr lang="en-GB" sz="1200" dirty="0"/>
                    </a:p>
                  </a:txBody>
                  <a:tcPr/>
                </a:tc>
                <a:tc>
                  <a:txBody>
                    <a:bodyPr/>
                    <a:lstStyle/>
                    <a:p>
                      <a:r>
                        <a:rPr lang="en-GB" sz="1200" dirty="0" smtClean="0"/>
                        <a:t>Free</a:t>
                      </a:r>
                      <a:r>
                        <a:rPr lang="en-GB" sz="1200" baseline="0" dirty="0" smtClean="0"/>
                        <a:t> from nearby woodlands</a:t>
                      </a:r>
                    </a:p>
                    <a:p>
                      <a:r>
                        <a:rPr lang="en-GB" sz="1200" baseline="0" dirty="0" smtClean="0"/>
                        <a:t>Local village vendors</a:t>
                      </a:r>
                      <a:endParaRPr lang="en-GB" sz="1200" dirty="0" smtClean="0"/>
                    </a:p>
                    <a:p>
                      <a:r>
                        <a:rPr lang="en-GB" sz="1200" dirty="0" smtClean="0"/>
                        <a:t>Road side vendors</a:t>
                      </a:r>
                      <a:endParaRPr lang="en-GB" sz="1200" dirty="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28515139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GB" sz="3200" dirty="0" smtClean="0"/>
              <a:t>Fuel Collection</a:t>
            </a:r>
            <a:endParaRPr lang="en-GB" sz="3200" dirty="0"/>
          </a:p>
        </p:txBody>
      </p:sp>
      <p:graphicFrame>
        <p:nvGraphicFramePr>
          <p:cNvPr id="4" name="Table 3"/>
          <p:cNvGraphicFramePr>
            <a:graphicFrameLocks noGrp="1"/>
          </p:cNvGraphicFramePr>
          <p:nvPr/>
        </p:nvGraphicFramePr>
        <p:xfrm>
          <a:off x="533400" y="1219200"/>
          <a:ext cx="8001000" cy="4663440"/>
        </p:xfrm>
        <a:graphic>
          <a:graphicData uri="http://schemas.openxmlformats.org/drawingml/2006/table">
            <a:tbl>
              <a:tblPr firstRow="1" bandRow="1">
                <a:tableStyleId>{7DF18680-E054-41AD-8BC1-D1AEF772440D}</a:tableStyleId>
              </a:tblPr>
              <a:tblGrid>
                <a:gridCol w="1600200"/>
                <a:gridCol w="1600200"/>
                <a:gridCol w="1600200"/>
                <a:gridCol w="1600200"/>
                <a:gridCol w="1600200"/>
              </a:tblGrid>
              <a:tr h="430050">
                <a:tc>
                  <a:txBody>
                    <a:bodyPr/>
                    <a:lstStyle/>
                    <a:p>
                      <a:r>
                        <a:rPr lang="en-GB" sz="1200" dirty="0" smtClean="0"/>
                        <a:t>Location</a:t>
                      </a:r>
                      <a:endParaRPr lang="en-GB" sz="1200" dirty="0"/>
                    </a:p>
                  </a:txBody>
                  <a:tcPr/>
                </a:tc>
                <a:tc>
                  <a:txBody>
                    <a:bodyPr/>
                    <a:lstStyle/>
                    <a:p>
                      <a:r>
                        <a:rPr lang="en-GB" sz="1200" dirty="0" smtClean="0"/>
                        <a:t>Average Time to collect fuel wood / mins</a:t>
                      </a:r>
                      <a:endParaRPr lang="en-GB" sz="1200" dirty="0"/>
                    </a:p>
                  </a:txBody>
                  <a:tcPr/>
                </a:tc>
                <a:tc>
                  <a:txBody>
                    <a:bodyPr/>
                    <a:lstStyle/>
                    <a:p>
                      <a:r>
                        <a:rPr lang="en-GB" sz="1200" dirty="0" smtClean="0"/>
                        <a:t>Average Distance to collect fuel wood</a:t>
                      </a:r>
                      <a:endParaRPr lang="en-GB" sz="1200" dirty="0"/>
                    </a:p>
                  </a:txBody>
                  <a:tcPr/>
                </a:tc>
                <a:tc>
                  <a:txBody>
                    <a:bodyPr/>
                    <a:lstStyle/>
                    <a:p>
                      <a:r>
                        <a:rPr lang="en-GB" sz="1200" dirty="0" smtClean="0"/>
                        <a:t>Means on transport</a:t>
                      </a:r>
                      <a:endParaRPr lang="en-GB" sz="1200" dirty="0"/>
                    </a:p>
                  </a:txBody>
                  <a:tcPr/>
                </a:tc>
                <a:tc>
                  <a:txBody>
                    <a:bodyPr/>
                    <a:lstStyle/>
                    <a:p>
                      <a:r>
                        <a:rPr lang="en-GB" sz="1200" dirty="0" smtClean="0"/>
                        <a:t>General sources of fuel</a:t>
                      </a:r>
                      <a:endParaRPr lang="en-GB" sz="1200" dirty="0"/>
                    </a:p>
                  </a:txBody>
                  <a:tcPr/>
                </a:tc>
              </a:tr>
              <a:tr h="43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smtClean="0">
                          <a:solidFill>
                            <a:srgbClr val="000000"/>
                          </a:solidFill>
                          <a:latin typeface="+mn-lt"/>
                        </a:rPr>
                        <a:t>Segment 3a Coastal– Rural</a:t>
                      </a:r>
                      <a:r>
                        <a:rPr lang="en-GB" sz="1200" b="1" i="0" u="none" strike="noStrike" baseline="0" dirty="0" smtClean="0">
                          <a:solidFill>
                            <a:srgbClr val="000000"/>
                          </a:solidFill>
                          <a:latin typeface="+mn-lt"/>
                        </a:rPr>
                        <a:t> fuel wood cook stove users  (Kilifi) – High Income.</a:t>
                      </a:r>
                      <a:endParaRPr lang="en-GB" sz="1200" b="1" i="0" u="none" strike="noStrike" dirty="0" smtClean="0">
                        <a:solidFill>
                          <a:srgbClr val="000000"/>
                        </a:solidFill>
                        <a:latin typeface="+mn-lt"/>
                      </a:endParaRPr>
                    </a:p>
                  </a:txBody>
                  <a:tcPr/>
                </a:tc>
                <a:tc>
                  <a:txBody>
                    <a:bodyPr/>
                    <a:lstStyle/>
                    <a:p>
                      <a:r>
                        <a:rPr lang="en-GB" sz="1200" dirty="0" smtClean="0"/>
                        <a:t>30-90 </a:t>
                      </a:r>
                      <a:endParaRPr lang="en-GB" sz="1200" dirty="0"/>
                    </a:p>
                  </a:txBody>
                  <a:tcPr/>
                </a:tc>
                <a:tc>
                  <a:txBody>
                    <a:bodyPr/>
                    <a:lstStyle/>
                    <a:p>
                      <a:r>
                        <a:rPr lang="en-GB" sz="1200" dirty="0" smtClean="0"/>
                        <a:t>500m</a:t>
                      </a:r>
                      <a:r>
                        <a:rPr lang="en-GB" sz="1200" baseline="0" dirty="0" smtClean="0"/>
                        <a:t>-1km</a:t>
                      </a:r>
                      <a:endParaRPr lang="en-GB" sz="1200" dirty="0"/>
                    </a:p>
                  </a:txBody>
                  <a:tcPr/>
                </a:tc>
                <a:tc>
                  <a:txBody>
                    <a:bodyPr/>
                    <a:lstStyle/>
                    <a:p>
                      <a:r>
                        <a:rPr lang="en-GB" sz="1200" dirty="0" smtClean="0"/>
                        <a:t>On foot</a:t>
                      </a:r>
                      <a:endParaRPr lang="en-GB" sz="1200" dirty="0"/>
                    </a:p>
                  </a:txBody>
                  <a:tcPr/>
                </a:tc>
                <a:tc>
                  <a:txBody>
                    <a:bodyPr/>
                    <a:lstStyle/>
                    <a:p>
                      <a:r>
                        <a:rPr lang="en-GB" sz="1200" baseline="0" dirty="0" smtClean="0"/>
                        <a:t>Free from nearby woodlands/grasslands</a:t>
                      </a:r>
                      <a:endParaRPr lang="en-GB" sz="1200" dirty="0" smtClean="0"/>
                    </a:p>
                    <a:p>
                      <a:r>
                        <a:rPr lang="en-GB" sz="1200" dirty="0" smtClean="0"/>
                        <a:t>Road side vendors</a:t>
                      </a:r>
                    </a:p>
                  </a:txBody>
                  <a:tcPr/>
                </a:tc>
              </a:tr>
              <a:tr h="4300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1" i="0" u="none" strike="noStrike" dirty="0" smtClean="0">
                          <a:solidFill>
                            <a:srgbClr val="000000"/>
                          </a:solidFill>
                          <a:latin typeface="+mn-lt"/>
                        </a:rPr>
                        <a:t>Segment 3 Coastal – Urban charcoal cook stove </a:t>
                      </a:r>
                      <a:r>
                        <a:rPr lang="en-GB" sz="1200" b="1" i="0" u="none" strike="noStrike" baseline="0" dirty="0" smtClean="0">
                          <a:solidFill>
                            <a:srgbClr val="000000"/>
                          </a:solidFill>
                          <a:latin typeface="+mn-lt"/>
                        </a:rPr>
                        <a:t>users  (Kilifi)– Middle Income / Charcoal fuel</a:t>
                      </a:r>
                      <a:endParaRPr lang="en-GB" sz="1200" b="1" i="0" u="none" strike="noStrike" dirty="0" smtClean="0">
                        <a:solidFill>
                          <a:srgbClr val="000000"/>
                        </a:solidFill>
                        <a:latin typeface="+mn-lt"/>
                      </a:endParaRPr>
                    </a:p>
                  </a:txBody>
                  <a:tcPr/>
                </a:tc>
                <a:tc>
                  <a:txBody>
                    <a:bodyPr/>
                    <a:lstStyle/>
                    <a:p>
                      <a:r>
                        <a:rPr lang="en-GB" sz="1200" dirty="0" smtClean="0"/>
                        <a:t>0-30</a:t>
                      </a:r>
                      <a:endParaRPr lang="en-GB" sz="1200" dirty="0"/>
                    </a:p>
                  </a:txBody>
                  <a:tcPr/>
                </a:tc>
                <a:tc>
                  <a:txBody>
                    <a:bodyPr/>
                    <a:lstStyle/>
                    <a:p>
                      <a:r>
                        <a:rPr lang="en-GB" sz="1200" dirty="0" smtClean="0"/>
                        <a:t>100m-500m</a:t>
                      </a:r>
                      <a:endParaRPr lang="en-GB" sz="1200" dirty="0"/>
                    </a:p>
                  </a:txBody>
                  <a:tcPr/>
                </a:tc>
                <a:tc>
                  <a:txBody>
                    <a:bodyPr/>
                    <a:lstStyle/>
                    <a:p>
                      <a:r>
                        <a:rPr lang="en-GB" sz="1200" dirty="0" smtClean="0"/>
                        <a:t>On foot/bicycle</a:t>
                      </a:r>
                      <a:endParaRPr lang="en-GB" sz="1200" dirty="0"/>
                    </a:p>
                  </a:txBody>
                  <a:tcPr/>
                </a:tc>
                <a:tc>
                  <a:txBody>
                    <a:bodyPr/>
                    <a:lstStyle/>
                    <a:p>
                      <a:r>
                        <a:rPr lang="en-GB" sz="1200" dirty="0" smtClean="0"/>
                        <a:t>Convenience  Store</a:t>
                      </a:r>
                    </a:p>
                    <a:p>
                      <a:r>
                        <a:rPr lang="en-GB" sz="1200" dirty="0" smtClean="0"/>
                        <a:t>Market</a:t>
                      </a:r>
                      <a:r>
                        <a:rPr lang="en-GB" sz="1200" baseline="0" dirty="0" smtClean="0"/>
                        <a:t> Vendor</a:t>
                      </a:r>
                    </a:p>
                  </a:txBody>
                  <a:tcPr/>
                </a:tc>
              </a:tr>
              <a:tr h="4300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1" i="0" u="none" strike="noStrike" dirty="0" smtClean="0">
                          <a:solidFill>
                            <a:srgbClr val="000000"/>
                          </a:solidFill>
                          <a:latin typeface="+mn-lt"/>
                        </a:rPr>
                        <a:t>Segment 3a Coastal – Urban charcoal cook stove </a:t>
                      </a:r>
                      <a:r>
                        <a:rPr lang="en-GB" sz="1200" b="1" i="0" u="none" strike="noStrike" baseline="0" dirty="0" smtClean="0">
                          <a:solidFill>
                            <a:srgbClr val="000000"/>
                          </a:solidFill>
                          <a:latin typeface="+mn-lt"/>
                        </a:rPr>
                        <a:t>users  (Kilifi)– Middle Income / LPG Fuel</a:t>
                      </a:r>
                      <a:endParaRPr lang="en-GB" sz="1200" b="1" i="0" u="none" strike="noStrike" dirty="0" smtClean="0">
                        <a:solidFill>
                          <a:srgbClr val="000000"/>
                        </a:solidFill>
                        <a:latin typeface="+mn-lt"/>
                      </a:endParaRPr>
                    </a:p>
                  </a:txBody>
                  <a:tcPr/>
                </a:tc>
                <a:tc>
                  <a:txBody>
                    <a:bodyPr/>
                    <a:lstStyle/>
                    <a:p>
                      <a:r>
                        <a:rPr lang="en-GB" sz="1200" dirty="0" smtClean="0"/>
                        <a:t>0-30</a:t>
                      </a:r>
                      <a:endParaRPr lang="en-GB" sz="1200" dirty="0"/>
                    </a:p>
                  </a:txBody>
                  <a:tcPr/>
                </a:tc>
                <a:tc>
                  <a:txBody>
                    <a:bodyPr/>
                    <a:lstStyle/>
                    <a:p>
                      <a:r>
                        <a:rPr lang="en-GB" sz="1200" dirty="0" smtClean="0"/>
                        <a:t>1m-3km</a:t>
                      </a:r>
                      <a:endParaRPr lang="en-GB" sz="1200" dirty="0"/>
                    </a:p>
                  </a:txBody>
                  <a:tcPr/>
                </a:tc>
                <a:tc>
                  <a:txBody>
                    <a:bodyPr/>
                    <a:lstStyle/>
                    <a:p>
                      <a:r>
                        <a:rPr lang="en-GB" sz="1200" dirty="0" smtClean="0"/>
                        <a:t>Car</a:t>
                      </a:r>
                      <a:r>
                        <a:rPr lang="en-GB" sz="1200" baseline="0" dirty="0" smtClean="0"/>
                        <a:t> – Respondents indicated long distances required vehicle transport</a:t>
                      </a:r>
                    </a:p>
                    <a:p>
                      <a:endParaRPr lang="en-GB" sz="1200" dirty="0" smtClean="0"/>
                    </a:p>
                    <a:p>
                      <a:r>
                        <a:rPr lang="en-GB" sz="1200" dirty="0" smtClean="0"/>
                        <a:t>Bicycle</a:t>
                      </a:r>
                      <a:endParaRPr lang="en-GB" sz="1200" dirty="0"/>
                    </a:p>
                  </a:txBody>
                  <a:tcPr/>
                </a:tc>
                <a:tc>
                  <a:txBody>
                    <a:bodyPr/>
                    <a:lstStyle/>
                    <a:p>
                      <a:r>
                        <a:rPr lang="en-GB" sz="1200" dirty="0" smtClean="0"/>
                        <a:t>Convenience</a:t>
                      </a:r>
                      <a:r>
                        <a:rPr lang="en-GB" sz="1200" baseline="0" dirty="0" smtClean="0"/>
                        <a:t> store</a:t>
                      </a:r>
                    </a:p>
                    <a:p>
                      <a:r>
                        <a:rPr lang="en-GB" sz="1200" baseline="0" dirty="0" smtClean="0"/>
                        <a:t>Petrol station</a:t>
                      </a:r>
                      <a:endParaRPr lang="en-GB" sz="1200" dirty="0"/>
                    </a:p>
                  </a:txBody>
                  <a:tcPr/>
                </a:tc>
              </a:tr>
              <a:tr h="4300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1" i="0" u="none" strike="noStrike" dirty="0" smtClean="0">
                          <a:solidFill>
                            <a:srgbClr val="000000"/>
                          </a:solidFill>
                          <a:latin typeface="+mn-lt"/>
                        </a:rPr>
                        <a:t>Segment 3b Coastal – Urban charcoal cook stove </a:t>
                      </a:r>
                      <a:r>
                        <a:rPr lang="en-GB" sz="1200" b="1" i="0" u="none" strike="noStrike" baseline="0" dirty="0" smtClean="0">
                          <a:solidFill>
                            <a:srgbClr val="000000"/>
                          </a:solidFill>
                          <a:latin typeface="+mn-lt"/>
                        </a:rPr>
                        <a:t>users  (Kilifi)– Middle Income / Kerosene Fuel</a:t>
                      </a:r>
                      <a:endParaRPr lang="en-GB" sz="1200" b="1" i="0" u="none" strike="noStrike" dirty="0" smtClean="0">
                        <a:solidFill>
                          <a:srgbClr val="000000"/>
                        </a:solidFill>
                        <a:latin typeface="+mn-lt"/>
                      </a:endParaRPr>
                    </a:p>
                  </a:txBody>
                  <a:tcPr/>
                </a:tc>
                <a:tc>
                  <a:txBody>
                    <a:bodyPr/>
                    <a:lstStyle/>
                    <a:p>
                      <a:r>
                        <a:rPr lang="en-GB" sz="1200" dirty="0" smtClean="0"/>
                        <a:t>0-30</a:t>
                      </a:r>
                      <a:endParaRPr lang="en-GB" sz="1200" dirty="0"/>
                    </a:p>
                  </a:txBody>
                  <a:tcPr/>
                </a:tc>
                <a:tc>
                  <a:txBody>
                    <a:bodyPr/>
                    <a:lstStyle/>
                    <a:p>
                      <a:r>
                        <a:rPr lang="en-GB" sz="1200" dirty="0" smtClean="0"/>
                        <a:t>100m – 1km</a:t>
                      </a:r>
                      <a:endParaRPr lang="en-GB" sz="1200" dirty="0"/>
                    </a:p>
                  </a:txBody>
                  <a:tcPr/>
                </a:tc>
                <a:tc>
                  <a:txBody>
                    <a:bodyPr/>
                    <a:lstStyle/>
                    <a:p>
                      <a:r>
                        <a:rPr lang="en-GB" sz="1200" dirty="0" smtClean="0"/>
                        <a:t>On foot/bicycle</a:t>
                      </a:r>
                      <a:endParaRPr lang="en-GB" sz="1200" dirty="0"/>
                    </a:p>
                  </a:txBody>
                  <a:tcPr/>
                </a:tc>
                <a:tc>
                  <a:txBody>
                    <a:bodyPr/>
                    <a:lstStyle/>
                    <a:p>
                      <a:r>
                        <a:rPr lang="en-GB" sz="1200" dirty="0" smtClean="0"/>
                        <a:t>Convenience</a:t>
                      </a:r>
                      <a:r>
                        <a:rPr lang="en-GB" sz="1200" baseline="0" dirty="0" smtClean="0"/>
                        <a:t> store</a:t>
                      </a:r>
                    </a:p>
                    <a:p>
                      <a:r>
                        <a:rPr lang="en-GB" sz="1200" baseline="0" dirty="0" smtClean="0"/>
                        <a:t>Roadside vendor</a:t>
                      </a:r>
                    </a:p>
                    <a:p>
                      <a:r>
                        <a:rPr lang="en-GB" sz="1200" baseline="0" dirty="0" smtClean="0"/>
                        <a:t>Petrol station</a:t>
                      </a:r>
                      <a:endParaRPr lang="en-GB" sz="1200" dirty="0" smtClean="0"/>
                    </a:p>
                    <a:p>
                      <a:endParaRPr lang="en-GB" sz="1200"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3960208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Percentage Distribution of Cooking Devices Used in Households</a:t>
            </a:r>
            <a:endParaRPr lang="en-GB" sz="2800" dirty="0"/>
          </a:p>
        </p:txBody>
      </p:sp>
      <p:graphicFrame>
        <p:nvGraphicFramePr>
          <p:cNvPr id="5" name="Table 4"/>
          <p:cNvGraphicFramePr>
            <a:graphicFrameLocks noGrp="1"/>
          </p:cNvGraphicFramePr>
          <p:nvPr>
            <p:extLst/>
          </p:nvPr>
        </p:nvGraphicFramePr>
        <p:xfrm>
          <a:off x="571472" y="1357298"/>
          <a:ext cx="7929620" cy="4729760"/>
        </p:xfrm>
        <a:graphic>
          <a:graphicData uri="http://schemas.openxmlformats.org/drawingml/2006/table">
            <a:tbl>
              <a:tblPr/>
              <a:tblGrid>
                <a:gridCol w="1406050"/>
                <a:gridCol w="1304714"/>
                <a:gridCol w="1304714"/>
                <a:gridCol w="1304714"/>
                <a:gridCol w="1304714"/>
                <a:gridCol w="1304714"/>
              </a:tblGrid>
              <a:tr h="955397">
                <a:tc>
                  <a:txBody>
                    <a:bodyPr/>
                    <a:lstStyle/>
                    <a:p>
                      <a:pPr algn="r" fontAlgn="b"/>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a:endParaRPr lang="en-GB" sz="1100" dirty="0" smtClean="0"/>
                    </a:p>
                    <a:p>
                      <a:pPr algn="r" fontAlgn="b"/>
                      <a:r>
                        <a:rPr lang="en-GB" sz="1100" b="1" i="0" u="none" strike="noStrike" dirty="0" smtClean="0">
                          <a:solidFill>
                            <a:srgbClr val="000000"/>
                          </a:solidFill>
                          <a:latin typeface="+mn-lt"/>
                        </a:rPr>
                        <a:t>Segment 1a - Central region-</a:t>
                      </a:r>
                      <a:r>
                        <a:rPr lang="en-GB" sz="1100" b="1" i="0" u="none" strike="noStrike" baseline="0" dirty="0" smtClean="0">
                          <a:solidFill>
                            <a:srgbClr val="000000"/>
                          </a:solidFill>
                          <a:latin typeface="+mn-lt"/>
                        </a:rPr>
                        <a:t> rural fuel wood cook stove users (Murang’a)  – Low income</a:t>
                      </a:r>
                      <a:endParaRPr lang="en-GB" sz="1100" b="1" i="0" u="none" strike="noStrike" dirty="0">
                        <a:solidFill>
                          <a:srgbClr val="000000"/>
                        </a:solidFill>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endParaRPr lang="en-GB" sz="1100" dirty="0" smtClean="0"/>
                    </a:p>
                    <a:p>
                      <a:pPr marL="0" marR="0" indent="0" algn="r"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latin typeface="+mn-lt"/>
                        </a:rPr>
                        <a:t>Segment 1b – Central region-</a:t>
                      </a:r>
                      <a:r>
                        <a:rPr lang="en-GB" sz="1100" b="1" i="0" u="none" strike="noStrike" baseline="0" dirty="0" smtClean="0">
                          <a:solidFill>
                            <a:srgbClr val="000000"/>
                          </a:solidFill>
                          <a:latin typeface="+mn-lt"/>
                        </a:rPr>
                        <a:t> Urban charcoal cook stove users (Nyeri)  – High income</a:t>
                      </a:r>
                      <a:endParaRPr lang="en-GB" sz="1100" b="1" i="0" u="none" strike="noStrike" dirty="0" smtClean="0">
                        <a:solidFill>
                          <a:srgbClr val="000000"/>
                        </a:solidFill>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dirty="0" smtClean="0">
                          <a:solidFill>
                            <a:srgbClr val="000000"/>
                          </a:solidFill>
                          <a:latin typeface="+mn-lt"/>
                        </a:rPr>
                        <a:t>Segment 2</a:t>
                      </a:r>
                      <a:r>
                        <a:rPr lang="en-GB" sz="1100" b="1" i="0" u="none" strike="noStrike" baseline="0" dirty="0" smtClean="0">
                          <a:solidFill>
                            <a:srgbClr val="000000"/>
                          </a:solidFill>
                          <a:latin typeface="+mn-lt"/>
                        </a:rPr>
                        <a:t> –</a:t>
                      </a:r>
                      <a:r>
                        <a:rPr lang="en-GB" sz="1100" b="1" i="0" u="none" strike="noStrike" dirty="0" smtClean="0">
                          <a:solidFill>
                            <a:srgbClr val="000000"/>
                          </a:solidFill>
                          <a:latin typeface="+mn-lt"/>
                        </a:rPr>
                        <a:t>Western Region – Rural</a:t>
                      </a:r>
                      <a:r>
                        <a:rPr lang="en-GB" sz="1100" b="1" i="0" u="none" strike="noStrike" baseline="0" dirty="0" smtClean="0">
                          <a:solidFill>
                            <a:srgbClr val="000000"/>
                          </a:solidFill>
                          <a:latin typeface="+mn-lt"/>
                        </a:rPr>
                        <a:t> fuel wood cook stove users (Kakamega) – Middle Income</a:t>
                      </a:r>
                      <a:endParaRPr lang="en-GB" sz="1100" b="1" i="0" u="none" strike="noStrike" dirty="0">
                        <a:solidFill>
                          <a:srgbClr val="000000"/>
                        </a:solidFill>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latin typeface="+mn-lt"/>
                        </a:rPr>
                        <a:t>Segment 3a Coastal– Rural</a:t>
                      </a:r>
                      <a:r>
                        <a:rPr lang="en-GB" sz="1100" b="1" i="0" u="none" strike="noStrike" baseline="0" dirty="0" smtClean="0">
                          <a:solidFill>
                            <a:srgbClr val="000000"/>
                          </a:solidFill>
                          <a:latin typeface="+mn-lt"/>
                        </a:rPr>
                        <a:t> fuel wood cook stove users  (Kilifi) – High Income.</a:t>
                      </a:r>
                      <a:endParaRPr lang="en-GB" sz="1100" b="1" i="0" u="none" strike="noStrike" dirty="0" smtClean="0">
                        <a:solidFill>
                          <a:srgbClr val="000000"/>
                        </a:solidFill>
                        <a:latin typeface="+mn-lt"/>
                      </a:endParaRPr>
                    </a:p>
                    <a:p>
                      <a:pPr algn="r" fontAlgn="b"/>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latin typeface="+mn-lt"/>
                        </a:rPr>
                        <a:t>Segment 3b Coastal – Urban charcoal cook stove </a:t>
                      </a:r>
                      <a:r>
                        <a:rPr lang="en-GB" sz="1100" b="1" i="0" u="none" strike="noStrike" baseline="0" dirty="0" smtClean="0">
                          <a:solidFill>
                            <a:srgbClr val="000000"/>
                          </a:solidFill>
                          <a:latin typeface="+mn-lt"/>
                        </a:rPr>
                        <a:t>users  (Kilifi)– Middle Income </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790">
                <a:tc>
                  <a:txBody>
                    <a:bodyPr/>
                    <a:lstStyle/>
                    <a:p>
                      <a:pPr algn="l" fontAlgn="t"/>
                      <a:r>
                        <a:rPr lang="en-GB" sz="1100" b="1" i="0" u="none" strike="noStrike" dirty="0">
                          <a:solidFill>
                            <a:srgbClr val="000000"/>
                          </a:solidFill>
                          <a:latin typeface="Calibri"/>
                        </a:rPr>
                        <a:t>Three stone fire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smtClean="0">
                          <a:solidFill>
                            <a:srgbClr val="000000"/>
                          </a:solidFill>
                          <a:latin typeface="Calibri"/>
                        </a:rPr>
                        <a:t>25%</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8%</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37%</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34%</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80">
                <a:tc>
                  <a:txBody>
                    <a:bodyPr/>
                    <a:lstStyle/>
                    <a:p>
                      <a:pPr algn="l" fontAlgn="t"/>
                      <a:r>
                        <a:rPr lang="en-GB" sz="1100" b="1" i="0" u="none" strike="noStrike" dirty="0">
                          <a:solidFill>
                            <a:srgbClr val="000000"/>
                          </a:solidFill>
                          <a:latin typeface="Calibri"/>
                        </a:rPr>
                        <a:t>Firewood </a:t>
                      </a:r>
                      <a:r>
                        <a:rPr lang="en-GB" sz="1100" b="1" i="0" u="none" strike="noStrike" dirty="0" err="1">
                          <a:solidFill>
                            <a:schemeClr val="tx1"/>
                          </a:solidFill>
                          <a:latin typeface="Calibri"/>
                        </a:rPr>
                        <a:t>Jiko</a:t>
                      </a:r>
                      <a:r>
                        <a:rPr lang="en-GB" sz="1100" b="1" i="0" u="none" strike="noStrike" dirty="0">
                          <a:solidFill>
                            <a:schemeClr val="tx1"/>
                          </a:solidFill>
                          <a:latin typeface="Calibri"/>
                        </a:rPr>
                        <a:t> </a:t>
                      </a:r>
                      <a:r>
                        <a:rPr lang="en-GB" sz="1100" b="1" i="0" u="none" strike="noStrike" dirty="0" err="1">
                          <a:solidFill>
                            <a:schemeClr val="tx1"/>
                          </a:solidFill>
                          <a:latin typeface="Calibri"/>
                        </a:rPr>
                        <a:t>Kisasa</a:t>
                      </a:r>
                      <a:r>
                        <a:rPr lang="en-GB" sz="1100" b="1" i="0" u="none" strike="noStrike" dirty="0">
                          <a:solidFill>
                            <a:schemeClr val="tx1"/>
                          </a:solidFill>
                          <a:latin typeface="Calibri"/>
                        </a:rPr>
                        <a:t> </a:t>
                      </a:r>
                      <a:r>
                        <a:rPr lang="en-GB" sz="1100" b="1" i="0" u="none" strike="noStrike" dirty="0" smtClean="0">
                          <a:solidFill>
                            <a:srgbClr val="000000"/>
                          </a:solidFill>
                          <a:latin typeface="Calibri"/>
                        </a:rPr>
                        <a:t>– one pot</a:t>
                      </a:r>
                      <a:endParaRPr lang="en-GB" sz="11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smtClean="0">
                          <a:solidFill>
                            <a:srgbClr val="000000"/>
                          </a:solidFill>
                          <a:latin typeface="Calibri"/>
                        </a:rPr>
                        <a:t>10%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mn-lt"/>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4%</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80">
                <a:tc>
                  <a:txBody>
                    <a:bodyPr/>
                    <a:lstStyle/>
                    <a:p>
                      <a:pPr algn="l" fontAlgn="t"/>
                      <a:r>
                        <a:rPr lang="en-GB" sz="1100" b="1" i="0" u="none" strike="noStrike" dirty="0">
                          <a:solidFill>
                            <a:srgbClr val="000000"/>
                          </a:solidFill>
                          <a:latin typeface="Calibri"/>
                        </a:rPr>
                        <a:t>Firewood </a:t>
                      </a:r>
                      <a:r>
                        <a:rPr lang="en-GB" sz="1100" b="1" i="0" u="none" strike="noStrike" dirty="0" err="1">
                          <a:solidFill>
                            <a:srgbClr val="000000"/>
                          </a:solidFill>
                          <a:latin typeface="Calibri"/>
                        </a:rPr>
                        <a:t>Jiko</a:t>
                      </a:r>
                      <a:r>
                        <a:rPr lang="en-GB" sz="1100" b="1" i="0" u="none" strike="noStrike" dirty="0">
                          <a:solidFill>
                            <a:srgbClr val="000000"/>
                          </a:solidFill>
                          <a:latin typeface="Calibri"/>
                        </a:rPr>
                        <a:t> </a:t>
                      </a:r>
                      <a:r>
                        <a:rPr lang="en-GB" sz="1100" b="1" i="0" u="none" strike="noStrike" dirty="0" err="1">
                          <a:solidFill>
                            <a:srgbClr val="000000"/>
                          </a:solidFill>
                          <a:latin typeface="Calibri"/>
                        </a:rPr>
                        <a:t>Kisasa</a:t>
                      </a:r>
                      <a:r>
                        <a:rPr lang="en-GB" sz="1100" b="1" i="0" u="none" strike="noStrike" dirty="0">
                          <a:solidFill>
                            <a:srgbClr val="000000"/>
                          </a:solidFill>
                          <a:latin typeface="Calibri"/>
                        </a:rPr>
                        <a:t> - </a:t>
                      </a:r>
                      <a:r>
                        <a:rPr lang="en-GB" sz="1100" b="1" i="0" u="none" strike="noStrike" dirty="0" smtClean="0">
                          <a:solidFill>
                            <a:srgbClr val="000000"/>
                          </a:solidFill>
                          <a:latin typeface="Calibri"/>
                        </a:rPr>
                        <a:t>two </a:t>
                      </a:r>
                      <a:r>
                        <a:rPr lang="en-GB" sz="1100" b="1" i="0" u="none" strike="noStrike" dirty="0">
                          <a:solidFill>
                            <a:srgbClr val="000000"/>
                          </a:solidFill>
                          <a:latin typeface="Calibri"/>
                        </a:rPr>
                        <a:t>pot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smtClean="0">
                          <a:solidFill>
                            <a:srgbClr val="000000"/>
                          </a:solidFill>
                          <a:latin typeface="Calibri"/>
                        </a:rPr>
                        <a:t>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2%</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8%</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80">
                <a:tc>
                  <a:txBody>
                    <a:bodyPr/>
                    <a:lstStyle/>
                    <a:p>
                      <a:pPr algn="l" fontAlgn="t"/>
                      <a:r>
                        <a:rPr lang="en-GB" sz="1100" b="1" i="0" u="none" strike="noStrike" dirty="0">
                          <a:solidFill>
                            <a:srgbClr val="000000"/>
                          </a:solidFill>
                          <a:latin typeface="Calibri"/>
                        </a:rPr>
                        <a:t>Rocket Mud Stove - one pot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smtClean="0">
                          <a:solidFill>
                            <a:srgbClr val="000000"/>
                          </a:solidFill>
                          <a:latin typeface="Calibri"/>
                        </a:rPr>
                        <a:t>16 %</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mn-lt"/>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mn-lt"/>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mn-lt"/>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80">
                <a:tc>
                  <a:txBody>
                    <a:bodyPr/>
                    <a:lstStyle/>
                    <a:p>
                      <a:pPr algn="l" fontAlgn="t"/>
                      <a:r>
                        <a:rPr lang="en-GB" sz="1100" b="1" i="0" u="none" strike="noStrike" dirty="0">
                          <a:solidFill>
                            <a:srgbClr val="000000"/>
                          </a:solidFill>
                          <a:latin typeface="Calibri"/>
                        </a:rPr>
                        <a:t>Rocket Mud Stove - two pots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smtClean="0">
                          <a:solidFill>
                            <a:srgbClr val="000000"/>
                          </a:solidFill>
                          <a:latin typeface="Calibri"/>
                        </a:rPr>
                        <a:t>11%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1 %</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mn-lt"/>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mn-lt"/>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790">
                <a:tc>
                  <a:txBody>
                    <a:bodyPr/>
                    <a:lstStyle/>
                    <a:p>
                      <a:pPr algn="l" fontAlgn="t"/>
                      <a:r>
                        <a:rPr lang="en-GB" sz="1100" b="1" i="0" u="none" strike="noStrike" baseline="0" dirty="0" smtClean="0">
                          <a:solidFill>
                            <a:srgbClr val="000000"/>
                          </a:solidFill>
                          <a:latin typeface="Calibri"/>
                        </a:rPr>
                        <a:t>Charcoal stove</a:t>
                      </a:r>
                      <a:endParaRPr lang="en-GB" sz="11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smtClean="0">
                          <a:solidFill>
                            <a:srgbClr val="000000"/>
                          </a:solidFill>
                          <a:latin typeface="Calibri"/>
                        </a:rPr>
                        <a:t>7%</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50%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21%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20%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57%</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790">
                <a:tc>
                  <a:txBody>
                    <a:bodyPr/>
                    <a:lstStyle/>
                    <a:p>
                      <a:pPr algn="l" fontAlgn="t"/>
                      <a:r>
                        <a:rPr lang="en-GB" sz="1100" b="1" i="0" u="none" strike="noStrike" dirty="0" err="1" smtClean="0">
                          <a:solidFill>
                            <a:schemeClr val="tx1"/>
                          </a:solidFill>
                          <a:latin typeface="Calibri"/>
                        </a:rPr>
                        <a:t>Upesi</a:t>
                      </a:r>
                      <a:r>
                        <a:rPr lang="en-GB" sz="1100" b="1" i="0" u="none" strike="noStrike" dirty="0" smtClean="0">
                          <a:solidFill>
                            <a:schemeClr val="tx1"/>
                          </a:solidFill>
                          <a:latin typeface="Calibri"/>
                        </a:rPr>
                        <a:t> Stove</a:t>
                      </a:r>
                      <a:endParaRPr lang="en-GB" sz="1100" b="1" i="0" u="none" strike="noStrike" dirty="0">
                        <a:solidFill>
                          <a:schemeClr val="tx1"/>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smtClean="0">
                          <a:solidFill>
                            <a:srgbClr val="000000"/>
                          </a:solidFill>
                          <a:latin typeface="Calibri"/>
                        </a:rPr>
                        <a:t>5%</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2%</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6%</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790">
                <a:tc>
                  <a:txBody>
                    <a:bodyPr/>
                    <a:lstStyle/>
                    <a:p>
                      <a:pPr algn="l" fontAlgn="t"/>
                      <a:r>
                        <a:rPr lang="en-GB" sz="1100" b="1" i="0" u="none" strike="noStrike" dirty="0" smtClean="0">
                          <a:solidFill>
                            <a:srgbClr val="000000"/>
                          </a:solidFill>
                          <a:latin typeface="Calibri"/>
                        </a:rPr>
                        <a:t>Other ICS</a:t>
                      </a:r>
                      <a:endParaRPr lang="en-GB" sz="11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smtClean="0">
                          <a:solidFill>
                            <a:srgbClr val="000000"/>
                          </a:solidFill>
                          <a:latin typeface="Calibri"/>
                        </a:rPr>
                        <a:t>8%</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5%</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790">
                <a:tc>
                  <a:txBody>
                    <a:bodyPr/>
                    <a:lstStyle/>
                    <a:p>
                      <a:pPr algn="l" fontAlgn="t"/>
                      <a:r>
                        <a:rPr lang="en-GB" sz="1100" b="1" i="0" u="none" strike="noStrike" dirty="0" smtClean="0">
                          <a:solidFill>
                            <a:srgbClr val="000000"/>
                          </a:solidFill>
                          <a:latin typeface="Calibri"/>
                        </a:rPr>
                        <a:t>Kerosene </a:t>
                      </a:r>
                      <a:r>
                        <a:rPr lang="en-GB" sz="1100" b="1" i="0" u="none" strike="noStrike" dirty="0">
                          <a:solidFill>
                            <a:srgbClr val="000000"/>
                          </a:solidFill>
                          <a:latin typeface="Calibri"/>
                        </a:rPr>
                        <a:t>wick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smtClean="0">
                          <a:solidFill>
                            <a:srgbClr val="000000"/>
                          </a:solidFill>
                          <a:latin typeface="Calibri"/>
                        </a:rPr>
                        <a:t>14%</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26%</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14%</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12%</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16%</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466">
                <a:tc>
                  <a:txBody>
                    <a:bodyPr/>
                    <a:lstStyle/>
                    <a:p>
                      <a:pPr algn="l" fontAlgn="t"/>
                      <a:r>
                        <a:rPr lang="en-GB" sz="1100" b="1" i="0" u="none" strike="noStrike" dirty="0" smtClean="0">
                          <a:solidFill>
                            <a:srgbClr val="000000"/>
                          </a:solidFill>
                          <a:latin typeface="Calibri"/>
                        </a:rPr>
                        <a:t>Kerosene pressure</a:t>
                      </a:r>
                      <a:r>
                        <a:rPr lang="en-GB" sz="1100" b="1" i="0" u="none" strike="noStrike" baseline="0" dirty="0" smtClean="0">
                          <a:solidFill>
                            <a:srgbClr val="000000"/>
                          </a:solidFill>
                          <a:latin typeface="Calibri"/>
                        </a:rPr>
                        <a:t> stove</a:t>
                      </a:r>
                      <a:endParaRPr lang="en-GB" sz="11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smtClean="0">
                          <a:solidFill>
                            <a:srgbClr val="000000"/>
                          </a:solidFill>
                          <a:latin typeface="+mn-lt"/>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4%</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790">
                <a:tc>
                  <a:txBody>
                    <a:bodyPr/>
                    <a:lstStyle/>
                    <a:p>
                      <a:pPr algn="l" fontAlgn="t"/>
                      <a:r>
                        <a:rPr lang="en-GB" sz="1100" b="1" i="0" u="none" strike="noStrike" dirty="0">
                          <a:solidFill>
                            <a:srgbClr val="000000"/>
                          </a:solidFill>
                          <a:latin typeface="Calibri"/>
                        </a:rPr>
                        <a:t>LPG stove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smtClean="0">
                          <a:solidFill>
                            <a:srgbClr val="000000"/>
                          </a:solidFill>
                          <a:latin typeface="Calibri"/>
                        </a:rPr>
                        <a:t>3%</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chemeClr val="tx1"/>
                          </a:solidFill>
                          <a:latin typeface="Calibri"/>
                        </a:rPr>
                        <a:t>12%</a:t>
                      </a:r>
                      <a:endParaRPr lang="en-GB" sz="1100" b="0" i="0" u="none" strike="noStrike" dirty="0">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latin typeface="+mn-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4%</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15%</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790">
                <a:tc>
                  <a:txBody>
                    <a:bodyPr/>
                    <a:lstStyle/>
                    <a:p>
                      <a:pPr algn="l" fontAlgn="t"/>
                      <a:r>
                        <a:rPr lang="en-GB" sz="1100" b="1" i="0" u="none" strike="noStrike" dirty="0" smtClean="0">
                          <a:solidFill>
                            <a:srgbClr val="000000"/>
                          </a:solidFill>
                          <a:latin typeface="Calibri"/>
                        </a:rPr>
                        <a:t>Electric stove – 2 ring</a:t>
                      </a:r>
                      <a:endParaRPr lang="en-GB" sz="11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smtClean="0">
                          <a:solidFill>
                            <a:srgbClr val="000000"/>
                          </a:solidFill>
                          <a:latin typeface="Calibri"/>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latin typeface="+mn-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790">
                <a:tc>
                  <a:txBody>
                    <a:bodyPr/>
                    <a:lstStyle/>
                    <a:p>
                      <a:pPr algn="l" fontAlgn="t"/>
                      <a:r>
                        <a:rPr lang="en-GB" sz="1100" b="1" i="0" u="none" strike="noStrike" dirty="0" smtClean="0">
                          <a:solidFill>
                            <a:srgbClr val="000000"/>
                          </a:solidFill>
                          <a:latin typeface="Calibri"/>
                        </a:rPr>
                        <a:t>Total</a:t>
                      </a:r>
                      <a:endParaRPr lang="en-GB" sz="11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1100" b="0" i="0" u="none" strike="noStrike" dirty="0" smtClean="0">
                          <a:solidFill>
                            <a:srgbClr val="000000"/>
                          </a:solidFill>
                          <a:latin typeface="Calibri"/>
                        </a:rPr>
                        <a:t>100%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latin typeface="+mn-lt"/>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214678" y="1428736"/>
            <a:ext cx="2071702" cy="369332"/>
          </a:xfrm>
          <a:prstGeom prst="rect">
            <a:avLst/>
          </a:prstGeom>
          <a:noFill/>
        </p:spPr>
        <p:txBody>
          <a:bodyPr wrap="square" rtlCol="0">
            <a:spAutoFit/>
          </a:bodyPr>
          <a:lstStyle/>
          <a:p>
            <a:endParaRPr lang="en-GB"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86</a:t>
            </a:fld>
            <a:endParaRPr lang="en-US"/>
          </a:p>
        </p:txBody>
      </p:sp>
      <p:sp>
        <p:nvSpPr>
          <p:cNvPr id="7" name="TextBox 6"/>
          <p:cNvSpPr txBox="1"/>
          <p:nvPr/>
        </p:nvSpPr>
        <p:spPr>
          <a:xfrm>
            <a:off x="4139952" y="6165304"/>
            <a:ext cx="3744416" cy="430887"/>
          </a:xfrm>
          <a:prstGeom prst="rect">
            <a:avLst/>
          </a:prstGeom>
          <a:noFill/>
        </p:spPr>
        <p:txBody>
          <a:bodyPr wrap="square" rtlCol="0">
            <a:spAutoFit/>
          </a:bodyPr>
          <a:lstStyle/>
          <a:p>
            <a:r>
              <a:rPr lang="en-GB" sz="1100" dirty="0" smtClean="0"/>
              <a:t>These figures represent cooking devices found in households, they do not reflect primary fuel used for cooking.</a:t>
            </a:r>
            <a:endParaRPr lang="en-GB" sz="1100" dirty="0"/>
          </a:p>
        </p:txBody>
      </p:sp>
    </p:spTree>
    <p:extLst>
      <p:ext uri="{BB962C8B-B14F-4D97-AF65-F5344CB8AC3E}">
        <p14:creationId xmlns:p14="http://schemas.microsoft.com/office/powerpoint/2010/main" val="34125352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400" dirty="0" smtClean="0"/>
              <a:t>Percentage of Multiple Stoves Found in Households</a:t>
            </a:r>
            <a:endParaRPr lang="en-GB" sz="2400" dirty="0"/>
          </a:p>
        </p:txBody>
      </p:sp>
      <p:graphicFrame>
        <p:nvGraphicFramePr>
          <p:cNvPr id="4" name="Table 3"/>
          <p:cNvGraphicFramePr>
            <a:graphicFrameLocks noGrp="1"/>
          </p:cNvGraphicFramePr>
          <p:nvPr/>
        </p:nvGraphicFramePr>
        <p:xfrm>
          <a:off x="785786" y="1428736"/>
          <a:ext cx="7643866" cy="3688080"/>
        </p:xfrm>
        <a:graphic>
          <a:graphicData uri="http://schemas.openxmlformats.org/drawingml/2006/table">
            <a:tbl>
              <a:tblPr/>
              <a:tblGrid>
                <a:gridCol w="1021379"/>
                <a:gridCol w="1050324"/>
                <a:gridCol w="1025381"/>
                <a:gridCol w="1515594"/>
                <a:gridCol w="1515594"/>
                <a:gridCol w="1515594"/>
              </a:tblGrid>
              <a:tr h="1213740">
                <a:tc>
                  <a:txBody>
                    <a:bodyPr/>
                    <a:lstStyle/>
                    <a:p>
                      <a:pPr marL="72000" algn="l" fontAlgn="b"/>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dirty="0" smtClean="0">
                          <a:solidFill>
                            <a:srgbClr val="000000"/>
                          </a:solidFill>
                          <a:latin typeface="+mn-lt"/>
                        </a:rPr>
                        <a:t>Segment 1a - Central region-</a:t>
                      </a:r>
                      <a:r>
                        <a:rPr lang="en-GB" sz="1100" b="1" i="0" u="none" strike="noStrike" baseline="0" dirty="0" smtClean="0">
                          <a:solidFill>
                            <a:srgbClr val="000000"/>
                          </a:solidFill>
                          <a:latin typeface="+mn-lt"/>
                        </a:rPr>
                        <a:t> rural fuel wood cook stove users (Murang’a)  – Low income</a:t>
                      </a:r>
                      <a:endParaRPr lang="en-GB" sz="1100" b="1" i="0" u="none" strike="noStrike" dirty="0" smtClean="0">
                        <a:solidFill>
                          <a:srgbClr val="000000"/>
                        </a:solidFill>
                        <a:latin typeface="+mn-lt"/>
                      </a:endParaRPr>
                    </a:p>
                    <a:p>
                      <a:pPr algn="r"/>
                      <a:r>
                        <a:rPr lang="en-GB" sz="1100" dirty="0" smtClean="0"/>
                        <a:t>n=47</a:t>
                      </a:r>
                      <a:endParaRPr lang="en-GB" sz="11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endParaRPr lang="en-GB" sz="110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latin typeface="+mn-lt"/>
                        </a:rPr>
                        <a:t>Segment 1b – Central region-</a:t>
                      </a:r>
                      <a:r>
                        <a:rPr lang="en-GB" sz="1100" b="1" i="0" u="none" strike="noStrike" baseline="0" dirty="0" smtClean="0">
                          <a:solidFill>
                            <a:srgbClr val="000000"/>
                          </a:solidFill>
                          <a:latin typeface="+mn-lt"/>
                        </a:rPr>
                        <a:t> Urban charcoal cook stove users (Nyeri)  – High income</a:t>
                      </a:r>
                      <a:endParaRPr lang="en-GB" sz="1100" b="1" i="0" u="none" strike="noStrike" dirty="0" smtClean="0">
                        <a:solidFill>
                          <a:srgbClr val="000000"/>
                        </a:solidFill>
                        <a:latin typeface="+mn-lt"/>
                      </a:endParaRPr>
                    </a:p>
                    <a:p>
                      <a:pPr algn="r"/>
                      <a:r>
                        <a:rPr lang="en-GB" sz="1100" b="0" i="0" u="none" strike="noStrike" dirty="0" smtClean="0">
                          <a:solidFill>
                            <a:srgbClr val="000000"/>
                          </a:solidFill>
                          <a:latin typeface="Calibri"/>
                        </a:rPr>
                        <a:t>n = 66</a:t>
                      </a:r>
                      <a:endParaRPr lang="en-GB"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dirty="0" smtClean="0">
                          <a:solidFill>
                            <a:srgbClr val="000000"/>
                          </a:solidFill>
                          <a:latin typeface="+mn-lt"/>
                        </a:rPr>
                        <a:t>Segment 2</a:t>
                      </a:r>
                      <a:r>
                        <a:rPr lang="en-GB" sz="1100" b="1" i="0" u="none" strike="noStrike" baseline="0" dirty="0" smtClean="0">
                          <a:solidFill>
                            <a:srgbClr val="000000"/>
                          </a:solidFill>
                          <a:latin typeface="+mn-lt"/>
                        </a:rPr>
                        <a:t> –</a:t>
                      </a:r>
                      <a:r>
                        <a:rPr lang="en-GB" sz="1100" b="1" i="0" u="none" strike="noStrike" dirty="0" smtClean="0">
                          <a:solidFill>
                            <a:srgbClr val="000000"/>
                          </a:solidFill>
                          <a:latin typeface="+mn-lt"/>
                        </a:rPr>
                        <a:t>Western Region – Rural</a:t>
                      </a:r>
                      <a:r>
                        <a:rPr lang="en-GB" sz="1100" b="1" i="0" u="none" strike="noStrike" baseline="0" dirty="0" smtClean="0">
                          <a:solidFill>
                            <a:srgbClr val="000000"/>
                          </a:solidFill>
                          <a:latin typeface="+mn-lt"/>
                        </a:rPr>
                        <a:t> fuel wood cook stove users (Kakamega) – Middle Income</a:t>
                      </a:r>
                      <a:endParaRPr lang="en-GB" sz="1100" b="1" i="0" u="none" strike="noStrike" dirty="0" smtClean="0">
                        <a:solidFill>
                          <a:srgbClr val="000000"/>
                        </a:solidFill>
                        <a:latin typeface="+mn-lt"/>
                      </a:endParaRPr>
                    </a:p>
                    <a:p>
                      <a:pPr algn="r" fontAlgn="b"/>
                      <a:r>
                        <a:rPr lang="en-GB" sz="1100" b="0" i="0" u="none" strike="noStrike" dirty="0" smtClean="0">
                          <a:solidFill>
                            <a:srgbClr val="000000"/>
                          </a:solidFill>
                          <a:latin typeface="Calibri"/>
                        </a:rPr>
                        <a:t>n = 70</a:t>
                      </a:r>
                      <a:endParaRPr lang="en-GB"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latin typeface="+mn-lt"/>
                        </a:rPr>
                        <a:t>Segment 3a Coastal– Rural</a:t>
                      </a:r>
                      <a:r>
                        <a:rPr lang="en-GB" sz="1100" b="1" i="0" u="none" strike="noStrike" baseline="0" dirty="0" smtClean="0">
                          <a:solidFill>
                            <a:srgbClr val="000000"/>
                          </a:solidFill>
                          <a:latin typeface="+mn-lt"/>
                        </a:rPr>
                        <a:t> fuel wood cook stove users  (Kilifi) – High Income.</a:t>
                      </a:r>
                      <a:endParaRPr lang="en-GB" sz="1100" b="1" i="0" u="none" strike="noStrike" dirty="0" smtClean="0">
                        <a:solidFill>
                          <a:srgbClr val="000000"/>
                        </a:solidFill>
                        <a:latin typeface="+mn-lt"/>
                      </a:endParaRPr>
                    </a:p>
                    <a:p>
                      <a:pPr marL="0" marR="0" indent="0" algn="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latin typeface="+mn-lt"/>
                        </a:rPr>
                        <a:t>users n = 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rgbClr val="000000"/>
                          </a:solidFill>
                          <a:latin typeface="+mn-lt"/>
                        </a:rPr>
                        <a:t>Segment 3 Coastal – Urban charcoal cook stove </a:t>
                      </a:r>
                      <a:r>
                        <a:rPr lang="en-GB" sz="1100" b="1" i="0" u="none" strike="noStrike" baseline="0" dirty="0" smtClean="0">
                          <a:solidFill>
                            <a:srgbClr val="000000"/>
                          </a:solidFill>
                          <a:latin typeface="+mn-lt"/>
                        </a:rPr>
                        <a:t>users  (Kilifi)– Middle Income  users</a:t>
                      </a:r>
                      <a:r>
                        <a:rPr lang="en-GB" sz="1100" b="0" i="0" u="none" strike="noStrike" dirty="0" smtClean="0">
                          <a:solidFill>
                            <a:srgbClr val="000000"/>
                          </a:solidFill>
                          <a:latin typeface="+mn-lt"/>
                        </a:rPr>
                        <a:t> n=60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469">
                <a:tc>
                  <a:txBody>
                    <a:bodyPr/>
                    <a:lstStyle/>
                    <a:p>
                      <a:pPr marL="72000" algn="l" fontAlgn="b"/>
                      <a:r>
                        <a:rPr lang="en-GB" sz="1100" b="0" i="0" u="none" strike="noStrike" dirty="0">
                          <a:solidFill>
                            <a:srgbClr val="000000"/>
                          </a:solidFill>
                          <a:latin typeface="Calibri"/>
                        </a:rPr>
                        <a:t>Multiple Stove Use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n-GB" sz="1100" dirty="0" smtClean="0"/>
                        <a:t>66%</a:t>
                      </a:r>
                      <a:endParaRPr lang="en-GB" sz="1100"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70%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56%</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61%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469">
                <a:tc gridSpan="6">
                  <a:txBody>
                    <a:bodyPr/>
                    <a:lstStyle/>
                    <a:p>
                      <a:pPr marL="72000" algn="l" fontAlgn="b"/>
                      <a:endParaRPr lang="en-GB" sz="1100" b="1" i="0" u="none" strike="noStrike" dirty="0" smtClean="0">
                        <a:solidFill>
                          <a:srgbClr val="000000"/>
                        </a:solidFill>
                        <a:latin typeface="Calibri"/>
                      </a:endParaRPr>
                    </a:p>
                    <a:p>
                      <a:pPr marL="72000" algn="l" fontAlgn="b"/>
                      <a:r>
                        <a:rPr lang="en-GB" sz="1100" b="1" i="0" u="none" strike="noStrike" dirty="0" smtClean="0">
                          <a:solidFill>
                            <a:srgbClr val="000000"/>
                          </a:solidFill>
                          <a:latin typeface="Calibri"/>
                        </a:rPr>
                        <a:t>Reasons </a:t>
                      </a:r>
                      <a:r>
                        <a:rPr lang="en-GB" sz="1100" b="1" i="0" u="none" strike="noStrike" dirty="0">
                          <a:solidFill>
                            <a:srgbClr val="000000"/>
                          </a:solidFill>
                          <a:latin typeface="Calibri"/>
                        </a:rPr>
                        <a:t>for multiple stove </a:t>
                      </a:r>
                      <a:r>
                        <a:rPr lang="en-GB" sz="1100" b="1" i="0" u="none" strike="noStrike" dirty="0" smtClean="0">
                          <a:solidFill>
                            <a:srgbClr val="000000"/>
                          </a:solidFill>
                          <a:latin typeface="Calibri"/>
                        </a:rPr>
                        <a:t>use</a:t>
                      </a:r>
                      <a:r>
                        <a:rPr lang="en-GB"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marL="72000" algn="l" fontAlgn="b"/>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72000" algn="l" fontAlgn="b"/>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72000" algn="l" fontAlgn="b"/>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469">
                <a:tc>
                  <a:txBody>
                    <a:bodyPr/>
                    <a:lstStyle/>
                    <a:p>
                      <a:pPr marL="72000" algn="l" fontAlgn="b"/>
                      <a:r>
                        <a:rPr lang="en-GB" sz="1100" b="0" i="0" u="none" strike="noStrike">
                          <a:solidFill>
                            <a:srgbClr val="000000"/>
                          </a:solidFill>
                          <a:latin typeface="Calibri"/>
                        </a:rPr>
                        <a:t>To cook bigger meals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18%</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5.71%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17.24%</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469">
                <a:tc>
                  <a:txBody>
                    <a:bodyPr/>
                    <a:lstStyle/>
                    <a:p>
                      <a:pPr marL="72000" algn="l" fontAlgn="b"/>
                      <a:r>
                        <a:rPr lang="en-GB" sz="1100" b="0" i="0" u="none" strike="noStrike">
                          <a:solidFill>
                            <a:srgbClr val="000000"/>
                          </a:solidFill>
                          <a:latin typeface="Calibri"/>
                        </a:rPr>
                        <a:t>To save time in cooking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smtClean="0">
                          <a:solidFill>
                            <a:srgbClr val="000000"/>
                          </a:solidFill>
                          <a:latin typeface="Calibri"/>
                        </a:rPr>
                        <a:t>77%</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smtClean="0">
                          <a:solidFill>
                            <a:srgbClr val="000000"/>
                          </a:solidFill>
                          <a:latin typeface="Calibri"/>
                        </a:rPr>
                        <a:t>91.43%</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smtClean="0">
                          <a:solidFill>
                            <a:srgbClr val="000000"/>
                          </a:solidFill>
                          <a:latin typeface="Calibri"/>
                        </a:rPr>
                        <a:t>10.34%</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33.33%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316469">
                <a:tc>
                  <a:txBody>
                    <a:bodyPr/>
                    <a:lstStyle/>
                    <a:p>
                      <a:pPr marL="72000" algn="l" fontAlgn="b"/>
                      <a:r>
                        <a:rPr lang="en-GB" sz="1100" b="0" i="0" u="none" strike="noStrike">
                          <a:solidFill>
                            <a:srgbClr val="000000"/>
                          </a:solidFill>
                          <a:latin typeface="Calibri"/>
                        </a:rPr>
                        <a:t>Fuel is cheaper for some stoves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smtClean="0">
                          <a:solidFill>
                            <a:srgbClr val="000000"/>
                          </a:solidFill>
                          <a:latin typeface="Calibri"/>
                        </a:rPr>
                        <a:t>5%</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2.86%</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68.97%</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GB" sz="1100" b="0" i="0" u="none" strike="noStrike" dirty="0">
                          <a:solidFill>
                            <a:srgbClr val="000000"/>
                          </a:solidFill>
                          <a:latin typeface="Calibri"/>
                        </a:rPr>
                        <a:t>61.67%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316469">
                <a:tc>
                  <a:txBody>
                    <a:bodyPr/>
                    <a:lstStyle/>
                    <a:p>
                      <a:pPr marL="72000" algn="l" fontAlgn="b"/>
                      <a:r>
                        <a:rPr lang="en-GB" sz="1100" b="0" i="0" u="none" strike="noStrike">
                          <a:solidFill>
                            <a:srgbClr val="000000"/>
                          </a:solidFill>
                          <a:latin typeface="Calibri"/>
                        </a:rPr>
                        <a:t>Food tastes better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smtClean="0">
                          <a:solidFill>
                            <a:srgbClr val="000000"/>
                          </a:solidFill>
                          <a:latin typeface="Calibri"/>
                        </a:rPr>
                        <a:t>0.00%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latin typeface="+mn-lt"/>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3.45%</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latin typeface="Calibri"/>
                        </a:rPr>
                        <a:t>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469">
                <a:tc>
                  <a:txBody>
                    <a:bodyPr/>
                    <a:lstStyle/>
                    <a:p>
                      <a:pPr marL="72000" algn="l" fontAlgn="b"/>
                      <a:r>
                        <a:rPr lang="en-GB" sz="1100" b="0" i="0" u="none" strike="noStrike" dirty="0" smtClean="0">
                          <a:solidFill>
                            <a:srgbClr val="000000"/>
                          </a:solidFill>
                          <a:latin typeface="Calibri"/>
                        </a:rPr>
                        <a:t>Less </a:t>
                      </a:r>
                      <a:r>
                        <a:rPr lang="en-GB" sz="1100" b="0" i="0" u="none" strike="noStrike" dirty="0">
                          <a:solidFill>
                            <a:srgbClr val="000000"/>
                          </a:solidFill>
                          <a:latin typeface="Calibri"/>
                        </a:rPr>
                        <a:t>accidents </a:t>
                      </a:r>
                      <a:r>
                        <a:rPr lang="en-GB" sz="1100" b="0" i="0" u="none" strike="noStrike" dirty="0" smtClean="0">
                          <a:solidFill>
                            <a:srgbClr val="000000"/>
                          </a:solidFill>
                          <a:latin typeface="Calibri"/>
                        </a:rPr>
                        <a:t>/ </a:t>
                      </a:r>
                      <a:r>
                        <a:rPr lang="en-GB" sz="1100" b="0" i="0" u="none" strike="noStrike" dirty="0">
                          <a:solidFill>
                            <a:srgbClr val="000000"/>
                          </a:solidFill>
                          <a:latin typeface="Calibri"/>
                        </a:rPr>
                        <a:t>burns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mn-lt"/>
                        </a:rPr>
                        <a:t>0.00%</a:t>
                      </a:r>
                      <a:endParaRPr lang="en-GB" sz="1100" b="0" i="0" u="none" strike="noStrike" dirty="0">
                        <a:solidFill>
                          <a:srgbClr val="000000"/>
                        </a:solidFill>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0.00%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latin typeface="+mn-lt"/>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GB" sz="1100" b="0" i="0" u="none" strike="noStrike" dirty="0" smtClean="0">
                          <a:solidFill>
                            <a:srgbClr val="000000"/>
                          </a:solidFill>
                          <a:latin typeface="+mn-lt"/>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714348" y="5500702"/>
          <a:ext cx="6096000" cy="370840"/>
        </p:xfrm>
        <a:graphic>
          <a:graphicData uri="http://schemas.openxmlformats.org/drawingml/2006/table">
            <a:tbl>
              <a:tblPr firstRow="1" bandRow="1">
                <a:tableStyleId>{2D5ABB26-0587-4C30-8999-92F81FD0307C}</a:tableStyleId>
              </a:tblPr>
              <a:tblGrid>
                <a:gridCol w="928694"/>
                <a:gridCol w="5167306"/>
              </a:tblGrid>
              <a:tr h="370840">
                <a:tc>
                  <a:txBody>
                    <a:bodyPr/>
                    <a:lstStyle/>
                    <a:p>
                      <a:endParaRPr lang="en-GB" dirty="0"/>
                    </a:p>
                  </a:txBody>
                  <a:tcPr>
                    <a:solidFill>
                      <a:schemeClr val="accent2">
                        <a:lumMod val="60000"/>
                        <a:lumOff val="40000"/>
                      </a:schemeClr>
                    </a:solidFill>
                  </a:tcPr>
                </a:tc>
                <a:tc>
                  <a:txBody>
                    <a:bodyPr/>
                    <a:lstStyle/>
                    <a:p>
                      <a:r>
                        <a:rPr lang="en-GB" sz="1100" dirty="0" smtClean="0"/>
                        <a:t>Main reasons for multiple</a:t>
                      </a:r>
                      <a:r>
                        <a:rPr lang="en-GB" sz="1100" baseline="0" dirty="0" smtClean="0"/>
                        <a:t> stove use.  </a:t>
                      </a:r>
                      <a:endParaRPr lang="en-GB" sz="1100" dirty="0"/>
                    </a:p>
                  </a:txBody>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2751036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pPr algn="l"/>
            <a:r>
              <a:rPr lang="en-GB" sz="2800" dirty="0" smtClean="0"/>
              <a:t>Stove Use – Primary Cooking Device</a:t>
            </a:r>
            <a:endParaRPr lang="en-GB" sz="2800" dirty="0"/>
          </a:p>
        </p:txBody>
      </p:sp>
      <p:graphicFrame>
        <p:nvGraphicFramePr>
          <p:cNvPr id="4" name="Table 3"/>
          <p:cNvGraphicFramePr>
            <a:graphicFrameLocks noGrp="1"/>
          </p:cNvGraphicFramePr>
          <p:nvPr/>
        </p:nvGraphicFramePr>
        <p:xfrm>
          <a:off x="381000" y="1600200"/>
          <a:ext cx="3500462" cy="2329818"/>
        </p:xfrm>
        <a:graphic>
          <a:graphicData uri="http://schemas.openxmlformats.org/drawingml/2006/table">
            <a:tbl>
              <a:tblPr/>
              <a:tblGrid>
                <a:gridCol w="1335703"/>
                <a:gridCol w="932689"/>
                <a:gridCol w="1232070"/>
              </a:tblGrid>
              <a:tr h="485778">
                <a:tc>
                  <a:txBody>
                    <a:bodyPr/>
                    <a:lstStyle/>
                    <a:p>
                      <a:pPr algn="l" fontAlgn="b"/>
                      <a:r>
                        <a:rPr lang="en-GB" sz="1100" b="1" i="0" u="none" strike="noStrike" dirty="0">
                          <a:solidFill>
                            <a:srgbClr val="000000"/>
                          </a:solidFill>
                          <a:latin typeface="Calibri"/>
                        </a:rPr>
                        <a:t>Stove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dirty="0">
                          <a:solidFill>
                            <a:srgbClr val="000000"/>
                          </a:solidFill>
                          <a:latin typeface="Calibri"/>
                        </a:rPr>
                        <a:t>Primary </a:t>
                      </a:r>
                      <a:r>
                        <a:rPr lang="en-GB" sz="1100" b="1" i="0" u="none" strike="noStrike" dirty="0" smtClean="0">
                          <a:solidFill>
                            <a:srgbClr val="000000"/>
                          </a:solidFill>
                          <a:latin typeface="Calibri"/>
                        </a:rPr>
                        <a:t>Stove Use</a:t>
                      </a:r>
                      <a:endParaRPr lang="en-GB"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dirty="0" smtClean="0">
                          <a:solidFill>
                            <a:srgbClr val="000000"/>
                          </a:solidFill>
                          <a:latin typeface="Calibri"/>
                        </a:rPr>
                        <a:t>Average purchasing</a:t>
                      </a:r>
                      <a:r>
                        <a:rPr lang="en-GB" sz="1100" b="1" i="0" u="none" strike="noStrike" baseline="0" dirty="0" smtClean="0">
                          <a:solidFill>
                            <a:srgbClr val="000000"/>
                          </a:solidFill>
                          <a:latin typeface="Calibri"/>
                        </a:rPr>
                        <a:t> price</a:t>
                      </a:r>
                      <a:r>
                        <a:rPr lang="en-GB" sz="1100" b="1" i="0" u="none" strike="noStrike" dirty="0" smtClean="0">
                          <a:solidFill>
                            <a:srgbClr val="000000"/>
                          </a:solidFill>
                          <a:latin typeface="Calibri"/>
                        </a:rPr>
                        <a:t> of stove (</a:t>
                      </a:r>
                      <a:r>
                        <a:rPr lang="en-GB" sz="1100" b="1" i="0" u="none" strike="noStrike" dirty="0" err="1" smtClean="0">
                          <a:solidFill>
                            <a:srgbClr val="000000"/>
                          </a:solidFill>
                          <a:latin typeface="Calibri"/>
                        </a:rPr>
                        <a:t>kshs</a:t>
                      </a:r>
                      <a:r>
                        <a:rPr lang="en-GB" sz="1100" b="1" i="0" u="none" strike="noStrike" dirty="0" smtClean="0">
                          <a:solidFill>
                            <a:srgbClr val="000000"/>
                          </a:solidFill>
                          <a:latin typeface="Calibri"/>
                        </a:rPr>
                        <a:t>)</a:t>
                      </a:r>
                      <a:endParaRPr lang="en-GB"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6">
                <a:tc>
                  <a:txBody>
                    <a:bodyPr/>
                    <a:lstStyle/>
                    <a:p>
                      <a:pPr algn="l" fontAlgn="t"/>
                      <a:r>
                        <a:rPr lang="en-GB" sz="1100" b="1" i="0" u="none" strike="noStrike" dirty="0">
                          <a:solidFill>
                            <a:srgbClr val="000000"/>
                          </a:solidFill>
                          <a:latin typeface="Calibri"/>
                        </a:rPr>
                        <a:t>Three stone fire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dirty="0" smtClean="0">
                          <a:solidFill>
                            <a:srgbClr val="000000"/>
                          </a:solidFill>
                          <a:latin typeface="Calibri"/>
                        </a:rPr>
                        <a:t>62%</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smtClean="0">
                          <a:solidFill>
                            <a:srgbClr val="000000"/>
                          </a:solidFill>
                          <a:latin typeface="Calibri"/>
                        </a:rPr>
                        <a:t>Free</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2">
                <a:tc>
                  <a:txBody>
                    <a:bodyPr/>
                    <a:lstStyle/>
                    <a:p>
                      <a:pPr algn="l" fontAlgn="t"/>
                      <a:r>
                        <a:rPr lang="en-GB" sz="1100" b="1" i="0" u="none" strike="noStrike" dirty="0">
                          <a:solidFill>
                            <a:srgbClr val="000000"/>
                          </a:solidFill>
                          <a:latin typeface="Calibri"/>
                        </a:rPr>
                        <a:t>Firewood </a:t>
                      </a:r>
                      <a:r>
                        <a:rPr lang="en-GB" sz="1100" b="1" i="0" u="none" strike="noStrike" dirty="0" err="1">
                          <a:solidFill>
                            <a:srgbClr val="000000"/>
                          </a:solidFill>
                          <a:latin typeface="Calibri"/>
                        </a:rPr>
                        <a:t>Jiko</a:t>
                      </a:r>
                      <a:r>
                        <a:rPr lang="en-GB" sz="1100" b="1" i="0" u="none" strike="noStrike" dirty="0">
                          <a:solidFill>
                            <a:srgbClr val="000000"/>
                          </a:solidFill>
                          <a:latin typeface="Calibri"/>
                        </a:rPr>
                        <a:t> </a:t>
                      </a:r>
                      <a:r>
                        <a:rPr lang="en-GB" sz="1100" b="1" i="0" u="none" strike="noStrike" dirty="0" err="1">
                          <a:solidFill>
                            <a:srgbClr val="000000"/>
                          </a:solidFill>
                          <a:latin typeface="Calibri"/>
                        </a:rPr>
                        <a:t>Kisasa</a:t>
                      </a:r>
                      <a:r>
                        <a:rPr lang="en-GB" sz="1100" b="1" i="0" u="none" strike="noStrike" dirty="0">
                          <a:solidFill>
                            <a:srgbClr val="000000"/>
                          </a:solidFill>
                          <a:latin typeface="Calibri"/>
                        </a:rPr>
                        <a:t> - two pot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smtClean="0">
                          <a:solidFill>
                            <a:srgbClr val="000000"/>
                          </a:solidFill>
                          <a:latin typeface="+mn-lt"/>
                        </a:rPr>
                        <a:t>250-500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2">
                <a:tc>
                  <a:txBody>
                    <a:bodyPr/>
                    <a:lstStyle/>
                    <a:p>
                      <a:pPr algn="l" fontAlgn="t"/>
                      <a:r>
                        <a:rPr lang="en-GB" sz="1100" b="1" i="0" u="none" strike="noStrike" dirty="0">
                          <a:solidFill>
                            <a:srgbClr val="000000"/>
                          </a:solidFill>
                          <a:latin typeface="Calibri"/>
                        </a:rPr>
                        <a:t>Rocket Mud Stove - one pot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smtClean="0">
                          <a:solidFill>
                            <a:srgbClr val="000000"/>
                          </a:solidFill>
                          <a:latin typeface="Calibri"/>
                        </a:rPr>
                        <a:t>250-350 </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2">
                <a:tc>
                  <a:txBody>
                    <a:bodyPr/>
                    <a:lstStyle/>
                    <a:p>
                      <a:pPr algn="l" fontAlgn="t"/>
                      <a:r>
                        <a:rPr lang="en-GB" sz="1100" b="1" i="0" u="none" strike="noStrike" dirty="0">
                          <a:solidFill>
                            <a:srgbClr val="000000"/>
                          </a:solidFill>
                          <a:latin typeface="Calibri"/>
                        </a:rPr>
                        <a:t>Rocket Mud Stove - two pots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smtClean="0">
                          <a:solidFill>
                            <a:srgbClr val="000000"/>
                          </a:solidFill>
                          <a:latin typeface="Calibri"/>
                        </a:rPr>
                        <a:t>300-400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6">
                <a:tc>
                  <a:txBody>
                    <a:bodyPr/>
                    <a:lstStyle/>
                    <a:p>
                      <a:pPr algn="l" fontAlgn="t"/>
                      <a:r>
                        <a:rPr lang="en-GB" sz="1100" b="1" i="0" u="none" strike="noStrike" dirty="0">
                          <a:solidFill>
                            <a:srgbClr val="000000"/>
                          </a:solidFill>
                          <a:latin typeface="Calibri"/>
                        </a:rPr>
                        <a:t>Charcoal stove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smtClean="0">
                          <a:solidFill>
                            <a:srgbClr val="000000"/>
                          </a:solidFill>
                          <a:latin typeface="Calibri"/>
                        </a:rPr>
                        <a:t>250-500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6">
                <a:tc>
                  <a:txBody>
                    <a:bodyPr/>
                    <a:lstStyle/>
                    <a:p>
                      <a:pPr algn="l" fontAlgn="t"/>
                      <a:r>
                        <a:rPr lang="en-GB" sz="1100" b="1" i="0" u="none" strike="noStrike" dirty="0" smtClean="0">
                          <a:solidFill>
                            <a:srgbClr val="000000"/>
                          </a:solidFill>
                          <a:latin typeface="Calibri"/>
                        </a:rPr>
                        <a:t>Other – ICS</a:t>
                      </a:r>
                      <a:endParaRPr lang="en-GB" sz="11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dirty="0" smtClean="0">
                          <a:solidFill>
                            <a:srgbClr val="000000"/>
                          </a:solidFill>
                          <a:latin typeface="Calibri"/>
                        </a:rPr>
                        <a:t>10%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smtClean="0">
                          <a:solidFill>
                            <a:srgbClr val="000000"/>
                          </a:solidFill>
                          <a:latin typeface="Calibri"/>
                        </a:rPr>
                        <a:t>500-1000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6">
                <a:tc>
                  <a:txBody>
                    <a:bodyPr/>
                    <a:lstStyle/>
                    <a:p>
                      <a:pPr algn="l" fontAlgn="t"/>
                      <a:r>
                        <a:rPr lang="en-GB" sz="1100" b="1" i="0" u="none" strike="noStrike">
                          <a:solidFill>
                            <a:srgbClr val="000000"/>
                          </a:solidFill>
                          <a:latin typeface="Calibri"/>
                        </a:rPr>
                        <a:t>kerosene wick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smtClean="0">
                          <a:solidFill>
                            <a:srgbClr val="000000"/>
                          </a:solidFill>
                          <a:latin typeface="Calibri"/>
                        </a:rPr>
                        <a:t>350-750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6">
                <a:tc>
                  <a:txBody>
                    <a:bodyPr/>
                    <a:lstStyle/>
                    <a:p>
                      <a:pPr algn="l" fontAlgn="t"/>
                      <a:r>
                        <a:rPr lang="en-GB" sz="1100" b="1" i="0" u="none" strike="noStrike" dirty="0">
                          <a:solidFill>
                            <a:srgbClr val="000000"/>
                          </a:solidFill>
                          <a:latin typeface="Calibri"/>
                        </a:rPr>
                        <a:t>LPG </a:t>
                      </a:r>
                      <a:r>
                        <a:rPr lang="en-GB" sz="1100" b="1" i="0" u="none" strike="noStrike" dirty="0" smtClean="0">
                          <a:solidFill>
                            <a:srgbClr val="000000"/>
                          </a:solidFill>
                          <a:latin typeface="Calibri"/>
                        </a:rPr>
                        <a:t>stove</a:t>
                      </a:r>
                      <a:endParaRPr lang="en-GB" sz="11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smtClean="0">
                          <a:solidFill>
                            <a:srgbClr val="000000"/>
                          </a:solidFill>
                          <a:latin typeface="Calibri"/>
                        </a:rPr>
                        <a:t>3500-7000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724400" y="1524000"/>
          <a:ext cx="2853348" cy="1676400"/>
        </p:xfrm>
        <a:graphic>
          <a:graphicData uri="http://schemas.openxmlformats.org/drawingml/2006/table">
            <a:tbl>
              <a:tblPr/>
              <a:tblGrid>
                <a:gridCol w="1088778"/>
                <a:gridCol w="760267"/>
                <a:gridCol w="1004303"/>
              </a:tblGrid>
              <a:tr h="479655">
                <a:tc>
                  <a:txBody>
                    <a:bodyPr/>
                    <a:lstStyle/>
                    <a:p>
                      <a:pPr algn="l" fontAlgn="b"/>
                      <a:r>
                        <a:rPr lang="en-GB" sz="1100" b="1" i="0" u="none" strike="noStrike" dirty="0">
                          <a:solidFill>
                            <a:srgbClr val="000000"/>
                          </a:solidFill>
                          <a:latin typeface="Calibri"/>
                        </a:rPr>
                        <a:t>Stove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dirty="0">
                          <a:solidFill>
                            <a:srgbClr val="000000"/>
                          </a:solidFill>
                          <a:latin typeface="Calibri"/>
                        </a:rPr>
                        <a:t>Primary </a:t>
                      </a:r>
                      <a:r>
                        <a:rPr lang="en-GB" sz="1100" b="1" i="0" u="none" strike="noStrike" dirty="0" smtClean="0">
                          <a:solidFill>
                            <a:srgbClr val="000000"/>
                          </a:solidFill>
                          <a:latin typeface="Calibri"/>
                        </a:rPr>
                        <a:t>Stove Use</a:t>
                      </a:r>
                      <a:endParaRPr lang="en-GB"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dirty="0" smtClean="0">
                          <a:solidFill>
                            <a:srgbClr val="000000"/>
                          </a:solidFill>
                          <a:latin typeface="Calibri"/>
                        </a:rPr>
                        <a:t>Average purchasing</a:t>
                      </a:r>
                      <a:r>
                        <a:rPr lang="en-GB" sz="1100" b="1" i="0" u="none" strike="noStrike" baseline="0" dirty="0" smtClean="0">
                          <a:solidFill>
                            <a:srgbClr val="000000"/>
                          </a:solidFill>
                          <a:latin typeface="Calibri"/>
                        </a:rPr>
                        <a:t> price</a:t>
                      </a:r>
                      <a:r>
                        <a:rPr lang="en-GB" sz="1100" b="1" i="0" u="none" strike="noStrike" dirty="0" smtClean="0">
                          <a:solidFill>
                            <a:srgbClr val="000000"/>
                          </a:solidFill>
                          <a:latin typeface="Calibri"/>
                        </a:rPr>
                        <a:t> of stove (</a:t>
                      </a:r>
                      <a:r>
                        <a:rPr lang="en-GB" sz="1100" b="1" i="0" u="none" strike="noStrike" dirty="0" err="1" smtClean="0">
                          <a:solidFill>
                            <a:srgbClr val="000000"/>
                          </a:solidFill>
                          <a:latin typeface="Calibri"/>
                        </a:rPr>
                        <a:t>kshs</a:t>
                      </a:r>
                      <a:r>
                        <a:rPr lang="en-GB" sz="1100" b="1" i="0" u="none" strike="noStrike" dirty="0" smtClean="0">
                          <a:solidFill>
                            <a:srgbClr val="000000"/>
                          </a:solidFill>
                          <a:latin typeface="Calibri"/>
                        </a:rPr>
                        <a:t>)</a:t>
                      </a:r>
                      <a:endParaRPr lang="en-GB"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885">
                <a:tc>
                  <a:txBody>
                    <a:bodyPr/>
                    <a:lstStyle/>
                    <a:p>
                      <a:pPr algn="l" fontAlgn="t"/>
                      <a:r>
                        <a:rPr lang="en-GB" sz="1100" b="1" i="0" u="none" strike="noStrike" dirty="0">
                          <a:solidFill>
                            <a:srgbClr val="000000"/>
                          </a:solidFill>
                          <a:latin typeface="Calibri"/>
                        </a:rPr>
                        <a:t>Three stone fire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dirty="0" smtClean="0">
                          <a:solidFill>
                            <a:srgbClr val="000000"/>
                          </a:solidFill>
                          <a:latin typeface="Calibri"/>
                        </a:rPr>
                        <a:t>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smtClean="0">
                          <a:solidFill>
                            <a:srgbClr val="000000"/>
                          </a:solidFill>
                          <a:latin typeface="Calibri"/>
                        </a:rPr>
                        <a:t>Free</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770">
                <a:tc>
                  <a:txBody>
                    <a:bodyPr/>
                    <a:lstStyle/>
                    <a:p>
                      <a:pPr algn="l" fontAlgn="t"/>
                      <a:r>
                        <a:rPr lang="en-GB" sz="1100" b="1" i="0" u="none" strike="noStrike" dirty="0">
                          <a:solidFill>
                            <a:srgbClr val="000000"/>
                          </a:solidFill>
                          <a:latin typeface="Calibri"/>
                        </a:rPr>
                        <a:t>Rocket Mud Stove - two pots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smtClean="0">
                        <a:solidFill>
                          <a:srgbClr val="000000"/>
                        </a:solidFill>
                        <a:latin typeface="Calibri"/>
                      </a:endParaRPr>
                    </a:p>
                    <a:p>
                      <a:pPr algn="l" fontAlgn="b"/>
                      <a:r>
                        <a:rPr lang="en-GB" sz="1100" b="0" i="0" u="none" strike="noStrike" dirty="0" smtClean="0">
                          <a:solidFill>
                            <a:srgbClr val="000000"/>
                          </a:solidFill>
                          <a:latin typeface="Calibri"/>
                        </a:rPr>
                        <a:t>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smtClean="0">
                          <a:solidFill>
                            <a:srgbClr val="000000"/>
                          </a:solidFill>
                          <a:latin typeface="Calibri"/>
                        </a:rPr>
                        <a:t>300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885">
                <a:tc>
                  <a:txBody>
                    <a:bodyPr/>
                    <a:lstStyle/>
                    <a:p>
                      <a:pPr algn="l" fontAlgn="t"/>
                      <a:r>
                        <a:rPr lang="en-GB" sz="1100" b="1" i="0" u="none" strike="noStrike">
                          <a:solidFill>
                            <a:srgbClr val="000000"/>
                          </a:solidFill>
                          <a:latin typeface="Calibri"/>
                        </a:rPr>
                        <a:t>Charcoal stove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dirty="0" smtClean="0">
                          <a:solidFill>
                            <a:srgbClr val="000000"/>
                          </a:solidFill>
                          <a:latin typeface="Calibri"/>
                        </a:rPr>
                        <a:t>96%</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smtClean="0">
                          <a:solidFill>
                            <a:srgbClr val="000000"/>
                          </a:solidFill>
                          <a:latin typeface="Calibri"/>
                        </a:rPr>
                        <a:t>500-1000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885">
                <a:tc>
                  <a:txBody>
                    <a:bodyPr/>
                    <a:lstStyle/>
                    <a:p>
                      <a:pPr algn="l" fontAlgn="t"/>
                      <a:r>
                        <a:rPr lang="en-GB" sz="1100" b="1" i="0" u="none" strike="noStrike">
                          <a:solidFill>
                            <a:srgbClr val="000000"/>
                          </a:solidFill>
                          <a:latin typeface="Calibri"/>
                        </a:rPr>
                        <a:t>kerosene wick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dirty="0" smtClean="0">
                          <a:solidFill>
                            <a:srgbClr val="000000"/>
                          </a:solidFill>
                          <a:latin typeface="Calibri"/>
                        </a:rPr>
                        <a:t>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smtClean="0">
                          <a:solidFill>
                            <a:srgbClr val="000000"/>
                          </a:solidFill>
                          <a:latin typeface="Calibri"/>
                        </a:rPr>
                        <a:t>300-700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885">
                <a:tc>
                  <a:txBody>
                    <a:bodyPr/>
                    <a:lstStyle/>
                    <a:p>
                      <a:pPr algn="l" fontAlgn="t"/>
                      <a:endParaRPr lang="en-GB" sz="1100" b="1" i="0" u="none" strike="noStrike" dirty="0" smtClean="0">
                        <a:solidFill>
                          <a:srgbClr val="000000"/>
                        </a:solidFill>
                        <a:latin typeface="Calibri"/>
                      </a:endParaRPr>
                    </a:p>
                    <a:p>
                      <a:pPr algn="l" fontAlgn="t"/>
                      <a:r>
                        <a:rPr lang="en-GB" sz="1100" b="1" i="0" u="none" strike="noStrike" dirty="0" smtClean="0">
                          <a:solidFill>
                            <a:srgbClr val="000000"/>
                          </a:solidFill>
                          <a:latin typeface="Calibri"/>
                        </a:rPr>
                        <a:t>LPG stove</a:t>
                      </a:r>
                      <a:endParaRPr lang="en-GB"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dirty="0" smtClean="0">
                          <a:solidFill>
                            <a:srgbClr val="000000"/>
                          </a:solidFill>
                          <a:latin typeface="Calibri"/>
                        </a:rPr>
                        <a:t>1%</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smtClean="0">
                          <a:solidFill>
                            <a:srgbClr val="000000"/>
                          </a:solidFill>
                          <a:latin typeface="Calibri"/>
                        </a:rPr>
                        <a:t>3500-7000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214282" y="1000108"/>
            <a:ext cx="4071966" cy="523220"/>
          </a:xfrm>
          <a:prstGeom prst="rect">
            <a:avLst/>
          </a:prstGeom>
          <a:noFill/>
        </p:spPr>
        <p:txBody>
          <a:bodyPr wrap="square" rtlCol="0">
            <a:spAutoFit/>
          </a:bodyPr>
          <a:lstStyle/>
          <a:p>
            <a:pPr algn="r" fontAlgn="b"/>
            <a:r>
              <a:rPr lang="en-GB" sz="1400" b="1" dirty="0" smtClean="0">
                <a:solidFill>
                  <a:srgbClr val="000000"/>
                </a:solidFill>
              </a:rPr>
              <a:t>Segment 1a - Central region- rural fuel wood cook stove users (Murang’a)  – Low income</a:t>
            </a:r>
          </a:p>
        </p:txBody>
      </p:sp>
      <p:sp>
        <p:nvSpPr>
          <p:cNvPr id="8" name="TextBox 7"/>
          <p:cNvSpPr txBox="1"/>
          <p:nvPr/>
        </p:nvSpPr>
        <p:spPr>
          <a:xfrm>
            <a:off x="4643438" y="928670"/>
            <a:ext cx="3714776" cy="523220"/>
          </a:xfrm>
          <a:prstGeom prst="rect">
            <a:avLst/>
          </a:prstGeom>
          <a:noFill/>
        </p:spPr>
        <p:txBody>
          <a:bodyPr wrap="square" rtlCol="0">
            <a:spAutoFit/>
          </a:bodyPr>
          <a:lstStyle/>
          <a:p>
            <a:pPr fontAlgn="b">
              <a:defRPr/>
            </a:pPr>
            <a:r>
              <a:rPr lang="en-GB" sz="1400" b="1" dirty="0" smtClean="0">
                <a:solidFill>
                  <a:srgbClr val="000000"/>
                </a:solidFill>
              </a:rPr>
              <a:t>Segment 1b – Central region- Urban charcoal cook stove users (Nyeri)  – High income</a:t>
            </a:r>
          </a:p>
        </p:txBody>
      </p:sp>
      <p:graphicFrame>
        <p:nvGraphicFramePr>
          <p:cNvPr id="9" name="Table 8"/>
          <p:cNvGraphicFramePr>
            <a:graphicFrameLocks noGrp="1"/>
          </p:cNvGraphicFramePr>
          <p:nvPr/>
        </p:nvGraphicFramePr>
        <p:xfrm>
          <a:off x="4714876" y="4000504"/>
          <a:ext cx="2893239" cy="2461260"/>
        </p:xfrm>
        <a:graphic>
          <a:graphicData uri="http://schemas.openxmlformats.org/drawingml/2006/table">
            <a:tbl>
              <a:tblPr/>
              <a:tblGrid>
                <a:gridCol w="964413"/>
                <a:gridCol w="964413"/>
                <a:gridCol w="964413"/>
              </a:tblGrid>
              <a:tr h="190500">
                <a:tc>
                  <a:txBody>
                    <a:bodyPr/>
                    <a:lstStyle/>
                    <a:p>
                      <a:pPr algn="l" fontAlgn="b"/>
                      <a:r>
                        <a:rPr lang="en-GB" sz="1100" b="1" i="0" u="none" strike="noStrike" dirty="0">
                          <a:solidFill>
                            <a:srgbClr val="000000"/>
                          </a:solidFill>
                          <a:latin typeface="Calibri"/>
                        </a:rPr>
                        <a:t>Stove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dirty="0">
                          <a:solidFill>
                            <a:srgbClr val="000000"/>
                          </a:solidFill>
                          <a:latin typeface="Calibri"/>
                        </a:rPr>
                        <a:t>Primary </a:t>
                      </a:r>
                      <a:r>
                        <a:rPr lang="en-GB" sz="1100" b="1" i="0" u="none" strike="noStrike" dirty="0" smtClean="0">
                          <a:solidFill>
                            <a:srgbClr val="000000"/>
                          </a:solidFill>
                          <a:latin typeface="Calibri"/>
                        </a:rPr>
                        <a:t>Stove Use</a:t>
                      </a:r>
                      <a:endParaRPr lang="en-GB"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dirty="0" smtClean="0">
                          <a:solidFill>
                            <a:srgbClr val="000000"/>
                          </a:solidFill>
                          <a:latin typeface="Calibri"/>
                        </a:rPr>
                        <a:t>Average purchasing</a:t>
                      </a:r>
                      <a:r>
                        <a:rPr lang="en-GB" sz="1100" b="1" i="0" u="none" strike="noStrike" baseline="0" dirty="0" smtClean="0">
                          <a:solidFill>
                            <a:srgbClr val="000000"/>
                          </a:solidFill>
                          <a:latin typeface="Calibri"/>
                        </a:rPr>
                        <a:t> price</a:t>
                      </a:r>
                      <a:r>
                        <a:rPr lang="en-GB" sz="1100" b="1" i="0" u="none" strike="noStrike" dirty="0" smtClean="0">
                          <a:solidFill>
                            <a:srgbClr val="000000"/>
                          </a:solidFill>
                          <a:latin typeface="Calibri"/>
                        </a:rPr>
                        <a:t> of stove (</a:t>
                      </a:r>
                      <a:r>
                        <a:rPr lang="en-GB" sz="1100" b="1" i="0" u="none" strike="noStrike" dirty="0" err="1" smtClean="0">
                          <a:solidFill>
                            <a:srgbClr val="000000"/>
                          </a:solidFill>
                          <a:latin typeface="Calibri"/>
                        </a:rPr>
                        <a:t>kshs</a:t>
                      </a:r>
                      <a:r>
                        <a:rPr lang="en-GB" sz="1100" b="1" i="0" u="none" strike="noStrike" dirty="0" smtClean="0">
                          <a:solidFill>
                            <a:srgbClr val="000000"/>
                          </a:solidFill>
                          <a:latin typeface="Calibri"/>
                        </a:rPr>
                        <a:t>)</a:t>
                      </a:r>
                      <a:endParaRPr lang="en-GB" sz="11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a:solidFill>
                            <a:srgbClr val="000000"/>
                          </a:solidFill>
                          <a:latin typeface="Calibri"/>
                        </a:rPr>
                        <a:t>Three stone fire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44%</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Free</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a:solidFill>
                            <a:srgbClr val="000000"/>
                          </a:solidFill>
                          <a:latin typeface="Calibri"/>
                        </a:rPr>
                        <a:t>Firewood </a:t>
                      </a:r>
                      <a:r>
                        <a:rPr lang="en-GB" sz="1100" b="0" i="0" u="none" strike="noStrike" dirty="0" err="1">
                          <a:solidFill>
                            <a:srgbClr val="000000"/>
                          </a:solidFill>
                          <a:latin typeface="Calibri"/>
                        </a:rPr>
                        <a:t>jiko</a:t>
                      </a:r>
                      <a:r>
                        <a:rPr lang="en-GB" sz="1100" b="0" i="0" u="none" strike="noStrike" dirty="0">
                          <a:solidFill>
                            <a:srgbClr val="000000"/>
                          </a:solidFill>
                          <a:latin typeface="Calibri"/>
                        </a:rPr>
                        <a:t> </a:t>
                      </a:r>
                      <a:r>
                        <a:rPr lang="en-GB" sz="1100" b="0" i="0" u="none" strike="noStrike" dirty="0" err="1">
                          <a:solidFill>
                            <a:srgbClr val="000000"/>
                          </a:solidFill>
                          <a:latin typeface="Calibri"/>
                        </a:rPr>
                        <a:t>Kisasa</a:t>
                      </a:r>
                      <a:r>
                        <a:rPr lang="en-GB" sz="1100" b="0" i="0" u="none" strike="noStrike" dirty="0">
                          <a:solidFill>
                            <a:srgbClr val="000000"/>
                          </a:solidFill>
                          <a:latin typeface="Calibri"/>
                        </a:rPr>
                        <a:t> - one pot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5%</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250-500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smtClean="0">
                          <a:solidFill>
                            <a:srgbClr val="000000"/>
                          </a:solidFill>
                          <a:latin typeface="Calibri"/>
                        </a:rPr>
                        <a:t>Other - ICS</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9%</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mn-lt"/>
                        </a:rPr>
                        <a:t>250-1000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Rocket mud Stove - two pot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2%</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250-500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a:solidFill>
                            <a:srgbClr val="000000"/>
                          </a:solidFill>
                          <a:latin typeface="Calibri"/>
                        </a:rPr>
                        <a:t>Charcoal stove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15%</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500-1000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err="1" smtClean="0">
                          <a:solidFill>
                            <a:srgbClr val="000000"/>
                          </a:solidFill>
                          <a:latin typeface="Calibri"/>
                        </a:rPr>
                        <a:t>Upesi</a:t>
                      </a:r>
                      <a:r>
                        <a:rPr lang="en-GB" sz="1100" b="0" i="0" u="none" strike="noStrike" dirty="0" smtClean="0">
                          <a:solidFill>
                            <a:srgbClr val="000000"/>
                          </a:solidFill>
                          <a:latin typeface="Calibri"/>
                        </a:rPr>
                        <a:t> Stove</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20%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100-250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a:solidFill>
                            <a:srgbClr val="000000"/>
                          </a:solidFill>
                          <a:latin typeface="Calibri"/>
                        </a:rPr>
                        <a:t>Kerosene wick stove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2 %</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500-1000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GB" sz="1100" b="0" i="0" u="none" strike="noStrike" dirty="0">
                          <a:solidFill>
                            <a:srgbClr val="000000"/>
                          </a:solidFill>
                          <a:latin typeface="Calibri"/>
                        </a:rPr>
                        <a:t>LPG stove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3%</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smtClean="0">
                          <a:solidFill>
                            <a:srgbClr val="000000"/>
                          </a:solidFill>
                          <a:latin typeface="Calibri"/>
                        </a:rPr>
                        <a:t>3500-7000</a:t>
                      </a:r>
                      <a:endParaRPr lang="en-GB"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4724400" y="3505200"/>
            <a:ext cx="3714776" cy="523220"/>
          </a:xfrm>
          <a:prstGeom prst="rect">
            <a:avLst/>
          </a:prstGeom>
          <a:noFill/>
        </p:spPr>
        <p:txBody>
          <a:bodyPr wrap="square" rtlCol="0">
            <a:spAutoFit/>
          </a:bodyPr>
          <a:lstStyle/>
          <a:p>
            <a:pPr fontAlgn="b"/>
            <a:r>
              <a:rPr lang="en-GB" sz="1400" b="1" dirty="0" smtClean="0">
                <a:solidFill>
                  <a:srgbClr val="000000"/>
                </a:solidFill>
              </a:rPr>
              <a:t>Segment 2 –Western Region – Rural fuel wood cook stove users (Kakamega) – Middle Income</a:t>
            </a:r>
            <a:endParaRPr lang="en-GB" sz="1400" b="1" dirty="0">
              <a:solidFill>
                <a:srgbClr val="00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7819754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GB" sz="2800" dirty="0" smtClean="0"/>
              <a:t>Stove Use – Primary Cooking Device</a:t>
            </a:r>
            <a:endParaRPr lang="en-GB" sz="2800" dirty="0"/>
          </a:p>
        </p:txBody>
      </p:sp>
      <p:graphicFrame>
        <p:nvGraphicFramePr>
          <p:cNvPr id="6" name="Table 5"/>
          <p:cNvGraphicFramePr>
            <a:graphicFrameLocks noGrp="1"/>
          </p:cNvGraphicFramePr>
          <p:nvPr/>
        </p:nvGraphicFramePr>
        <p:xfrm>
          <a:off x="533400" y="2057400"/>
          <a:ext cx="2853348" cy="3361975"/>
        </p:xfrm>
        <a:graphic>
          <a:graphicData uri="http://schemas.openxmlformats.org/drawingml/2006/table">
            <a:tbl>
              <a:tblPr/>
              <a:tblGrid>
                <a:gridCol w="1088778"/>
                <a:gridCol w="760267"/>
                <a:gridCol w="1004303"/>
              </a:tblGrid>
              <a:tr h="582248">
                <a:tc>
                  <a:txBody>
                    <a:bodyPr/>
                    <a:lstStyle/>
                    <a:p>
                      <a:pPr algn="l" fontAlgn="b"/>
                      <a:r>
                        <a:rPr lang="en-GB" sz="1400" b="1" i="0" u="none" strike="noStrike" dirty="0">
                          <a:solidFill>
                            <a:srgbClr val="000000"/>
                          </a:solidFill>
                          <a:latin typeface="Calibri"/>
                        </a:rPr>
                        <a:t>Stove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a:solidFill>
                            <a:srgbClr val="000000"/>
                          </a:solidFill>
                          <a:latin typeface="Calibri"/>
                        </a:rPr>
                        <a:t>Primary </a:t>
                      </a:r>
                      <a:r>
                        <a:rPr lang="en-GB" sz="1400" b="1" i="0" u="none" strike="noStrike" dirty="0" smtClean="0">
                          <a:solidFill>
                            <a:srgbClr val="000000"/>
                          </a:solidFill>
                          <a:latin typeface="Calibri"/>
                        </a:rPr>
                        <a:t>Stove Use</a:t>
                      </a:r>
                      <a:endParaRPr lang="en-GB"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1" i="0" u="none" strike="noStrike" dirty="0" smtClean="0">
                          <a:solidFill>
                            <a:srgbClr val="000000"/>
                          </a:solidFill>
                          <a:latin typeface="Calibri"/>
                        </a:rPr>
                        <a:t>Average purchasing</a:t>
                      </a:r>
                      <a:r>
                        <a:rPr lang="en-GB" sz="1400" b="1" i="0" u="none" strike="noStrike" baseline="0" dirty="0" smtClean="0">
                          <a:solidFill>
                            <a:srgbClr val="000000"/>
                          </a:solidFill>
                          <a:latin typeface="Calibri"/>
                        </a:rPr>
                        <a:t> price</a:t>
                      </a:r>
                      <a:r>
                        <a:rPr lang="en-GB" sz="1400" b="1" i="0" u="none" strike="noStrike" dirty="0" smtClean="0">
                          <a:solidFill>
                            <a:srgbClr val="000000"/>
                          </a:solidFill>
                          <a:latin typeface="Calibri"/>
                        </a:rPr>
                        <a:t> of stove (</a:t>
                      </a:r>
                      <a:r>
                        <a:rPr lang="en-GB" sz="1400" b="1" i="0" u="none" strike="noStrike" dirty="0" err="1" smtClean="0">
                          <a:solidFill>
                            <a:srgbClr val="000000"/>
                          </a:solidFill>
                          <a:latin typeface="Calibri"/>
                        </a:rPr>
                        <a:t>kshs</a:t>
                      </a:r>
                      <a:r>
                        <a:rPr lang="en-GB" sz="1400" b="1" i="0" u="none" strike="noStrike" dirty="0" smtClean="0">
                          <a:solidFill>
                            <a:srgbClr val="000000"/>
                          </a:solidFill>
                          <a:latin typeface="Calibri"/>
                        </a:rPr>
                        <a:t>)</a:t>
                      </a:r>
                      <a:endParaRPr lang="en-GB"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083">
                <a:tc>
                  <a:txBody>
                    <a:bodyPr/>
                    <a:lstStyle/>
                    <a:p>
                      <a:pPr algn="l" fontAlgn="t"/>
                      <a:r>
                        <a:rPr lang="en-GB" sz="1400" b="1" i="0" u="none" strike="noStrike" dirty="0" smtClean="0">
                          <a:solidFill>
                            <a:srgbClr val="000000"/>
                          </a:solidFill>
                          <a:latin typeface="Calibri"/>
                        </a:rPr>
                        <a:t>Three stone fire</a:t>
                      </a:r>
                      <a:endParaRPr lang="en-GB" sz="14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dirty="0" smtClean="0">
                          <a:solidFill>
                            <a:srgbClr val="000000"/>
                          </a:solidFill>
                          <a:latin typeface="Calibri"/>
                        </a:rPr>
                        <a:t>40%</a:t>
                      </a:r>
                      <a:endParaRPr lang="en-GB"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smtClean="0">
                          <a:solidFill>
                            <a:srgbClr val="000000"/>
                          </a:solidFill>
                          <a:latin typeface="Calibri"/>
                        </a:rPr>
                        <a:t>Free</a:t>
                      </a:r>
                      <a:endParaRPr lang="en-GB"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166">
                <a:tc>
                  <a:txBody>
                    <a:bodyPr/>
                    <a:lstStyle/>
                    <a:p>
                      <a:pPr algn="l" fontAlgn="t"/>
                      <a:r>
                        <a:rPr lang="en-GB" sz="1400" b="1" i="0" u="none" strike="noStrike" dirty="0" smtClean="0">
                          <a:solidFill>
                            <a:srgbClr val="000000"/>
                          </a:solidFill>
                          <a:latin typeface="+mn-lt"/>
                        </a:rPr>
                        <a:t>Firewood </a:t>
                      </a:r>
                      <a:r>
                        <a:rPr lang="en-GB" sz="1400" b="1" i="0" u="none" strike="noStrike" dirty="0" err="1" smtClean="0">
                          <a:solidFill>
                            <a:srgbClr val="000000"/>
                          </a:solidFill>
                          <a:latin typeface="+mn-lt"/>
                        </a:rPr>
                        <a:t>Jiko</a:t>
                      </a:r>
                      <a:r>
                        <a:rPr lang="en-GB" sz="1400" b="1" i="0" u="none" strike="noStrike" dirty="0" smtClean="0">
                          <a:solidFill>
                            <a:srgbClr val="000000"/>
                          </a:solidFill>
                          <a:latin typeface="+mn-lt"/>
                        </a:rPr>
                        <a:t> </a:t>
                      </a:r>
                      <a:r>
                        <a:rPr lang="en-GB" sz="1400" b="1" i="0" u="none" strike="noStrike" dirty="0" err="1" smtClean="0">
                          <a:solidFill>
                            <a:srgbClr val="000000"/>
                          </a:solidFill>
                          <a:latin typeface="+mn-lt"/>
                        </a:rPr>
                        <a:t>Kisasa</a:t>
                      </a:r>
                      <a:r>
                        <a:rPr lang="en-GB" sz="1400" b="1" i="0" u="none" strike="noStrike" dirty="0" smtClean="0">
                          <a:solidFill>
                            <a:srgbClr val="000000"/>
                          </a:solidFill>
                          <a:latin typeface="+mn-lt"/>
                        </a:rPr>
                        <a:t> - one pot</a:t>
                      </a:r>
                      <a:endParaRPr lang="en-GB" sz="1400" b="1" i="0" u="none" strike="noStrike" dirty="0">
                        <a:solidFill>
                          <a:srgbClr val="000000"/>
                        </a:solidFill>
                        <a:latin typeface="+mn-lt"/>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dirty="0" smtClean="0">
                          <a:solidFill>
                            <a:srgbClr val="000000"/>
                          </a:solidFill>
                          <a:latin typeface="Calibri"/>
                        </a:rPr>
                        <a:t>4%</a:t>
                      </a:r>
                      <a:endParaRPr lang="en-GB"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smtClean="0">
                          <a:solidFill>
                            <a:srgbClr val="000000"/>
                          </a:solidFill>
                          <a:latin typeface="Calibri"/>
                        </a:rPr>
                        <a:t>250-500</a:t>
                      </a:r>
                      <a:endParaRPr lang="en-GB"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935">
                <a:tc>
                  <a:txBody>
                    <a:bodyPr/>
                    <a:lstStyle/>
                    <a:p>
                      <a:pPr algn="l" fontAlgn="t"/>
                      <a:r>
                        <a:rPr lang="en-GB" sz="1400" b="1" i="0" u="none" strike="noStrike" dirty="0" smtClean="0">
                          <a:solidFill>
                            <a:srgbClr val="000000"/>
                          </a:solidFill>
                          <a:latin typeface="Calibri"/>
                        </a:rPr>
                        <a:t>Other ICS</a:t>
                      </a:r>
                      <a:endParaRPr lang="en-GB" sz="14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dirty="0" smtClean="0">
                          <a:solidFill>
                            <a:srgbClr val="000000"/>
                          </a:solidFill>
                          <a:latin typeface="Calibri"/>
                        </a:rPr>
                        <a:t>23%</a:t>
                      </a:r>
                      <a:endParaRPr lang="en-GB"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smtClean="0">
                          <a:solidFill>
                            <a:srgbClr val="000000"/>
                          </a:solidFill>
                          <a:latin typeface="+mn-lt"/>
                        </a:rPr>
                        <a:t>250-1000</a:t>
                      </a:r>
                      <a:endParaRPr lang="en-GB"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083">
                <a:tc>
                  <a:txBody>
                    <a:bodyPr/>
                    <a:lstStyle/>
                    <a:p>
                      <a:pPr algn="l" fontAlgn="t"/>
                      <a:r>
                        <a:rPr lang="en-GB" sz="1400" b="1" i="0" u="none" strike="noStrike" dirty="0">
                          <a:solidFill>
                            <a:srgbClr val="000000"/>
                          </a:solidFill>
                          <a:latin typeface="Calibri"/>
                        </a:rPr>
                        <a:t>Charcoal stove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dirty="0" smtClean="0">
                          <a:solidFill>
                            <a:srgbClr val="000000"/>
                          </a:solidFill>
                          <a:latin typeface="Calibri"/>
                        </a:rPr>
                        <a:t>26%</a:t>
                      </a:r>
                      <a:endParaRPr lang="en-GB"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smtClean="0">
                          <a:solidFill>
                            <a:srgbClr val="000000"/>
                          </a:solidFill>
                          <a:latin typeface="Calibri"/>
                        </a:rPr>
                        <a:t>500-1000</a:t>
                      </a:r>
                      <a:endParaRPr lang="en-GB"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083">
                <a:tc>
                  <a:txBody>
                    <a:bodyPr/>
                    <a:lstStyle/>
                    <a:p>
                      <a:pPr algn="l" fontAlgn="t"/>
                      <a:r>
                        <a:rPr lang="en-GB" sz="1400" b="1" i="0" u="none" strike="noStrike">
                          <a:solidFill>
                            <a:srgbClr val="000000"/>
                          </a:solidFill>
                          <a:latin typeface="Calibri"/>
                        </a:rPr>
                        <a:t>kerosene wick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dirty="0" smtClean="0">
                          <a:solidFill>
                            <a:srgbClr val="000000"/>
                          </a:solidFill>
                          <a:latin typeface="Calibri"/>
                        </a:rPr>
                        <a:t>3%</a:t>
                      </a:r>
                      <a:endParaRPr lang="en-GB"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smtClean="0">
                          <a:solidFill>
                            <a:srgbClr val="000000"/>
                          </a:solidFill>
                          <a:latin typeface="Calibri"/>
                        </a:rPr>
                        <a:t>350-700</a:t>
                      </a:r>
                      <a:endParaRPr lang="en-GB"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166">
                <a:tc>
                  <a:txBody>
                    <a:bodyPr/>
                    <a:lstStyle/>
                    <a:p>
                      <a:pPr algn="l" fontAlgn="t"/>
                      <a:r>
                        <a:rPr lang="en-GB" sz="1400" b="1" i="0" u="none" strike="noStrike" dirty="0">
                          <a:solidFill>
                            <a:srgbClr val="000000"/>
                          </a:solidFill>
                          <a:latin typeface="Calibri"/>
                        </a:rPr>
                        <a:t>kerosene pressure stove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dirty="0" smtClean="0">
                          <a:solidFill>
                            <a:srgbClr val="000000"/>
                          </a:solidFill>
                          <a:latin typeface="Calibri"/>
                        </a:rPr>
                        <a:t>1%</a:t>
                      </a:r>
                      <a:endParaRPr lang="en-GB"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smtClean="0">
                          <a:solidFill>
                            <a:srgbClr val="000000"/>
                          </a:solidFill>
                          <a:latin typeface="+mn-lt"/>
                        </a:rPr>
                        <a:t>250-600</a:t>
                      </a:r>
                      <a:endParaRPr lang="en-GB" sz="1400" b="0" i="0" u="none" strike="noStrike" dirty="0">
                        <a:solidFill>
                          <a:srgbClr val="000000"/>
                        </a:solidFill>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083">
                <a:tc>
                  <a:txBody>
                    <a:bodyPr/>
                    <a:lstStyle/>
                    <a:p>
                      <a:pPr algn="l" fontAlgn="t"/>
                      <a:r>
                        <a:rPr lang="en-GB" sz="1400" b="1" i="0" u="none" strike="noStrike" dirty="0">
                          <a:solidFill>
                            <a:srgbClr val="000000"/>
                          </a:solidFill>
                          <a:latin typeface="Calibri"/>
                        </a:rPr>
                        <a:t>LPG </a:t>
                      </a:r>
                      <a:r>
                        <a:rPr lang="en-GB" sz="1400" b="1" i="0" u="none" strike="noStrike" dirty="0" smtClean="0">
                          <a:solidFill>
                            <a:srgbClr val="000000"/>
                          </a:solidFill>
                          <a:latin typeface="Calibri"/>
                        </a:rPr>
                        <a:t>stove</a:t>
                      </a:r>
                      <a:endParaRPr lang="en-GB" sz="14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400" b="0" i="0" u="none" strike="noStrike" dirty="0" smtClean="0">
                          <a:solidFill>
                            <a:srgbClr val="000000"/>
                          </a:solidFill>
                          <a:latin typeface="Calibri"/>
                        </a:rPr>
                        <a:t>3%</a:t>
                      </a:r>
                      <a:endParaRPr lang="en-GB"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smtClean="0">
                          <a:solidFill>
                            <a:srgbClr val="000000"/>
                          </a:solidFill>
                          <a:latin typeface="Calibri"/>
                        </a:rPr>
                        <a:t>4000-6000</a:t>
                      </a:r>
                      <a:endParaRPr lang="en-GB"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4500562" y="2214554"/>
          <a:ext cx="2853348" cy="2682240"/>
        </p:xfrm>
        <a:graphic>
          <a:graphicData uri="http://schemas.openxmlformats.org/drawingml/2006/table">
            <a:tbl>
              <a:tblPr/>
              <a:tblGrid>
                <a:gridCol w="1088778"/>
                <a:gridCol w="760267"/>
                <a:gridCol w="1004303"/>
              </a:tblGrid>
              <a:tr h="485778">
                <a:tc>
                  <a:txBody>
                    <a:bodyPr/>
                    <a:lstStyle/>
                    <a:p>
                      <a:pPr algn="l" fontAlgn="b"/>
                      <a:r>
                        <a:rPr lang="en-GB" sz="1600" b="1" i="0" u="none" strike="noStrike" dirty="0">
                          <a:solidFill>
                            <a:srgbClr val="000000"/>
                          </a:solidFill>
                          <a:latin typeface="Calibri"/>
                        </a:rPr>
                        <a:t>Stove 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latin typeface="Calibri"/>
                        </a:rPr>
                        <a:t>Primary </a:t>
                      </a:r>
                      <a:r>
                        <a:rPr lang="en-GB" sz="1600" b="1" i="0" u="none" strike="noStrike" dirty="0" smtClean="0">
                          <a:solidFill>
                            <a:srgbClr val="000000"/>
                          </a:solidFill>
                          <a:latin typeface="Calibri"/>
                        </a:rPr>
                        <a:t>Stove Use</a:t>
                      </a:r>
                      <a:endParaRPr lang="en-GB"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smtClean="0">
                          <a:solidFill>
                            <a:srgbClr val="000000"/>
                          </a:solidFill>
                          <a:latin typeface="Calibri"/>
                        </a:rPr>
                        <a:t>Average purchasing</a:t>
                      </a:r>
                      <a:r>
                        <a:rPr lang="en-GB" sz="1600" b="1" i="0" u="none" strike="noStrike" baseline="0" dirty="0" smtClean="0">
                          <a:solidFill>
                            <a:srgbClr val="000000"/>
                          </a:solidFill>
                          <a:latin typeface="Calibri"/>
                        </a:rPr>
                        <a:t> price</a:t>
                      </a:r>
                      <a:r>
                        <a:rPr lang="en-GB" sz="1600" b="1" i="0" u="none" strike="noStrike" dirty="0" smtClean="0">
                          <a:solidFill>
                            <a:srgbClr val="000000"/>
                          </a:solidFill>
                          <a:latin typeface="Calibri"/>
                        </a:rPr>
                        <a:t> of stove (</a:t>
                      </a:r>
                      <a:r>
                        <a:rPr lang="en-GB" sz="1600" b="1" i="0" u="none" strike="noStrike" dirty="0" err="1" smtClean="0">
                          <a:solidFill>
                            <a:srgbClr val="000000"/>
                          </a:solidFill>
                          <a:latin typeface="Calibri"/>
                        </a:rPr>
                        <a:t>kshs</a:t>
                      </a:r>
                      <a:r>
                        <a:rPr lang="en-GB" sz="1600" b="1" i="0" u="none" strike="noStrike" dirty="0" smtClean="0">
                          <a:solidFill>
                            <a:srgbClr val="000000"/>
                          </a:solidFill>
                          <a:latin typeface="Calibri"/>
                        </a:rPr>
                        <a:t>)</a:t>
                      </a:r>
                      <a:endParaRPr lang="en-GB" sz="16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6">
                <a:tc>
                  <a:txBody>
                    <a:bodyPr/>
                    <a:lstStyle/>
                    <a:p>
                      <a:pPr algn="l" fontAlgn="t"/>
                      <a:r>
                        <a:rPr lang="en-GB" sz="1600" b="1" i="0" u="none" strike="noStrike" dirty="0" smtClean="0">
                          <a:solidFill>
                            <a:srgbClr val="000000"/>
                          </a:solidFill>
                          <a:latin typeface="Calibri"/>
                        </a:rPr>
                        <a:t>Three stone fire</a:t>
                      </a:r>
                      <a:endParaRPr lang="en-GB" sz="16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600" b="0" i="0" u="none" strike="noStrike" dirty="0" smtClean="0">
                          <a:solidFill>
                            <a:srgbClr val="000000"/>
                          </a:solidFill>
                          <a:latin typeface="Calibri"/>
                        </a:rPr>
                        <a:t>5%</a:t>
                      </a:r>
                      <a:endParaRPr lang="en-GB" sz="16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smtClean="0">
                          <a:solidFill>
                            <a:srgbClr val="000000"/>
                          </a:solidFill>
                          <a:latin typeface="Calibri"/>
                        </a:rPr>
                        <a:t>Free</a:t>
                      </a:r>
                      <a:endParaRPr lang="en-GB" sz="16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6">
                <a:tc>
                  <a:txBody>
                    <a:bodyPr/>
                    <a:lstStyle/>
                    <a:p>
                      <a:pPr algn="l" fontAlgn="t"/>
                      <a:r>
                        <a:rPr lang="en-GB" sz="1600" b="1" i="0" u="none" strike="noStrike" dirty="0">
                          <a:solidFill>
                            <a:srgbClr val="000000"/>
                          </a:solidFill>
                          <a:latin typeface="Calibri"/>
                        </a:rPr>
                        <a:t>Charcoal stove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600" b="0" i="0" u="none" strike="noStrike" dirty="0" smtClean="0">
                          <a:solidFill>
                            <a:srgbClr val="000000"/>
                          </a:solidFill>
                          <a:latin typeface="Calibri"/>
                        </a:rPr>
                        <a:t>60%</a:t>
                      </a:r>
                      <a:endParaRPr lang="en-GB" sz="16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smtClean="0">
                          <a:solidFill>
                            <a:srgbClr val="000000"/>
                          </a:solidFill>
                          <a:latin typeface="Calibri"/>
                        </a:rPr>
                        <a:t>500-1000</a:t>
                      </a:r>
                      <a:endParaRPr lang="en-GB" sz="16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6">
                <a:tc>
                  <a:txBody>
                    <a:bodyPr/>
                    <a:lstStyle/>
                    <a:p>
                      <a:pPr algn="l" fontAlgn="t"/>
                      <a:r>
                        <a:rPr lang="en-GB" sz="1600" b="1" i="0" u="none" strike="noStrike">
                          <a:solidFill>
                            <a:srgbClr val="000000"/>
                          </a:solidFill>
                          <a:latin typeface="Calibri"/>
                        </a:rPr>
                        <a:t>kerosene wick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600" b="0" i="0" u="none" strike="noStrike" dirty="0" smtClean="0">
                          <a:solidFill>
                            <a:srgbClr val="000000"/>
                          </a:solidFill>
                          <a:latin typeface="Calibri"/>
                        </a:rPr>
                        <a:t>20%</a:t>
                      </a:r>
                      <a:endParaRPr lang="en-GB" sz="16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smtClean="0">
                          <a:solidFill>
                            <a:srgbClr val="000000"/>
                          </a:solidFill>
                          <a:latin typeface="+mn-lt"/>
                        </a:rPr>
                        <a:t>350-750</a:t>
                      </a:r>
                      <a:endParaRPr lang="en-GB" sz="1600" b="0" i="0" u="none" strike="noStrike" dirty="0">
                        <a:solidFill>
                          <a:srgbClr val="000000"/>
                        </a:solidFill>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6">
                <a:tc>
                  <a:txBody>
                    <a:bodyPr/>
                    <a:lstStyle/>
                    <a:p>
                      <a:pPr algn="l" fontAlgn="t"/>
                      <a:r>
                        <a:rPr lang="en-GB" sz="1600" b="1" i="0" u="none" strike="noStrike" dirty="0">
                          <a:solidFill>
                            <a:srgbClr val="000000"/>
                          </a:solidFill>
                          <a:latin typeface="Calibri"/>
                        </a:rPr>
                        <a:t>LPG </a:t>
                      </a:r>
                      <a:r>
                        <a:rPr lang="en-GB" sz="1600" b="1" i="0" u="none" strike="noStrike" dirty="0" smtClean="0">
                          <a:solidFill>
                            <a:srgbClr val="000000"/>
                          </a:solidFill>
                          <a:latin typeface="Calibri"/>
                        </a:rPr>
                        <a:t>stove</a:t>
                      </a:r>
                      <a:endParaRPr lang="en-GB" sz="16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600" b="0" i="0" u="none" strike="noStrike" dirty="0" smtClean="0">
                          <a:solidFill>
                            <a:srgbClr val="000000"/>
                          </a:solidFill>
                          <a:latin typeface="Calibri"/>
                        </a:rPr>
                        <a:t>15%</a:t>
                      </a:r>
                      <a:endParaRPr lang="en-GB" sz="16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smtClean="0">
                          <a:solidFill>
                            <a:srgbClr val="000000"/>
                          </a:solidFill>
                          <a:latin typeface="Calibri"/>
                        </a:rPr>
                        <a:t>4000-7000</a:t>
                      </a:r>
                      <a:endParaRPr lang="en-GB" sz="16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71472" y="1643050"/>
            <a:ext cx="3714776" cy="461665"/>
          </a:xfrm>
          <a:prstGeom prst="rect">
            <a:avLst/>
          </a:prstGeom>
          <a:noFill/>
        </p:spPr>
        <p:txBody>
          <a:bodyPr wrap="square" rtlCol="0">
            <a:spAutoFit/>
          </a:bodyPr>
          <a:lstStyle/>
          <a:p>
            <a:pPr>
              <a:defRPr/>
            </a:pPr>
            <a:r>
              <a:rPr lang="en-GB" sz="1200" b="1" dirty="0" smtClean="0">
                <a:solidFill>
                  <a:srgbClr val="000000"/>
                </a:solidFill>
              </a:rPr>
              <a:t>Segment 3a Coastal– Rural fuel wood cook stove users  (Kilifi) – High Income.</a:t>
            </a:r>
          </a:p>
        </p:txBody>
      </p:sp>
      <p:sp>
        <p:nvSpPr>
          <p:cNvPr id="8" name="TextBox 7"/>
          <p:cNvSpPr txBox="1"/>
          <p:nvPr/>
        </p:nvSpPr>
        <p:spPr>
          <a:xfrm>
            <a:off x="4495800" y="1524000"/>
            <a:ext cx="3714776" cy="523220"/>
          </a:xfrm>
          <a:prstGeom prst="rect">
            <a:avLst/>
          </a:prstGeom>
          <a:noFill/>
        </p:spPr>
        <p:txBody>
          <a:bodyPr wrap="square" rtlCol="0">
            <a:spAutoFit/>
          </a:bodyPr>
          <a:lstStyle/>
          <a:p>
            <a:pPr algn="r" fontAlgn="b">
              <a:defRPr/>
            </a:pPr>
            <a:r>
              <a:rPr lang="en-GB" sz="1400" b="1" dirty="0" smtClean="0">
                <a:solidFill>
                  <a:srgbClr val="000000"/>
                </a:solidFill>
              </a:rPr>
              <a:t>Segment 3b Coastal – Urban charcoal cook stove users  (Kilifi)– Middle Income </a:t>
            </a:r>
            <a:endParaRPr lang="en-GB" sz="1400" dirty="0">
              <a:solidFill>
                <a:srgbClr val="0000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89</a:t>
            </a:fld>
            <a:endParaRPr lang="en-US"/>
          </a:p>
        </p:txBody>
      </p:sp>
    </p:spTree>
    <p:extLst>
      <p:ext uri="{BB962C8B-B14F-4D97-AF65-F5344CB8AC3E}">
        <p14:creationId xmlns:p14="http://schemas.microsoft.com/office/powerpoint/2010/main" val="148025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Macro Environment - Demographics</a:t>
            </a:r>
            <a:endParaRPr lang="en-GB" sz="3200" dirty="0"/>
          </a:p>
        </p:txBody>
      </p:sp>
      <p:sp>
        <p:nvSpPr>
          <p:cNvPr id="7" name="TextBox 6"/>
          <p:cNvSpPr txBox="1"/>
          <p:nvPr/>
        </p:nvSpPr>
        <p:spPr>
          <a:xfrm>
            <a:off x="6072198" y="1428736"/>
            <a:ext cx="2643206" cy="5801588"/>
          </a:xfrm>
          <a:prstGeom prst="rect">
            <a:avLst/>
          </a:prstGeom>
          <a:noFill/>
        </p:spPr>
        <p:txBody>
          <a:bodyPr wrap="square" rtlCol="0">
            <a:spAutoFit/>
          </a:bodyPr>
          <a:lstStyle/>
          <a:p>
            <a:r>
              <a:rPr lang="en-GB" sz="1300" dirty="0" smtClean="0"/>
              <a:t>Currently, Kenya's population is estimated to be 44,037,656</a:t>
            </a:r>
          </a:p>
          <a:p>
            <a:endParaRPr lang="en-GB" sz="1300" dirty="0" smtClean="0"/>
          </a:p>
          <a:p>
            <a:r>
              <a:rPr lang="en-GB" sz="1300" dirty="0" smtClean="0"/>
              <a:t>77.80% of the population lives in rural areas whilst 22.80% resides in urban areas. The current rate of urbanization is at 22%</a:t>
            </a:r>
          </a:p>
          <a:p>
            <a:endParaRPr lang="en-GB" sz="1300" dirty="0" smtClean="0"/>
          </a:p>
          <a:p>
            <a:r>
              <a:rPr lang="en-GB" sz="1300" dirty="0" smtClean="0"/>
              <a:t>Population growth rate – 2.444%</a:t>
            </a:r>
          </a:p>
          <a:p>
            <a:endParaRPr lang="en-GB" sz="1300" dirty="0" smtClean="0"/>
          </a:p>
          <a:p>
            <a:r>
              <a:rPr lang="en-GB" sz="1300" dirty="0" smtClean="0"/>
              <a:t>Main religious bodies - Christian 82.5% (Protestant 47.4%, Catholic 23.3%, other 11.8%), Muslim 11.1%, Traditionalists 1.6%, other 1.7%, none 2.4%, unspecified 0.7% . </a:t>
            </a:r>
          </a:p>
          <a:p>
            <a:endParaRPr lang="en-GB" sz="1300" dirty="0" smtClean="0"/>
          </a:p>
          <a:p>
            <a:r>
              <a:rPr lang="en-GB" sz="1300" dirty="0" smtClean="0"/>
              <a:t>Main Languages - English (official), Kiswahili (official), numerous indigenous languages.</a:t>
            </a:r>
          </a:p>
          <a:p>
            <a:endParaRPr lang="en-GB" sz="1300" dirty="0" smtClean="0"/>
          </a:p>
          <a:p>
            <a:r>
              <a:rPr lang="en-GB" sz="1300" dirty="0" smtClean="0"/>
              <a:t>Life expectancy at birth -</a:t>
            </a:r>
            <a:r>
              <a:rPr lang="en-GB" sz="1300" b="1" dirty="0" smtClean="0"/>
              <a:t> </a:t>
            </a:r>
            <a:r>
              <a:rPr lang="en-GB" sz="1300" dirty="0" smtClean="0"/>
              <a:t>63.07 years </a:t>
            </a:r>
            <a:br>
              <a:rPr lang="en-GB" sz="1300" dirty="0" smtClean="0"/>
            </a:br>
            <a:r>
              <a:rPr lang="en-GB" sz="1300" dirty="0" smtClean="0"/>
              <a:t>Males - 61.62 years </a:t>
            </a:r>
            <a:br>
              <a:rPr lang="en-GB" sz="1300" dirty="0" smtClean="0"/>
            </a:br>
            <a:r>
              <a:rPr lang="en-GB" sz="1300" dirty="0" smtClean="0"/>
              <a:t>Females - 64.55 years</a:t>
            </a:r>
          </a:p>
          <a:p>
            <a:endParaRPr lang="en-GB" sz="1400" dirty="0" smtClean="0"/>
          </a:p>
          <a:p>
            <a:endParaRPr lang="en-GB" sz="1400" dirty="0" smtClean="0"/>
          </a:p>
          <a:p>
            <a:endParaRPr lang="en-GB" dirty="0"/>
          </a:p>
        </p:txBody>
      </p:sp>
      <p:pic>
        <p:nvPicPr>
          <p:cNvPr id="8" name="Picture 7" descr="age demographics.png"/>
          <p:cNvPicPr>
            <a:picLocks noChangeAspect="1"/>
          </p:cNvPicPr>
          <p:nvPr/>
        </p:nvPicPr>
        <p:blipFill>
          <a:blip r:embed="rId2"/>
          <a:stretch>
            <a:fillRect/>
          </a:stretch>
        </p:blipFill>
        <p:spPr>
          <a:xfrm>
            <a:off x="214282" y="1447800"/>
            <a:ext cx="5563377" cy="3677190"/>
          </a:xfrm>
          <a:prstGeom prst="rect">
            <a:avLst/>
          </a:prstGeom>
        </p:spPr>
      </p:pic>
      <p:sp>
        <p:nvSpPr>
          <p:cNvPr id="9" name="TextBox 8"/>
          <p:cNvSpPr txBox="1"/>
          <p:nvPr/>
        </p:nvSpPr>
        <p:spPr>
          <a:xfrm>
            <a:off x="285720" y="5214950"/>
            <a:ext cx="5286412" cy="1015663"/>
          </a:xfrm>
          <a:prstGeom prst="rect">
            <a:avLst/>
          </a:prstGeom>
          <a:noFill/>
        </p:spPr>
        <p:txBody>
          <a:bodyPr wrap="square" rtlCol="0">
            <a:spAutoFit/>
          </a:bodyPr>
          <a:lstStyle/>
          <a:p>
            <a:pPr algn="just"/>
            <a:r>
              <a:rPr lang="en-GB" sz="1400" dirty="0" smtClean="0"/>
              <a:t>Main ethnic groups - Kikuyu 22%, </a:t>
            </a:r>
            <a:r>
              <a:rPr lang="en-GB" sz="1400" dirty="0" err="1" smtClean="0"/>
              <a:t>Luhya</a:t>
            </a:r>
            <a:r>
              <a:rPr lang="en-GB" sz="1400" dirty="0" smtClean="0"/>
              <a:t> 14%, </a:t>
            </a:r>
            <a:r>
              <a:rPr lang="en-GB" sz="1400" dirty="0" err="1" smtClean="0"/>
              <a:t>Luo</a:t>
            </a:r>
            <a:r>
              <a:rPr lang="en-GB" sz="1400" dirty="0" smtClean="0"/>
              <a:t> 13%, </a:t>
            </a:r>
            <a:r>
              <a:rPr lang="en-GB" sz="1400" dirty="0" err="1" smtClean="0"/>
              <a:t>Kalenjin</a:t>
            </a:r>
            <a:r>
              <a:rPr lang="en-GB" sz="1400" dirty="0" smtClean="0"/>
              <a:t> 12%, </a:t>
            </a:r>
            <a:r>
              <a:rPr lang="en-GB" sz="1400" dirty="0" err="1" smtClean="0"/>
              <a:t>Kamba</a:t>
            </a:r>
            <a:r>
              <a:rPr lang="en-GB" sz="1400" dirty="0" smtClean="0"/>
              <a:t> 11%, </a:t>
            </a:r>
            <a:r>
              <a:rPr lang="en-GB" sz="1400" dirty="0" err="1" smtClean="0"/>
              <a:t>Kisii</a:t>
            </a:r>
            <a:r>
              <a:rPr lang="en-GB" sz="1400" dirty="0" smtClean="0"/>
              <a:t> 6%, </a:t>
            </a:r>
            <a:r>
              <a:rPr lang="en-GB" sz="1400" dirty="0" err="1" smtClean="0"/>
              <a:t>Meru</a:t>
            </a:r>
            <a:r>
              <a:rPr lang="en-GB" sz="1400" dirty="0" smtClean="0"/>
              <a:t> 6%, other African 15%, non-African (Asian, European, and Arab) 1%</a:t>
            </a:r>
          </a:p>
          <a:p>
            <a:endParaRPr lang="en-GB"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9</a:t>
            </a:fld>
            <a:endParaRPr lang="en-US"/>
          </a:p>
        </p:txBody>
      </p:sp>
      <p:sp>
        <p:nvSpPr>
          <p:cNvPr id="11" name="TextBox 10"/>
          <p:cNvSpPr txBox="1"/>
          <p:nvPr/>
        </p:nvSpPr>
        <p:spPr>
          <a:xfrm>
            <a:off x="6172200" y="6553200"/>
            <a:ext cx="1752600" cy="246221"/>
          </a:xfrm>
          <a:prstGeom prst="rect">
            <a:avLst/>
          </a:prstGeom>
          <a:noFill/>
        </p:spPr>
        <p:txBody>
          <a:bodyPr wrap="square" rtlCol="0">
            <a:spAutoFit/>
          </a:bodyPr>
          <a:lstStyle/>
          <a:p>
            <a:r>
              <a:rPr lang="en-GB" sz="1000" i="1" dirty="0" smtClean="0"/>
              <a:t>Source: CIA World fact book</a:t>
            </a:r>
            <a:endParaRPr lang="en-GB" sz="1000" i="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pPr algn="l"/>
            <a:r>
              <a:rPr lang="en-GB" sz="2400" dirty="0" smtClean="0"/>
              <a:t>Stove Use and Fuel Combination</a:t>
            </a:r>
            <a:endParaRPr lang="en-GB" sz="2400" dirty="0"/>
          </a:p>
        </p:txBody>
      </p:sp>
      <p:graphicFrame>
        <p:nvGraphicFramePr>
          <p:cNvPr id="5" name="Table 4"/>
          <p:cNvGraphicFramePr>
            <a:graphicFrameLocks noGrp="1"/>
          </p:cNvGraphicFramePr>
          <p:nvPr>
            <p:extLst/>
          </p:nvPr>
        </p:nvGraphicFramePr>
        <p:xfrm>
          <a:off x="228600" y="990600"/>
          <a:ext cx="8429685" cy="4895062"/>
        </p:xfrm>
        <a:graphic>
          <a:graphicData uri="http://schemas.openxmlformats.org/drawingml/2006/table">
            <a:tbl>
              <a:tblPr firstRow="1" bandRow="1">
                <a:tableStyleId>{7DF18680-E054-41AD-8BC1-D1AEF772440D}</a:tableStyleId>
              </a:tblPr>
              <a:tblGrid>
                <a:gridCol w="1274733"/>
                <a:gridCol w="3577476"/>
                <a:gridCol w="3577476"/>
              </a:tblGrid>
              <a:tr h="429082">
                <a:tc>
                  <a:txBody>
                    <a:bodyPr/>
                    <a:lstStyle/>
                    <a:p>
                      <a:r>
                        <a:rPr lang="en-GB" sz="1100" dirty="0" smtClean="0"/>
                        <a:t>Stove</a:t>
                      </a:r>
                      <a:endParaRPr lang="en-GB" sz="1100" dirty="0"/>
                    </a:p>
                  </a:txBody>
                  <a:tcPr/>
                </a:tc>
                <a:tc>
                  <a:txBody>
                    <a:bodyPr/>
                    <a:lstStyle/>
                    <a:p>
                      <a:r>
                        <a:rPr lang="en-GB" sz="1100" dirty="0" smtClean="0"/>
                        <a:t>General reasons for use</a:t>
                      </a:r>
                      <a:endParaRPr lang="en-GB" sz="1100" dirty="0"/>
                    </a:p>
                  </a:txBody>
                  <a:tcPr/>
                </a:tc>
                <a:tc>
                  <a:txBody>
                    <a:bodyPr/>
                    <a:lstStyle/>
                    <a:p>
                      <a:r>
                        <a:rPr lang="en-GB" sz="1100" dirty="0" smtClean="0"/>
                        <a:t>Source</a:t>
                      </a:r>
                      <a:r>
                        <a:rPr lang="en-GB" sz="1100" baseline="0" dirty="0" smtClean="0"/>
                        <a:t> of stove / General responses</a:t>
                      </a:r>
                      <a:endParaRPr lang="en-GB" sz="1100" dirty="0"/>
                    </a:p>
                  </a:txBody>
                  <a:tcPr/>
                </a:tc>
              </a:tr>
              <a:tr h="655980">
                <a:tc>
                  <a:txBody>
                    <a:bodyPr/>
                    <a:lstStyle/>
                    <a:p>
                      <a:pPr algn="l" fontAlgn="t"/>
                      <a:r>
                        <a:rPr lang="en-GB" sz="1100" u="none" strike="noStrike" dirty="0"/>
                        <a:t>Three stone fire</a:t>
                      </a:r>
                      <a:endParaRPr lang="en-GB" sz="1100" b="1" i="0" u="none" strike="noStrike" dirty="0">
                        <a:solidFill>
                          <a:srgbClr val="000000"/>
                        </a:solidFill>
                        <a:latin typeface="Calibri"/>
                      </a:endParaRPr>
                    </a:p>
                  </a:txBody>
                  <a:tcPr marL="0" marR="0" marT="0" marB="0"/>
                </a:tc>
                <a:tc>
                  <a:txBody>
                    <a:bodyPr/>
                    <a:lstStyle/>
                    <a:p>
                      <a:r>
                        <a:rPr lang="en-GB" sz="1100" dirty="0" smtClean="0">
                          <a:solidFill>
                            <a:schemeClr val="tx1"/>
                          </a:solidFill>
                        </a:rPr>
                        <a:t>Fuel more </a:t>
                      </a:r>
                      <a:r>
                        <a:rPr lang="en-GB" sz="1100" smtClean="0">
                          <a:solidFill>
                            <a:schemeClr val="tx1"/>
                          </a:solidFill>
                        </a:rPr>
                        <a:t>readily available</a:t>
                      </a:r>
                      <a:endParaRPr lang="en-GB" sz="1100" dirty="0" smtClean="0">
                        <a:solidFill>
                          <a:schemeClr val="tx1"/>
                        </a:solidFill>
                      </a:endParaRPr>
                    </a:p>
                    <a:p>
                      <a:r>
                        <a:rPr lang="en-GB" sz="1100" dirty="0" smtClean="0"/>
                        <a:t>Food</a:t>
                      </a:r>
                      <a:r>
                        <a:rPr lang="en-GB" sz="1100" baseline="0" dirty="0" smtClean="0"/>
                        <a:t> tastes better (when compared against kerosene stove)</a:t>
                      </a:r>
                    </a:p>
                    <a:p>
                      <a:r>
                        <a:rPr lang="en-GB" sz="1100" baseline="0" dirty="0" smtClean="0"/>
                        <a:t>Cooking large meals are easier</a:t>
                      </a:r>
                      <a:endParaRPr lang="en-GB" sz="1100" dirty="0" smtClean="0"/>
                    </a:p>
                  </a:txBody>
                  <a:tcPr/>
                </a:tc>
                <a:tc>
                  <a:txBody>
                    <a:bodyPr/>
                    <a:lstStyle/>
                    <a:p>
                      <a:r>
                        <a:rPr lang="en-GB" sz="1100" dirty="0" smtClean="0"/>
                        <a:t>Made</a:t>
                      </a:r>
                      <a:r>
                        <a:rPr lang="en-GB" sz="1100" baseline="0" dirty="0" smtClean="0"/>
                        <a:t> by householders</a:t>
                      </a:r>
                      <a:endParaRPr lang="en-GB" sz="1100" dirty="0" smtClean="0"/>
                    </a:p>
                  </a:txBody>
                  <a:tcPr/>
                </a:tc>
              </a:tr>
              <a:tr h="838197">
                <a:tc>
                  <a:txBody>
                    <a:bodyPr/>
                    <a:lstStyle/>
                    <a:p>
                      <a:pPr algn="l" fontAlgn="t"/>
                      <a:r>
                        <a:rPr lang="en-GB" sz="1100" u="none" strike="noStrike" dirty="0"/>
                        <a:t>Firewood </a:t>
                      </a:r>
                      <a:r>
                        <a:rPr lang="en-GB" sz="1100" u="none" strike="noStrike" dirty="0" err="1"/>
                        <a:t>Jiko</a:t>
                      </a:r>
                      <a:r>
                        <a:rPr lang="en-GB" sz="1100" u="none" strike="noStrike" dirty="0"/>
                        <a:t> </a:t>
                      </a:r>
                      <a:r>
                        <a:rPr lang="en-GB" sz="1100" u="none" strike="noStrike" dirty="0" err="1"/>
                        <a:t>Kisasa</a:t>
                      </a:r>
                      <a:r>
                        <a:rPr lang="en-GB" sz="1100" u="none" strike="noStrike" dirty="0"/>
                        <a:t> </a:t>
                      </a:r>
                      <a:r>
                        <a:rPr lang="en-GB" sz="1100" u="none" strike="noStrike" dirty="0" smtClean="0"/>
                        <a:t>– one pot</a:t>
                      </a:r>
                      <a:endParaRPr lang="en-GB" sz="1100" b="1" i="0" u="none" strike="noStrike" dirty="0">
                        <a:solidFill>
                          <a:srgbClr val="000000"/>
                        </a:solidFill>
                        <a:latin typeface="Calibri"/>
                      </a:endParaRPr>
                    </a:p>
                  </a:txBody>
                  <a:tcPr marL="0" marR="0" marT="0" marB="0"/>
                </a:tc>
                <a:tc>
                  <a:txBody>
                    <a:bodyPr/>
                    <a:lstStyle/>
                    <a:p>
                      <a:r>
                        <a:rPr lang="en-GB" sz="1100" dirty="0" smtClean="0"/>
                        <a:t>Less smoke in the home if cooking indoors during rain</a:t>
                      </a:r>
                    </a:p>
                    <a:p>
                      <a:r>
                        <a:rPr lang="en-GB" sz="1100" dirty="0" smtClean="0"/>
                        <a:t>Good for cooking smaller meals.</a:t>
                      </a:r>
                    </a:p>
                    <a:p>
                      <a:r>
                        <a:rPr lang="en-GB" sz="1100" dirty="0" smtClean="0"/>
                        <a:t>Many</a:t>
                      </a:r>
                      <a:r>
                        <a:rPr lang="en-GB" sz="1100" baseline="0" dirty="0" smtClean="0"/>
                        <a:t> respondents indicated that they needed bigger pot plates to cook some meals to they revert to using three stone fires.</a:t>
                      </a:r>
                    </a:p>
                    <a:p>
                      <a:r>
                        <a:rPr lang="en-GB" sz="1100" baseline="0" dirty="0" smtClean="0"/>
                        <a:t>Good fuel wood savings</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Householders</a:t>
                      </a:r>
                      <a:r>
                        <a:rPr lang="en-GB" sz="1100" baseline="0" dirty="0" smtClean="0"/>
                        <a:t> make themselves or pay someone to make it for them</a:t>
                      </a:r>
                    </a:p>
                    <a:p>
                      <a:endParaRPr lang="en-GB" sz="1100" baseline="0" dirty="0" smtClean="0"/>
                    </a:p>
                  </a:txBody>
                  <a:tcPr/>
                </a:tc>
              </a:tr>
              <a:tr h="473763">
                <a:tc>
                  <a:txBody>
                    <a:bodyPr/>
                    <a:lstStyle/>
                    <a:p>
                      <a:pPr algn="l" fontAlgn="t"/>
                      <a:r>
                        <a:rPr lang="en-GB" sz="1100" u="none" strike="noStrike" dirty="0"/>
                        <a:t>Firewood </a:t>
                      </a:r>
                      <a:r>
                        <a:rPr lang="en-GB" sz="1100" u="none" strike="noStrike" dirty="0" err="1"/>
                        <a:t>Jiko</a:t>
                      </a:r>
                      <a:r>
                        <a:rPr lang="en-GB" sz="1100" u="none" strike="noStrike" dirty="0"/>
                        <a:t> </a:t>
                      </a:r>
                      <a:r>
                        <a:rPr lang="en-GB" sz="1100" u="none" strike="noStrike" dirty="0" err="1"/>
                        <a:t>Kisasa</a:t>
                      </a:r>
                      <a:r>
                        <a:rPr lang="en-GB" sz="1100" u="none" strike="noStrike" dirty="0"/>
                        <a:t> - </a:t>
                      </a:r>
                      <a:r>
                        <a:rPr lang="en-GB" sz="1100" u="none" strike="noStrike" dirty="0" smtClean="0"/>
                        <a:t>two </a:t>
                      </a:r>
                      <a:r>
                        <a:rPr lang="en-GB" sz="1100" u="none" strike="noStrike" dirty="0"/>
                        <a:t>pot</a:t>
                      </a:r>
                      <a:endParaRPr lang="en-GB" sz="1100" b="1" i="0" u="none" strike="noStrike" dirty="0">
                        <a:solidFill>
                          <a:srgbClr val="000000"/>
                        </a:solidFill>
                        <a:latin typeface="Calibri"/>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Easy to use</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Good fuel wood savings</a:t>
                      </a:r>
                      <a:endParaRPr lang="en-GB"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Householders</a:t>
                      </a:r>
                      <a:r>
                        <a:rPr lang="en-GB" sz="1100" baseline="0" dirty="0" smtClean="0"/>
                        <a:t> make themselves or pay someone to make it for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aseline="0" dirty="0" smtClean="0"/>
                    </a:p>
                    <a:p>
                      <a:endParaRPr lang="en-GB" sz="1100" dirty="0"/>
                    </a:p>
                  </a:txBody>
                  <a:tcPr/>
                </a:tc>
              </a:tr>
              <a:tr h="473763">
                <a:tc>
                  <a:txBody>
                    <a:bodyPr/>
                    <a:lstStyle/>
                    <a:p>
                      <a:pPr algn="l" fontAlgn="t"/>
                      <a:r>
                        <a:rPr lang="en-GB" sz="1100" u="none" strike="noStrike" dirty="0"/>
                        <a:t>Rocket Mud Stove - one pot</a:t>
                      </a:r>
                      <a:endParaRPr lang="en-GB" sz="1100" b="1" i="0" u="none" strike="noStrike" dirty="0">
                        <a:solidFill>
                          <a:srgbClr val="000000"/>
                        </a:solidFill>
                        <a:latin typeface="Calibri"/>
                      </a:endParaRPr>
                    </a:p>
                  </a:txBody>
                  <a:tcPr marL="0" marR="0" marT="0" marB="0"/>
                </a:tc>
                <a:tc>
                  <a:txBody>
                    <a:bodyPr/>
                    <a:lstStyle/>
                    <a:p>
                      <a:r>
                        <a:rPr lang="en-GB" sz="1100" dirty="0" smtClean="0"/>
                        <a:t>Faster cooking</a:t>
                      </a:r>
                    </a:p>
                    <a:p>
                      <a:r>
                        <a:rPr lang="en-GB" sz="1100" dirty="0" smtClean="0"/>
                        <a:t>Easy</a:t>
                      </a:r>
                      <a:r>
                        <a:rPr lang="en-GB" sz="1100" baseline="0" dirty="0" smtClean="0"/>
                        <a:t> to use</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t>Good fuel wood savings</a:t>
                      </a:r>
                      <a:endParaRPr lang="en-GB"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Householders</a:t>
                      </a:r>
                      <a:r>
                        <a:rPr lang="en-GB" sz="1100" baseline="0" dirty="0" smtClean="0"/>
                        <a:t> make themselves or pay someone to make it for them</a:t>
                      </a:r>
                      <a:endParaRPr lang="en-GB" sz="1100" dirty="0" smtClean="0"/>
                    </a:p>
                    <a:p>
                      <a:endParaRPr lang="en-GB" sz="1100" dirty="0" smtClean="0"/>
                    </a:p>
                  </a:txBody>
                  <a:tcPr/>
                </a:tc>
              </a:tr>
              <a:tr h="473763">
                <a:tc>
                  <a:txBody>
                    <a:bodyPr/>
                    <a:lstStyle/>
                    <a:p>
                      <a:pPr algn="l" fontAlgn="t"/>
                      <a:r>
                        <a:rPr lang="en-GB" sz="1100" u="none" strike="noStrike" dirty="0"/>
                        <a:t>Rocket Mud Stove - two pots</a:t>
                      </a:r>
                      <a:endParaRPr lang="en-GB" sz="1100" b="1" i="0" u="none" strike="noStrike" dirty="0">
                        <a:solidFill>
                          <a:srgbClr val="000000"/>
                        </a:solidFill>
                        <a:latin typeface="Calibri"/>
                      </a:endParaRPr>
                    </a:p>
                  </a:txBody>
                  <a:tcPr marL="0" marR="0" marT="0" marB="0"/>
                </a:tc>
                <a:tc>
                  <a:txBody>
                    <a:bodyPr/>
                    <a:lstStyle/>
                    <a:p>
                      <a:r>
                        <a:rPr lang="en-GB" sz="1100" dirty="0" smtClean="0"/>
                        <a:t>Less smoke in the home</a:t>
                      </a:r>
                    </a:p>
                    <a:p>
                      <a:r>
                        <a:rPr lang="en-GB" sz="1100" dirty="0" smtClean="0"/>
                        <a:t>Faster cooking</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Householders</a:t>
                      </a:r>
                      <a:r>
                        <a:rPr lang="en-GB" sz="1100" baseline="0" dirty="0" smtClean="0"/>
                        <a:t> make themselves or pay someone to make it for them</a:t>
                      </a:r>
                      <a:endParaRPr lang="en-GB" sz="1100" dirty="0" smtClean="0"/>
                    </a:p>
                    <a:p>
                      <a:endParaRPr lang="en-GB" sz="1100" dirty="0"/>
                    </a:p>
                  </a:txBody>
                  <a:tcPr/>
                </a:tc>
              </a:tr>
              <a:tr h="655980">
                <a:tc>
                  <a:txBody>
                    <a:bodyPr/>
                    <a:lstStyle/>
                    <a:p>
                      <a:pPr algn="l" fontAlgn="t"/>
                      <a:r>
                        <a:rPr lang="en-GB" sz="1100" u="none" strike="noStrike" dirty="0" smtClean="0">
                          <a:solidFill>
                            <a:schemeClr val="tx1"/>
                          </a:solidFill>
                        </a:rPr>
                        <a:t>Charcoal stove</a:t>
                      </a:r>
                      <a:endParaRPr lang="en-GB" sz="1100" b="1" i="0" u="none" strike="noStrike" dirty="0">
                        <a:solidFill>
                          <a:schemeClr val="tx1"/>
                        </a:solidFill>
                        <a:latin typeface="Calibri"/>
                      </a:endParaRPr>
                    </a:p>
                  </a:txBody>
                  <a:tcPr marL="0" marR="0" marT="0" marB="0"/>
                </a:tc>
                <a:tc>
                  <a:txBody>
                    <a:bodyPr/>
                    <a:lstStyle/>
                    <a:p>
                      <a:r>
                        <a:rPr lang="en-GB" sz="1100" dirty="0" smtClean="0">
                          <a:solidFill>
                            <a:schemeClr val="tx1"/>
                          </a:solidFill>
                        </a:rPr>
                        <a:t>Charcoal more</a:t>
                      </a:r>
                      <a:r>
                        <a:rPr lang="en-GB" sz="1100" baseline="0" dirty="0" smtClean="0">
                          <a:solidFill>
                            <a:schemeClr val="tx1"/>
                          </a:solidFill>
                        </a:rPr>
                        <a:t> readily available</a:t>
                      </a:r>
                      <a:endParaRPr lang="en-GB" sz="1100" dirty="0" smtClean="0">
                        <a:solidFill>
                          <a:schemeClr val="tx1"/>
                        </a:solidFill>
                      </a:endParaRPr>
                    </a:p>
                    <a:p>
                      <a:r>
                        <a:rPr lang="en-GB" sz="1100" dirty="0" smtClean="0">
                          <a:solidFill>
                            <a:schemeClr val="tx1"/>
                          </a:solidFill>
                        </a:rPr>
                        <a:t>Fuel is cheap</a:t>
                      </a:r>
                    </a:p>
                    <a:p>
                      <a:endParaRPr lang="en-GB" sz="11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Purchased from NGO</a:t>
                      </a:r>
                      <a:r>
                        <a:rPr lang="en-GB" sz="1100" baseline="0" dirty="0" smtClean="0"/>
                        <a:t> Subsidized vendor or road side vendor</a:t>
                      </a:r>
                      <a:endParaRPr lang="en-GB" sz="1100" dirty="0" smtClean="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a:p>
        </p:txBody>
      </p:sp>
    </p:spTree>
    <p:extLst>
      <p:ext uri="{BB962C8B-B14F-4D97-AF65-F5344CB8AC3E}">
        <p14:creationId xmlns:p14="http://schemas.microsoft.com/office/powerpoint/2010/main" val="23221971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algn="l"/>
            <a:r>
              <a:rPr lang="en-GB" sz="3200" dirty="0" smtClean="0"/>
              <a:t>Stove Use and Fuel Combination</a:t>
            </a:r>
            <a:endParaRPr lang="en-GB" sz="3200" dirty="0"/>
          </a:p>
        </p:txBody>
      </p:sp>
      <p:graphicFrame>
        <p:nvGraphicFramePr>
          <p:cNvPr id="4" name="Table 3"/>
          <p:cNvGraphicFramePr>
            <a:graphicFrameLocks noGrp="1"/>
          </p:cNvGraphicFramePr>
          <p:nvPr>
            <p:extLst/>
          </p:nvPr>
        </p:nvGraphicFramePr>
        <p:xfrm>
          <a:off x="500034" y="1928802"/>
          <a:ext cx="8429683" cy="4050870"/>
        </p:xfrm>
        <a:graphic>
          <a:graphicData uri="http://schemas.openxmlformats.org/drawingml/2006/table">
            <a:tbl>
              <a:tblPr firstRow="1" bandRow="1">
                <a:tableStyleId>{7DF18680-E054-41AD-8BC1-D1AEF772440D}</a:tableStyleId>
              </a:tblPr>
              <a:tblGrid>
                <a:gridCol w="1806361"/>
                <a:gridCol w="3311661"/>
                <a:gridCol w="3311661"/>
              </a:tblGrid>
              <a:tr h="383450">
                <a:tc>
                  <a:txBody>
                    <a:bodyPr/>
                    <a:lstStyle/>
                    <a:p>
                      <a:r>
                        <a:rPr lang="en-GB" sz="1400" dirty="0" smtClean="0"/>
                        <a:t>Stove</a:t>
                      </a:r>
                      <a:r>
                        <a:rPr lang="en-GB" sz="1400" baseline="0" dirty="0" smtClean="0"/>
                        <a:t> / type fuel</a:t>
                      </a:r>
                      <a:endParaRPr lang="en-GB" sz="1400" dirty="0"/>
                    </a:p>
                  </a:txBody>
                  <a:tcPr/>
                </a:tc>
                <a:tc>
                  <a:txBody>
                    <a:bodyPr/>
                    <a:lstStyle/>
                    <a:p>
                      <a:r>
                        <a:rPr lang="en-GB" sz="1400" dirty="0" smtClean="0"/>
                        <a:t>General reasons for use</a:t>
                      </a:r>
                      <a:endParaRPr lang="en-GB" sz="1400" dirty="0"/>
                    </a:p>
                  </a:txBody>
                  <a:tcPr/>
                </a:tc>
                <a:tc>
                  <a:txBody>
                    <a:bodyPr/>
                    <a:lstStyle/>
                    <a:p>
                      <a:r>
                        <a:rPr lang="en-GB" sz="1400" dirty="0" smtClean="0"/>
                        <a:t>Source of stove</a:t>
                      </a:r>
                      <a:endParaRPr lang="en-GB" sz="1400" dirty="0"/>
                    </a:p>
                  </a:txBody>
                  <a:tcPr/>
                </a:tc>
              </a:tr>
              <a:tr h="383450">
                <a:tc>
                  <a:txBody>
                    <a:bodyPr/>
                    <a:lstStyle/>
                    <a:p>
                      <a:pPr algn="l" fontAlgn="t"/>
                      <a:r>
                        <a:rPr lang="en-GB" sz="1100" u="none" strike="noStrike" dirty="0" err="1" smtClean="0"/>
                        <a:t>Upesi</a:t>
                      </a:r>
                      <a:r>
                        <a:rPr lang="en-GB" sz="1100" u="none" strike="noStrike" dirty="0" smtClean="0"/>
                        <a:t> Stove / fuel wood</a:t>
                      </a:r>
                      <a:endParaRPr lang="en-GB" sz="1100" b="1" i="0" u="none" strike="noStrike" dirty="0">
                        <a:solidFill>
                          <a:srgbClr val="000000"/>
                        </a:solidFill>
                        <a:latin typeface="Calibri"/>
                      </a:endParaRPr>
                    </a:p>
                  </a:txBody>
                  <a:tcPr marL="0" marR="0" marT="0" marB="0"/>
                </a:tc>
                <a:tc>
                  <a:txBody>
                    <a:bodyPr/>
                    <a:lstStyle/>
                    <a:p>
                      <a:r>
                        <a:rPr lang="en-GB" sz="1100" baseline="0" dirty="0" smtClean="0"/>
                        <a:t>Stove is easy to use</a:t>
                      </a:r>
                    </a:p>
                    <a:p>
                      <a:r>
                        <a:rPr lang="en-GB" sz="1100" baseline="0" dirty="0" smtClean="0"/>
                        <a:t>Fuel is easy to access / buy</a:t>
                      </a:r>
                    </a:p>
                    <a:p>
                      <a:r>
                        <a:rPr lang="en-GB" sz="1100" baseline="0" dirty="0" smtClean="0"/>
                        <a:t>Saves money and frequent trips to collect/purchase fuel</a:t>
                      </a:r>
                      <a:endParaRPr lang="en-GB" sz="1100" dirty="0"/>
                    </a:p>
                  </a:txBody>
                  <a:tcPr/>
                </a:tc>
                <a:tc>
                  <a:txBody>
                    <a:bodyPr/>
                    <a:lstStyle/>
                    <a:p>
                      <a:r>
                        <a:rPr lang="en-GB" sz="1100" dirty="0" smtClean="0"/>
                        <a:t>Purchased from NGO subsidized vendor or householders</a:t>
                      </a:r>
                      <a:r>
                        <a:rPr lang="en-GB" sz="1100" baseline="0" dirty="0" smtClean="0"/>
                        <a:t> pay someone to make it for them</a:t>
                      </a:r>
                      <a:endParaRPr lang="en-GB" sz="1100" dirty="0"/>
                    </a:p>
                  </a:txBody>
                  <a:tcPr/>
                </a:tc>
              </a:tr>
              <a:tr h="383450">
                <a:tc>
                  <a:txBody>
                    <a:bodyPr/>
                    <a:lstStyle/>
                    <a:p>
                      <a:pPr algn="l" fontAlgn="t"/>
                      <a:r>
                        <a:rPr lang="en-GB" sz="1100" u="none" strike="noStrike" dirty="0" smtClean="0"/>
                        <a:t>Kerosene </a:t>
                      </a:r>
                      <a:r>
                        <a:rPr lang="en-GB" sz="1100" u="none" strike="noStrike" dirty="0"/>
                        <a:t>wick</a:t>
                      </a:r>
                      <a:endParaRPr lang="en-GB" sz="1100" b="1" i="0" u="none" strike="noStrike" dirty="0">
                        <a:solidFill>
                          <a:srgbClr val="000000"/>
                        </a:solidFill>
                        <a:latin typeface="Calibri"/>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Fuel is </a:t>
                      </a:r>
                      <a:r>
                        <a:rPr lang="en-GB" sz="1100" dirty="0" smtClean="0">
                          <a:solidFill>
                            <a:schemeClr val="tx1"/>
                          </a:solidFill>
                        </a:rPr>
                        <a:t>cheap</a:t>
                      </a:r>
                      <a:r>
                        <a:rPr lang="en-GB" sz="1100" baseline="0" dirty="0" smtClean="0"/>
                        <a:t> to purchase if wood / charcoal runs out – Respondents also indicated that they do not like to use kerosene to cook because they do not like the taste it produces in foods</a:t>
                      </a:r>
                    </a:p>
                    <a:p>
                      <a:endParaRPr lang="en-GB" sz="1100" dirty="0"/>
                    </a:p>
                  </a:txBody>
                  <a:tcPr/>
                </a:tc>
                <a:tc>
                  <a:txBody>
                    <a:bodyPr/>
                    <a:lstStyle/>
                    <a:p>
                      <a:r>
                        <a:rPr lang="en-GB" sz="1100" dirty="0" smtClean="0"/>
                        <a:t>Purchased from Convenience Store or Local village vendor</a:t>
                      </a:r>
                      <a:endParaRPr lang="en-GB" sz="1100" dirty="0"/>
                    </a:p>
                  </a:txBody>
                  <a:tcPr/>
                </a:tc>
              </a:tr>
              <a:tr h="619420">
                <a:tc>
                  <a:txBody>
                    <a:bodyPr/>
                    <a:lstStyle/>
                    <a:p>
                      <a:pPr algn="l" fontAlgn="t"/>
                      <a:r>
                        <a:rPr lang="en-GB" sz="1100" u="none" strike="noStrike" dirty="0" smtClean="0"/>
                        <a:t>Kerosene pressure</a:t>
                      </a:r>
                      <a:r>
                        <a:rPr lang="en-GB" sz="1100" u="none" strike="noStrike" baseline="0" dirty="0" smtClean="0"/>
                        <a:t> stove</a:t>
                      </a:r>
                      <a:endParaRPr lang="en-GB" sz="1100" b="1" i="0" u="none" strike="noStrike" dirty="0">
                        <a:solidFill>
                          <a:srgbClr val="000000"/>
                        </a:solidFill>
                        <a:latin typeface="Calibri"/>
                      </a:endParaRPr>
                    </a:p>
                  </a:txBody>
                  <a:tcPr marL="0" marR="0" marT="0" marB="0"/>
                </a:tc>
                <a:tc>
                  <a:txBody>
                    <a:bodyPr/>
                    <a:lstStyle/>
                    <a:p>
                      <a:r>
                        <a:rPr lang="en-GB" sz="1100" dirty="0" smtClean="0"/>
                        <a:t>Fuel is cheap</a:t>
                      </a:r>
                      <a:r>
                        <a:rPr lang="en-GB" sz="1100" baseline="0" dirty="0" smtClean="0"/>
                        <a:t> to purchase if wood / charcoal runs out</a:t>
                      </a:r>
                    </a:p>
                    <a:p>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Purchased from Convenience Store or Local village vendor</a:t>
                      </a:r>
                    </a:p>
                    <a:p>
                      <a:endParaRPr lang="en-GB" sz="1100" dirty="0"/>
                    </a:p>
                  </a:txBody>
                  <a:tcPr/>
                </a:tc>
              </a:tr>
              <a:tr h="574894">
                <a:tc>
                  <a:txBody>
                    <a:bodyPr/>
                    <a:lstStyle/>
                    <a:p>
                      <a:pPr algn="l" fontAlgn="t"/>
                      <a:r>
                        <a:rPr lang="en-GB" sz="1100" u="none" strike="noStrike" dirty="0"/>
                        <a:t>LPG stove </a:t>
                      </a:r>
                      <a:endParaRPr lang="en-GB" sz="1100" b="1" i="0" u="none" strike="noStrike" dirty="0">
                        <a:solidFill>
                          <a:srgbClr val="000000"/>
                        </a:solidFill>
                        <a:latin typeface="Calibri"/>
                      </a:endParaRPr>
                    </a:p>
                  </a:txBody>
                  <a:tcPr marL="0" marR="0" marT="0" marB="0"/>
                </a:tc>
                <a:tc>
                  <a:txBody>
                    <a:bodyPr/>
                    <a:lstStyle/>
                    <a:p>
                      <a:r>
                        <a:rPr lang="en-GB" sz="1100" dirty="0" smtClean="0"/>
                        <a:t>Many respondents</a:t>
                      </a:r>
                      <a:r>
                        <a:rPr lang="en-GB" sz="1100" baseline="0" dirty="0" smtClean="0"/>
                        <a:t> indicated that LPG was expensive to purchase on a continuous basis</a:t>
                      </a:r>
                    </a:p>
                    <a:p>
                      <a:r>
                        <a:rPr lang="en-GB" sz="1100" baseline="0" dirty="0" smtClean="0"/>
                        <a:t>Fuel lasts longer but only used sparingly</a:t>
                      </a:r>
                      <a:endParaRPr lang="en-GB" sz="1100" dirty="0" smtClean="0"/>
                    </a:p>
                    <a:p>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Purchased from Convenience Store or Local village vendor</a:t>
                      </a:r>
                    </a:p>
                    <a:p>
                      <a:endParaRPr lang="en-GB" sz="1100" dirty="0"/>
                    </a:p>
                  </a:txBody>
                  <a:tcPr/>
                </a:tc>
              </a:tr>
              <a:tr h="358870">
                <a:tc>
                  <a:txBody>
                    <a:bodyPr/>
                    <a:lstStyle/>
                    <a:p>
                      <a:pPr algn="l" fontAlgn="t"/>
                      <a:r>
                        <a:rPr lang="en-GB" sz="1100" u="none" strike="noStrike" dirty="0" smtClean="0"/>
                        <a:t>Electric stove – 2 ring</a:t>
                      </a:r>
                      <a:endParaRPr lang="en-GB" sz="1100" b="1" i="0" u="none" strike="noStrike" dirty="0">
                        <a:solidFill>
                          <a:srgbClr val="000000"/>
                        </a:solidFill>
                        <a:latin typeface="Calibri"/>
                      </a:endParaRPr>
                    </a:p>
                  </a:txBody>
                  <a:tcPr marL="0" marR="0" marT="0" marB="0"/>
                </a:tc>
                <a:tc>
                  <a:txBody>
                    <a:bodyPr/>
                    <a:lstStyle/>
                    <a:p>
                      <a:r>
                        <a:rPr lang="en-GB" sz="1100" dirty="0" smtClean="0"/>
                        <a:t>Stove is easy to use</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Purchased from Convenience Store or Local village vendor</a:t>
                      </a:r>
                    </a:p>
                    <a:p>
                      <a:endParaRPr lang="en-GB" sz="1100"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91</a:t>
            </a:fld>
            <a:endParaRPr lang="en-US"/>
          </a:p>
        </p:txBody>
      </p:sp>
    </p:spTree>
    <p:extLst>
      <p:ext uri="{BB962C8B-B14F-4D97-AF65-F5344CB8AC3E}">
        <p14:creationId xmlns:p14="http://schemas.microsoft.com/office/powerpoint/2010/main" val="36345710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Stove Use</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GB" dirty="0" smtClean="0"/>
              <a:t>A survey on the impacts of stove projects in </a:t>
            </a:r>
            <a:r>
              <a:rPr lang="en-GB" dirty="0" err="1" smtClean="0"/>
              <a:t>Transmara</a:t>
            </a:r>
            <a:r>
              <a:rPr lang="en-GB" dirty="0" smtClean="0"/>
              <a:t>, Western and Central Kenya conducted by GTZ in 2009, indicated that three stone fires had lost it’s predominant position in the Central region, however, in Murang’a district, this is not the case. </a:t>
            </a:r>
          </a:p>
          <a:p>
            <a:pPr algn="just"/>
            <a:r>
              <a:rPr lang="en-GB" dirty="0" smtClean="0"/>
              <a:t>Multiple stove use were common in all households surveyed, however, respondents indicated that some stoves are used only on occasion. Three stone fires were still predominantly used in rural areas; respondents indicated that they didn’t like some of the models being sold in the ICS market. They also indicated that some models were not fitted to their cooking needs, specifically in Western Kenya (Kakamega). For example. respondents indicated that their ICS was not large enough to cook their main food, </a:t>
            </a:r>
            <a:r>
              <a:rPr lang="en-GB" dirty="0" err="1" smtClean="0"/>
              <a:t>Ugali</a:t>
            </a:r>
            <a:r>
              <a:rPr lang="en-GB" dirty="0" smtClean="0"/>
              <a:t>, so they reverted to using three stone fires.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a:p>
        </p:txBody>
      </p:sp>
    </p:spTree>
    <p:extLst>
      <p:ext uri="{BB962C8B-B14F-4D97-AF65-F5344CB8AC3E}">
        <p14:creationId xmlns:p14="http://schemas.microsoft.com/office/powerpoint/2010/main" val="25842646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0"/>
            <a:ext cx="8229600" cy="1143000"/>
          </a:xfrm>
        </p:spPr>
        <p:txBody>
          <a:bodyPr>
            <a:normAutofit fontScale="90000"/>
          </a:bodyPr>
          <a:lstStyle/>
          <a:p>
            <a:r>
              <a:rPr lang="en-GB" dirty="0" smtClean="0"/>
              <a:t>Actions Taken to Purchase ICS / Ongoing Fuel Costs</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93</a:t>
            </a:fld>
            <a:endParaRPr lang="en-US"/>
          </a:p>
        </p:txBody>
      </p:sp>
    </p:spTree>
    <p:extLst>
      <p:ext uri="{BB962C8B-B14F-4D97-AF65-F5344CB8AC3E}">
        <p14:creationId xmlns:p14="http://schemas.microsoft.com/office/powerpoint/2010/main" val="1220278531"/>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Current ICS use – Savings and Purchase</a:t>
            </a:r>
            <a:endParaRPr lang="en-GB" sz="2800" dirty="0"/>
          </a:p>
        </p:txBody>
      </p:sp>
      <p:sp>
        <p:nvSpPr>
          <p:cNvPr id="5" name="TextBox 4"/>
          <p:cNvSpPr txBox="1"/>
          <p:nvPr/>
        </p:nvSpPr>
        <p:spPr>
          <a:xfrm>
            <a:off x="6781800" y="4038600"/>
            <a:ext cx="1828800" cy="2031325"/>
          </a:xfrm>
          <a:prstGeom prst="rect">
            <a:avLst/>
          </a:prstGeom>
          <a:noFill/>
        </p:spPr>
        <p:txBody>
          <a:bodyPr wrap="square" rtlCol="0">
            <a:spAutoFit/>
          </a:bodyPr>
          <a:lstStyle/>
          <a:p>
            <a:r>
              <a:rPr lang="en-GB" dirty="0" smtClean="0"/>
              <a:t>The majority of respondents did not want to disclose who they borrowed money from to purchase ICS</a:t>
            </a:r>
            <a:endParaRPr lang="en-GB" dirty="0"/>
          </a:p>
        </p:txBody>
      </p:sp>
      <p:graphicFrame>
        <p:nvGraphicFramePr>
          <p:cNvPr id="6" name="Chart 5"/>
          <p:cNvGraphicFramePr/>
          <p:nvPr/>
        </p:nvGraphicFramePr>
        <p:xfrm>
          <a:off x="457200" y="1143000"/>
          <a:ext cx="83058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1174239111"/>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15064" cy="939784"/>
          </a:xfrm>
        </p:spPr>
        <p:txBody>
          <a:bodyPr>
            <a:noAutofit/>
          </a:bodyPr>
          <a:lstStyle/>
          <a:p>
            <a:pPr algn="l"/>
            <a:r>
              <a:rPr lang="en-GB" sz="2800" dirty="0" smtClean="0"/>
              <a:t>Money spent on cooking fuel per month</a:t>
            </a:r>
            <a:endParaRPr lang="en-GB" sz="2800" dirty="0"/>
          </a:p>
        </p:txBody>
      </p:sp>
      <p:graphicFrame>
        <p:nvGraphicFramePr>
          <p:cNvPr id="4" name="Content Placeholder 3"/>
          <p:cNvGraphicFramePr>
            <a:graphicFrameLocks noGrp="1"/>
          </p:cNvGraphicFramePr>
          <p:nvPr>
            <p:ph idx="1"/>
          </p:nvPr>
        </p:nvGraphicFramePr>
        <p:xfrm>
          <a:off x="0" y="1428736"/>
          <a:ext cx="4643438" cy="43577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714876" y="1571612"/>
          <a:ext cx="4429124" cy="407196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95</a:t>
            </a:fld>
            <a:endParaRPr lang="en-US"/>
          </a:p>
        </p:txBody>
      </p:sp>
    </p:spTree>
    <p:extLst>
      <p:ext uri="{BB962C8B-B14F-4D97-AF65-F5344CB8AC3E}">
        <p14:creationId xmlns:p14="http://schemas.microsoft.com/office/powerpoint/2010/main" val="3045429955"/>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Money spent of cooking fuel per month</a:t>
            </a:r>
            <a:endParaRPr lang="en-GB" sz="2800" dirty="0"/>
          </a:p>
        </p:txBody>
      </p:sp>
      <p:graphicFrame>
        <p:nvGraphicFramePr>
          <p:cNvPr id="4" name="Chart 3"/>
          <p:cNvGraphicFramePr/>
          <p:nvPr/>
        </p:nvGraphicFramePr>
        <p:xfrm>
          <a:off x="1214414" y="1600200"/>
          <a:ext cx="6786610" cy="390050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96</a:t>
            </a:fld>
            <a:endParaRPr lang="en-US"/>
          </a:p>
        </p:txBody>
      </p:sp>
    </p:spTree>
    <p:extLst>
      <p:ext uri="{BB962C8B-B14F-4D97-AF65-F5344CB8AC3E}">
        <p14:creationId xmlns:p14="http://schemas.microsoft.com/office/powerpoint/2010/main" val="1208014945"/>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Money spent of cooking fuel per month</a:t>
            </a:r>
            <a:endParaRPr lang="en-GB" sz="2800" dirty="0"/>
          </a:p>
        </p:txBody>
      </p:sp>
      <p:graphicFrame>
        <p:nvGraphicFramePr>
          <p:cNvPr id="5" name="Chart 4"/>
          <p:cNvGraphicFramePr/>
          <p:nvPr/>
        </p:nvGraphicFramePr>
        <p:xfrm>
          <a:off x="4876800" y="1524000"/>
          <a:ext cx="42672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0" y="1524000"/>
          <a:ext cx="4700588"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97</a:t>
            </a:fld>
            <a:endParaRPr lang="en-US"/>
          </a:p>
        </p:txBody>
      </p:sp>
    </p:spTree>
    <p:extLst>
      <p:ext uri="{BB962C8B-B14F-4D97-AF65-F5344CB8AC3E}">
        <p14:creationId xmlns:p14="http://schemas.microsoft.com/office/powerpoint/2010/main" val="3554364656"/>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GB" dirty="0" smtClean="0"/>
              <a:t>Willingness to Purchase</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98</a:t>
            </a:fld>
            <a:endParaRPr lang="en-US"/>
          </a:p>
        </p:txBody>
      </p:sp>
    </p:spTree>
    <p:extLst>
      <p:ext uri="{BB962C8B-B14F-4D97-AF65-F5344CB8AC3E}">
        <p14:creationId xmlns:p14="http://schemas.microsoft.com/office/powerpoint/2010/main" val="2978230261"/>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t>Willingness to Purchase New ICS</a:t>
            </a:r>
            <a:endParaRPr lang="en-GB" sz="2800" dirty="0"/>
          </a:p>
        </p:txBody>
      </p:sp>
      <p:graphicFrame>
        <p:nvGraphicFramePr>
          <p:cNvPr id="4" name="Table 3"/>
          <p:cNvGraphicFramePr>
            <a:graphicFrameLocks noGrp="1"/>
          </p:cNvGraphicFramePr>
          <p:nvPr/>
        </p:nvGraphicFramePr>
        <p:xfrm>
          <a:off x="609600" y="1143000"/>
          <a:ext cx="7620000" cy="3962400"/>
        </p:xfrm>
        <a:graphic>
          <a:graphicData uri="http://schemas.openxmlformats.org/drawingml/2006/table">
            <a:tbl>
              <a:tblPr firstRow="1" bandRow="1">
                <a:tableStyleId>{7DF18680-E054-41AD-8BC1-D1AEF772440D}</a:tableStyleId>
              </a:tblPr>
              <a:tblGrid>
                <a:gridCol w="3810000"/>
                <a:gridCol w="3810000"/>
              </a:tblGrid>
              <a:tr h="660400">
                <a:tc>
                  <a:txBody>
                    <a:bodyPr/>
                    <a:lstStyle/>
                    <a:p>
                      <a:pPr algn="just">
                        <a:lnSpc>
                          <a:spcPct val="115000"/>
                        </a:lnSpc>
                        <a:spcAft>
                          <a:spcPts val="0"/>
                        </a:spcAft>
                      </a:pPr>
                      <a:r>
                        <a:rPr lang="en-GB" sz="1100" dirty="0"/>
                        <a:t>Location</a:t>
                      </a:r>
                      <a:endParaRPr lang="en-GB" sz="1100" dirty="0">
                        <a:latin typeface="Calibri"/>
                        <a:ea typeface="Calibri"/>
                        <a:cs typeface="Times New Roman"/>
                      </a:endParaRPr>
                    </a:p>
                  </a:txBody>
                  <a:tcPr marL="68580" marR="68580" marT="0" marB="0"/>
                </a:tc>
                <a:tc>
                  <a:txBody>
                    <a:bodyPr/>
                    <a:lstStyle/>
                    <a:p>
                      <a:pPr algn="just">
                        <a:lnSpc>
                          <a:spcPct val="115000"/>
                        </a:lnSpc>
                        <a:spcAft>
                          <a:spcPts val="0"/>
                        </a:spcAft>
                      </a:pPr>
                      <a:r>
                        <a:rPr lang="en-GB" sz="1100"/>
                        <a:t>Willingness to pay</a:t>
                      </a:r>
                      <a:endParaRPr lang="en-GB" sz="1100">
                        <a:latin typeface="Calibri"/>
                        <a:ea typeface="Calibri"/>
                        <a:cs typeface="Times New Roman"/>
                      </a:endParaRPr>
                    </a:p>
                  </a:txBody>
                  <a:tcPr marL="68580" marR="68580" marT="0" marB="0"/>
                </a:tc>
              </a:tr>
              <a:tr h="660400">
                <a:tc>
                  <a:txBody>
                    <a:bodyPr/>
                    <a:lstStyle/>
                    <a:p>
                      <a:pPr algn="l">
                        <a:lnSpc>
                          <a:spcPct val="115000"/>
                        </a:lnSpc>
                        <a:spcAft>
                          <a:spcPts val="0"/>
                        </a:spcAft>
                      </a:pPr>
                      <a:r>
                        <a:rPr lang="en-GB" sz="1100" kern="1200" dirty="0" smtClean="0"/>
                        <a:t>Segment 1a - Central region- rural fuel wood cook stove users (Murang’a)  – Low income </a:t>
                      </a:r>
                      <a:endParaRPr lang="en-GB" sz="1100" dirty="0">
                        <a:latin typeface="Calibri"/>
                        <a:ea typeface="Calibri"/>
                        <a:cs typeface="Times New Roman"/>
                      </a:endParaRPr>
                    </a:p>
                  </a:txBody>
                  <a:tcPr marL="68580" marR="68580" marT="0" marB="0"/>
                </a:tc>
                <a:tc>
                  <a:txBody>
                    <a:bodyPr/>
                    <a:lstStyle/>
                    <a:p>
                      <a:pPr algn="ctr">
                        <a:lnSpc>
                          <a:spcPct val="115000"/>
                        </a:lnSpc>
                        <a:spcAft>
                          <a:spcPts val="0"/>
                        </a:spcAft>
                      </a:pPr>
                      <a:r>
                        <a:rPr lang="en-GB" sz="1100" dirty="0"/>
                        <a:t>98%</a:t>
                      </a:r>
                      <a:endParaRPr lang="en-GB" sz="1100" dirty="0">
                        <a:latin typeface="Calibri"/>
                        <a:ea typeface="Calibri"/>
                        <a:cs typeface="Times New Roman"/>
                      </a:endParaRPr>
                    </a:p>
                  </a:txBody>
                  <a:tcPr marL="68580" marR="68580" marT="0" marB="0"/>
                </a:tc>
              </a:tr>
              <a:tr h="660400">
                <a:tc>
                  <a:txBody>
                    <a:bodyPr/>
                    <a:lstStyle/>
                    <a:p>
                      <a:pPr algn="l">
                        <a:lnSpc>
                          <a:spcPct val="115000"/>
                        </a:lnSpc>
                        <a:spcAft>
                          <a:spcPts val="0"/>
                        </a:spcAft>
                      </a:pPr>
                      <a:r>
                        <a:rPr lang="en-GB" sz="1100" kern="1200" dirty="0" smtClean="0"/>
                        <a:t>Segment 1b – Central region- Urban charcoal cook stove users (Nyeri)  – High income </a:t>
                      </a:r>
                      <a:endParaRPr lang="en-GB" sz="1100" dirty="0">
                        <a:latin typeface="Calibri"/>
                        <a:ea typeface="Calibri"/>
                        <a:cs typeface="Times New Roman"/>
                      </a:endParaRPr>
                    </a:p>
                  </a:txBody>
                  <a:tcPr marL="68580" marR="68580" marT="0" marB="0"/>
                </a:tc>
                <a:tc>
                  <a:txBody>
                    <a:bodyPr/>
                    <a:lstStyle/>
                    <a:p>
                      <a:pPr algn="ctr">
                        <a:lnSpc>
                          <a:spcPct val="115000"/>
                        </a:lnSpc>
                        <a:spcAft>
                          <a:spcPts val="0"/>
                        </a:spcAft>
                      </a:pPr>
                      <a:r>
                        <a:rPr lang="en-GB" sz="1100"/>
                        <a:t>93%</a:t>
                      </a:r>
                      <a:endParaRPr lang="en-GB" sz="1100">
                        <a:latin typeface="Calibri"/>
                        <a:ea typeface="Calibri"/>
                        <a:cs typeface="Times New Roman"/>
                      </a:endParaRPr>
                    </a:p>
                  </a:txBody>
                  <a:tcPr marL="68580" marR="68580" marT="0" marB="0"/>
                </a:tc>
              </a:tr>
              <a:tr h="660400">
                <a:tc>
                  <a:txBody>
                    <a:bodyPr/>
                    <a:lstStyle/>
                    <a:p>
                      <a:pPr algn="l">
                        <a:lnSpc>
                          <a:spcPct val="115000"/>
                        </a:lnSpc>
                        <a:spcAft>
                          <a:spcPts val="0"/>
                        </a:spcAft>
                      </a:pPr>
                      <a:r>
                        <a:rPr lang="en-GB" sz="1100" kern="1200" dirty="0" smtClean="0"/>
                        <a:t>Segment 2 –Western Region – Rural fuel wood cook stove users (Kakamega) – Middle Income </a:t>
                      </a:r>
                      <a:endParaRPr lang="en-GB" sz="1100" dirty="0">
                        <a:latin typeface="Calibri"/>
                        <a:ea typeface="Calibri"/>
                        <a:cs typeface="Times New Roman"/>
                      </a:endParaRPr>
                    </a:p>
                  </a:txBody>
                  <a:tcPr marL="68580" marR="68580" marT="0" marB="0"/>
                </a:tc>
                <a:tc>
                  <a:txBody>
                    <a:bodyPr/>
                    <a:lstStyle/>
                    <a:p>
                      <a:pPr algn="ctr">
                        <a:lnSpc>
                          <a:spcPct val="115000"/>
                        </a:lnSpc>
                        <a:spcAft>
                          <a:spcPts val="0"/>
                        </a:spcAft>
                      </a:pPr>
                      <a:r>
                        <a:rPr lang="en-GB" sz="1100"/>
                        <a:t>94%</a:t>
                      </a:r>
                      <a:endParaRPr lang="en-GB" sz="1100">
                        <a:latin typeface="Calibri"/>
                        <a:ea typeface="Calibri"/>
                        <a:cs typeface="Times New Roman"/>
                      </a:endParaRPr>
                    </a:p>
                  </a:txBody>
                  <a:tcPr marL="68580" marR="68580" marT="0" marB="0"/>
                </a:tc>
              </a:tr>
              <a:tr h="660400">
                <a:tc>
                  <a:txBody>
                    <a:bodyPr/>
                    <a:lstStyle/>
                    <a:p>
                      <a:pPr algn="l">
                        <a:lnSpc>
                          <a:spcPct val="115000"/>
                        </a:lnSpc>
                        <a:spcAft>
                          <a:spcPts val="0"/>
                        </a:spcAft>
                      </a:pPr>
                      <a:r>
                        <a:rPr lang="en-GB" sz="1100" kern="1200" dirty="0" smtClean="0"/>
                        <a:t>Segment 3a</a:t>
                      </a:r>
                      <a:r>
                        <a:rPr lang="en-GB" sz="1100" kern="1200" baseline="0" dirty="0" smtClean="0"/>
                        <a:t> </a:t>
                      </a:r>
                      <a:r>
                        <a:rPr lang="en-GB" sz="1100" kern="1200" dirty="0" smtClean="0"/>
                        <a:t>Coastal– Rural fuel wood cook stove users  (Kilifi)– High Income </a:t>
                      </a:r>
                      <a:endParaRPr lang="en-GB" sz="1100" dirty="0">
                        <a:latin typeface="Calibri"/>
                        <a:ea typeface="Calibri"/>
                        <a:cs typeface="Times New Roman"/>
                      </a:endParaRPr>
                    </a:p>
                  </a:txBody>
                  <a:tcPr marL="68580" marR="68580" marT="0" marB="0"/>
                </a:tc>
                <a:tc>
                  <a:txBody>
                    <a:bodyPr/>
                    <a:lstStyle/>
                    <a:p>
                      <a:pPr algn="ctr">
                        <a:lnSpc>
                          <a:spcPct val="115000"/>
                        </a:lnSpc>
                        <a:spcAft>
                          <a:spcPts val="0"/>
                        </a:spcAft>
                      </a:pPr>
                      <a:r>
                        <a:rPr lang="en-GB" sz="1100"/>
                        <a:t>96%</a:t>
                      </a:r>
                      <a:endParaRPr lang="en-GB" sz="1100">
                        <a:latin typeface="Calibri"/>
                        <a:ea typeface="Calibri"/>
                        <a:cs typeface="Times New Roman"/>
                      </a:endParaRPr>
                    </a:p>
                  </a:txBody>
                  <a:tcPr marL="68580" marR="68580" marT="0" marB="0"/>
                </a:tc>
              </a:tr>
              <a:tr h="660400">
                <a:tc>
                  <a:txBody>
                    <a:bodyPr/>
                    <a:lstStyle/>
                    <a:p>
                      <a:pPr algn="l">
                        <a:lnSpc>
                          <a:spcPct val="115000"/>
                        </a:lnSpc>
                        <a:spcAft>
                          <a:spcPts val="0"/>
                        </a:spcAft>
                      </a:pPr>
                      <a:r>
                        <a:rPr lang="en-GB" sz="1100" kern="1200" dirty="0" smtClean="0"/>
                        <a:t>Segment 3b</a:t>
                      </a:r>
                      <a:r>
                        <a:rPr lang="en-GB" sz="1100" kern="1200" baseline="0" dirty="0" smtClean="0"/>
                        <a:t> </a:t>
                      </a:r>
                      <a:r>
                        <a:rPr lang="en-GB" sz="1100" kern="1200" dirty="0" smtClean="0"/>
                        <a:t>Coastal – Urban charcoal cook stove users  (Kilifi)– Middle Income </a:t>
                      </a:r>
                      <a:endParaRPr lang="en-GB" sz="1100" dirty="0">
                        <a:latin typeface="Calibri"/>
                        <a:ea typeface="Calibri"/>
                        <a:cs typeface="Times New Roman"/>
                      </a:endParaRPr>
                    </a:p>
                  </a:txBody>
                  <a:tcPr marL="68580" marR="68580" marT="0" marB="0"/>
                </a:tc>
                <a:tc>
                  <a:txBody>
                    <a:bodyPr/>
                    <a:lstStyle/>
                    <a:p>
                      <a:pPr algn="ctr">
                        <a:lnSpc>
                          <a:spcPct val="115000"/>
                        </a:lnSpc>
                        <a:spcAft>
                          <a:spcPts val="0"/>
                        </a:spcAft>
                      </a:pPr>
                      <a:r>
                        <a:rPr lang="en-GB" sz="1100" dirty="0"/>
                        <a:t>99%</a:t>
                      </a:r>
                      <a:endParaRPr lang="en-GB" sz="1100" dirty="0">
                        <a:latin typeface="Calibri"/>
                        <a:ea typeface="Calibri"/>
                        <a:cs typeface="Times New Roman"/>
                      </a:endParaRPr>
                    </a:p>
                  </a:txBody>
                  <a:tcPr marL="68580" marR="68580" marT="0" marB="0"/>
                </a:tc>
              </a:tr>
            </a:tbl>
          </a:graphicData>
        </a:graphic>
      </p:graphicFrame>
      <p:sp>
        <p:nvSpPr>
          <p:cNvPr id="5" name="Rectangle 4"/>
          <p:cNvSpPr/>
          <p:nvPr/>
        </p:nvSpPr>
        <p:spPr>
          <a:xfrm>
            <a:off x="685800" y="5181600"/>
            <a:ext cx="7543800" cy="830997"/>
          </a:xfrm>
          <a:prstGeom prst="rect">
            <a:avLst/>
          </a:prstGeom>
        </p:spPr>
        <p:txBody>
          <a:bodyPr wrap="square">
            <a:spAutoFit/>
          </a:bodyPr>
          <a:lstStyle/>
          <a:p>
            <a:pPr algn="just"/>
            <a:r>
              <a:rPr lang="en-GB" sz="1200" dirty="0" smtClean="0"/>
              <a:t>Even though the majority of households were using more than one cooking device, there was a strong willingness to pay for even more ICS technologies in all segments. Upon further investigation we found that when households were offered an opportunity to purchase a new ICS that could further lower the use of any fuel, they would wanted to purchase the ICS on the strength of the perceived benefit of using far less firewood/fuel.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99</a:t>
            </a:fld>
            <a:endParaRPr lang="en-US"/>
          </a:p>
        </p:txBody>
      </p:sp>
    </p:spTree>
    <p:extLst>
      <p:ext uri="{BB962C8B-B14F-4D97-AF65-F5344CB8AC3E}">
        <p14:creationId xmlns:p14="http://schemas.microsoft.com/office/powerpoint/2010/main" val="13351914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11547</TotalTime>
  <Words>18804</Words>
  <Application>Microsoft Macintosh PowerPoint</Application>
  <PresentationFormat>On-screen Show (4:3)</PresentationFormat>
  <Paragraphs>3300</Paragraphs>
  <Slides>150</Slides>
  <Notes>5</Notes>
  <HiddenSlides>0</HiddenSlides>
  <MMClips>0</MMClips>
  <ScaleCrop>false</ScaleCrop>
  <HeadingPairs>
    <vt:vector size="4" baseType="variant">
      <vt:variant>
        <vt:lpstr>Theme</vt:lpstr>
      </vt:variant>
      <vt:variant>
        <vt:i4>1</vt:i4>
      </vt:variant>
      <vt:variant>
        <vt:lpstr>Slide Titles</vt:lpstr>
      </vt:variant>
      <vt:variant>
        <vt:i4>150</vt:i4>
      </vt:variant>
    </vt:vector>
  </HeadingPairs>
  <TitlesOfParts>
    <vt:vector size="151" baseType="lpstr">
      <vt:lpstr>Office Theme</vt:lpstr>
      <vt:lpstr>PowerPoint Presentation</vt:lpstr>
      <vt:lpstr>Overview</vt:lpstr>
      <vt:lpstr>Overview</vt:lpstr>
      <vt:lpstr>Acronyms</vt:lpstr>
      <vt:lpstr>Introduction</vt:lpstr>
      <vt:lpstr>Project Approach</vt:lpstr>
      <vt:lpstr>Macro Environment – Climate and Environment</vt:lpstr>
      <vt:lpstr>Macro Environment - Counties and Provinces</vt:lpstr>
      <vt:lpstr>Macro Environment - Demographics</vt:lpstr>
      <vt:lpstr>Macro Environment - Employment</vt:lpstr>
      <vt:lpstr>Income Quintiles</vt:lpstr>
      <vt:lpstr>Macro Environment - Education</vt:lpstr>
      <vt:lpstr>Macro Environment - Economy</vt:lpstr>
      <vt:lpstr>Economic Indicators – Food Items</vt:lpstr>
      <vt:lpstr>Economic Indicators – Non Food Items</vt:lpstr>
      <vt:lpstr>Macro Environment – Political Structure</vt:lpstr>
      <vt:lpstr>Macro Environment – Parties and Pressure Groups </vt:lpstr>
      <vt:lpstr>Macro-environment – Technological Infrastructure</vt:lpstr>
      <vt:lpstr>Macro-environment – Technological Infrastructure</vt:lpstr>
      <vt:lpstr>Energy Demand</vt:lpstr>
      <vt:lpstr>Percentage Use of Cooking Fuel- Urban/Rural Areas</vt:lpstr>
      <vt:lpstr>Percentage Distribution of Cooking Fuel by Region</vt:lpstr>
      <vt:lpstr>Energy Stacking</vt:lpstr>
      <vt:lpstr>Factors Influencing Energy Demand – Biomass (Fuel Wood and Charcoal)</vt:lpstr>
      <vt:lpstr>Kerosene</vt:lpstr>
      <vt:lpstr>Liquefied Petroleum Gas and Electricity</vt:lpstr>
      <vt:lpstr>Cook Stove Industry</vt:lpstr>
      <vt:lpstr>Cook Stove Industry - Region</vt:lpstr>
      <vt:lpstr>Cook Stove Industry - Region</vt:lpstr>
      <vt:lpstr> Cook Stove Consumer – Purchase and Use</vt:lpstr>
      <vt:lpstr>  Net Socioeconomic Benefits of Improved Fuel wood Cook Stoves</vt:lpstr>
      <vt:lpstr>Net Socioeconomic Benefits of Improved Charcoal Cook Stoves</vt:lpstr>
      <vt:lpstr>Net Socioeconomic Benefits of Improved Charcoal Cook Stoves</vt:lpstr>
      <vt:lpstr>Net Socioeconomic Benefits of Kerosene and LPG Cook Stoves</vt:lpstr>
      <vt:lpstr>Net Socioeconomic Benefits of Electric Cook Stoves</vt:lpstr>
      <vt:lpstr>ICS Current Market– Upfront Costs</vt:lpstr>
      <vt:lpstr>Cook Stove Consumer - Fuel Costs</vt:lpstr>
      <vt:lpstr>Cook Stove Consumer - Fuel Costs</vt:lpstr>
      <vt:lpstr>Cook Stove Consumer - Fuel cost per household</vt:lpstr>
      <vt:lpstr>Cookstove Consumer - Fuel Perception Map</vt:lpstr>
      <vt:lpstr>Barriers to ICS adoption</vt:lpstr>
      <vt:lpstr>Barriers to ICS adoption</vt:lpstr>
      <vt:lpstr>Barriers to ICS adoption – Fuel Costs and Affordability</vt:lpstr>
      <vt:lpstr>Barriers to ICS Adoption – Fuel Costs and Affordability</vt:lpstr>
      <vt:lpstr>Barriers to ICS adoption - Fuel Costs and Affordability</vt:lpstr>
      <vt:lpstr>Barriers to ICS adoption</vt:lpstr>
      <vt:lpstr>Barriers to ICS adoption</vt:lpstr>
      <vt:lpstr>ICS Market Needs</vt:lpstr>
      <vt:lpstr>Factors Influencing ICS adoption – Market Drivers</vt:lpstr>
      <vt:lpstr>Factors Influencing ICS adoption – Market Drivers Rank</vt:lpstr>
      <vt:lpstr>Segments of Energy and Cook Stove Consumers </vt:lpstr>
      <vt:lpstr>Broad Segments </vt:lpstr>
      <vt:lpstr>Segment 1 – Low income households</vt:lpstr>
      <vt:lpstr>Segment 2 – Low/Middle income households </vt:lpstr>
      <vt:lpstr>Segment 3 – Middle income households</vt:lpstr>
      <vt:lpstr>Segment 4 – Middle/High income households</vt:lpstr>
      <vt:lpstr>Segment 5 - High income households</vt:lpstr>
      <vt:lpstr>Segment Matrix</vt:lpstr>
      <vt:lpstr>Segment Matrix</vt:lpstr>
      <vt:lpstr>Segment Matrix</vt:lpstr>
      <vt:lpstr>Segments</vt:lpstr>
      <vt:lpstr>Segments – Top 3</vt:lpstr>
      <vt:lpstr>Segments - Character Profiles</vt:lpstr>
      <vt:lpstr>References</vt:lpstr>
      <vt:lpstr>Market Segmentation Study – Survey Analysis</vt:lpstr>
      <vt:lpstr>Overview</vt:lpstr>
      <vt:lpstr>Overview</vt:lpstr>
      <vt:lpstr>Acronyms</vt:lpstr>
      <vt:lpstr>Market Size</vt:lpstr>
      <vt:lpstr>Market Size</vt:lpstr>
      <vt:lpstr>Households – Purchasing Power </vt:lpstr>
      <vt:lpstr>Households – Purchasing Power </vt:lpstr>
      <vt:lpstr>Households – Purchasing Power </vt:lpstr>
      <vt:lpstr>Households – Purchasing Power </vt:lpstr>
      <vt:lpstr>Households – Purchasing Power </vt:lpstr>
      <vt:lpstr>Purchasing Power – Level of Income</vt:lpstr>
      <vt:lpstr>Household Occupation and Main Source of Income</vt:lpstr>
      <vt:lpstr>Household Occupation and Main Source of Income</vt:lpstr>
      <vt:lpstr>Household Occupation and Main Source of Income</vt:lpstr>
      <vt:lpstr>Summary </vt:lpstr>
      <vt:lpstr>Fuels and Cook Stoves being Used / Purchased by Segments </vt:lpstr>
      <vt:lpstr>Primary Fuel Used in Cooking</vt:lpstr>
      <vt:lpstr>Fuel Collection</vt:lpstr>
      <vt:lpstr>Fuel Collection</vt:lpstr>
      <vt:lpstr>Fuel Collection</vt:lpstr>
      <vt:lpstr>Percentage Distribution of Cooking Devices Used in Households</vt:lpstr>
      <vt:lpstr>Percentage of Multiple Stoves Found in Households</vt:lpstr>
      <vt:lpstr>Stove Use – Primary Cooking Device</vt:lpstr>
      <vt:lpstr>Stove Use – Primary Cooking Device</vt:lpstr>
      <vt:lpstr>Stove Use and Fuel Combination</vt:lpstr>
      <vt:lpstr>Stove Use and Fuel Combination</vt:lpstr>
      <vt:lpstr>Stove Use</vt:lpstr>
      <vt:lpstr>Actions Taken to Purchase ICS / Ongoing Fuel Costs</vt:lpstr>
      <vt:lpstr>Current ICS use – Savings and Purchase</vt:lpstr>
      <vt:lpstr>Money spent on cooking fuel per month</vt:lpstr>
      <vt:lpstr>Money spent of cooking fuel per month</vt:lpstr>
      <vt:lpstr>Money spent of cooking fuel per month</vt:lpstr>
      <vt:lpstr>Willingness to Purchase</vt:lpstr>
      <vt:lpstr>Willingness to Purchase New ICS</vt:lpstr>
      <vt:lpstr>Reasons for Wanting to Purchase New ICS </vt:lpstr>
      <vt:lpstr>Reasons for not yet Purchasing New ICS </vt:lpstr>
      <vt:lpstr>ICS purchase – Willingness to Pay</vt:lpstr>
      <vt:lpstr>ICS purchase – Willingness to Pay</vt:lpstr>
      <vt:lpstr>ICS purchase – Willingness to Pay</vt:lpstr>
      <vt:lpstr>ICS purchase – Willingness to Pay</vt:lpstr>
      <vt:lpstr>ICS purchase – Willingness to Pay</vt:lpstr>
      <vt:lpstr>Access to Luxury Devices, Motivation and Micro-finance</vt:lpstr>
      <vt:lpstr>Access to devices</vt:lpstr>
      <vt:lpstr>Interest in purchasing new products</vt:lpstr>
      <vt:lpstr>Interest in purchasing new products</vt:lpstr>
      <vt:lpstr>Motivation and Microfinance</vt:lpstr>
      <vt:lpstr>Motivation and Microfinance</vt:lpstr>
      <vt:lpstr>Microfinance</vt:lpstr>
      <vt:lpstr>Project technologies under micro finance schemes</vt:lpstr>
      <vt:lpstr>Purchasing Schemes – “Merry go round”</vt:lpstr>
      <vt:lpstr>Purchasing Schemes – Hire Purchase</vt:lpstr>
      <vt:lpstr>Energy Lending</vt:lpstr>
      <vt:lpstr>Active Fuel and Cook Stove Stakeholders in Each Segment</vt:lpstr>
      <vt:lpstr>Active Cook Stove and Fuel Stakeholders</vt:lpstr>
      <vt:lpstr>Active Cook Stove and Fuel Stakeholders</vt:lpstr>
      <vt:lpstr>Active Cook Stove and Fuel Stakeholders</vt:lpstr>
      <vt:lpstr>Active Cook Stove and Fuel Stakeholders</vt:lpstr>
      <vt:lpstr>Active cook stove and fuel stakeholders</vt:lpstr>
      <vt:lpstr>Active cook stove and fuel stakeholders</vt:lpstr>
      <vt:lpstr>Fuel and Cook stove Value Chains / Distribution Channels</vt:lpstr>
      <vt:lpstr>Charcoal Value Chain</vt:lpstr>
      <vt:lpstr>Charcoal Value Chain</vt:lpstr>
      <vt:lpstr>Charcoal Distribution</vt:lpstr>
      <vt:lpstr>Fuel Wood Value Chain</vt:lpstr>
      <vt:lpstr>Fuel Wood Value Chain</vt:lpstr>
      <vt:lpstr>LPG Value Chain</vt:lpstr>
      <vt:lpstr>LPG Value Chain</vt:lpstr>
      <vt:lpstr>LPG Value Chain </vt:lpstr>
      <vt:lpstr>LPG Value Chain – Distribution Depots</vt:lpstr>
      <vt:lpstr>LPG Value Chain – End Users</vt:lpstr>
      <vt:lpstr>Value Chain – Improved cook stoves</vt:lpstr>
      <vt:lpstr>Distribution Channels</vt:lpstr>
      <vt:lpstr>Distribution Channels</vt:lpstr>
      <vt:lpstr>Distribution Channels</vt:lpstr>
      <vt:lpstr>Distribution Channels – Jiko Poa / Envirofit</vt:lpstr>
      <vt:lpstr>Value Chain – Energy related products</vt:lpstr>
      <vt:lpstr>Distribution Channels – Solar technology</vt:lpstr>
      <vt:lpstr>Current market products in Segments – Specs</vt:lpstr>
      <vt:lpstr>Current market products in Segments – Specs</vt:lpstr>
      <vt:lpstr>Current market products in Segments – Specs</vt:lpstr>
      <vt:lpstr>Current market products in Segments – Specs</vt:lpstr>
      <vt:lpstr>Current market products in Segments – Specs</vt:lpstr>
      <vt:lpstr>Current market products in Segments – Specs</vt:lpstr>
      <vt:lpstr>Current market products in Segments – Specs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Hewson Sales and Marketing Director co2balance;Steve</dc:creator>
  <cp:lastModifiedBy>Barbara Kerr</cp:lastModifiedBy>
  <cp:revision>454</cp:revision>
  <dcterms:created xsi:type="dcterms:W3CDTF">2006-08-16T00:00:00Z</dcterms:created>
  <dcterms:modified xsi:type="dcterms:W3CDTF">2013-11-20T16:27:15Z</dcterms:modified>
</cp:coreProperties>
</file>